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Lst>
  <p:sldSz cy="5143500" cx="9144000"/>
  <p:notesSz cx="6858000" cy="9144000"/>
  <p:embeddedFontLst>
    <p:embeddedFont>
      <p:font typeface="Roboto"/>
      <p:regular r:id="rId302"/>
      <p:bold r:id="rId303"/>
      <p:italic r:id="rId304"/>
      <p:boldItalic r:id="rId305"/>
    </p:embeddedFont>
    <p:embeddedFont>
      <p:font typeface="Nunito"/>
      <p:regular r:id="rId306"/>
      <p:bold r:id="rId307"/>
      <p:italic r:id="rId308"/>
      <p:boldItalic r:id="rId3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font" Target="fonts/Roboto-boldItalic.fntdata"/><Relationship Id="rId304" Type="http://schemas.openxmlformats.org/officeDocument/2006/relationships/font" Target="fonts/Roboto-italic.fntdata"/><Relationship Id="rId303" Type="http://schemas.openxmlformats.org/officeDocument/2006/relationships/font" Target="fonts/Roboto-bold.fntdata"/><Relationship Id="rId302" Type="http://schemas.openxmlformats.org/officeDocument/2006/relationships/font" Target="fonts/Roboto-regular.fntdata"/><Relationship Id="rId309" Type="http://schemas.openxmlformats.org/officeDocument/2006/relationships/font" Target="fonts/Nunito-boldItalic.fntdata"/><Relationship Id="rId308" Type="http://schemas.openxmlformats.org/officeDocument/2006/relationships/font" Target="fonts/Nunito-italic.fntdata"/><Relationship Id="rId307" Type="http://schemas.openxmlformats.org/officeDocument/2006/relationships/font" Target="fonts/Nunito-bold.fntdata"/><Relationship Id="rId306" Type="http://schemas.openxmlformats.org/officeDocument/2006/relationships/font" Target="fonts/Nunito-regular.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38d57a5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38d57a5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6323b2f8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56323b2f8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56323b2f8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56323b2f8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3d7f6996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3d7f699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3d7f6996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3d7f6996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3d7f6996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e3d7f6996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3d7f6996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e3d7f6996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e3d7f6996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e3d7f6996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3d7f6996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3d7f6996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3d7f6996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3d7f6996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3d7f6996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e3d7f6996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38d57a5a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38d57a5a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4550f2c3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4550f2c3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e3d7f6996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e3d7f6996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4550f2c3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4550f2c3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1988f26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1988f26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81988f26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81988f26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4399522c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4399522c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e3d7f6996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e3d7f6996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e3d7f6996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e3d7f6996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56323b2f8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56323b2f8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56394751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56394751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0a25cbc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0a25cbc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56394751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563947510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56394751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56394751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56394751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56394751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56394751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56394751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56394751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56394751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63947510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63947510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56394751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56394751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56394751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56394751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56323b2f8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56323b2f8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5639475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5639475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00de99b5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00de99b5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56323b2f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56323b2f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563947510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563947510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563947510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563947510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563947510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563947510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563947510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563947510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563947510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563947510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563947510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563947510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56394751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56394751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563947510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563947510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e3d7f6996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e3d7f6996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00de99b56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00de99b56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3d7f6996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3d7f6996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b81988f2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b81988f2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529aaec3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529aaec3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b81988f2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b81988f2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1988f2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1988f2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1988f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1988f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3d7f6996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3d7f6996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81988f26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81988f26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b81988f26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b81988f26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81988f26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81988f26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38d57a5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38d57a5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ea9f6397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ea9f6397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b81988f26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b81988f26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e3d7f6996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e3d7f6996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b81988f2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b81988f2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b81988f26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b81988f26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81988f26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81988f26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81988f2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81988f2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ea9f63970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ea9f6397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b81988f26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b81988f26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b81988f26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b81988f26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38d57a5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38d57a5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b81988f26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b81988f26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529aaec36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529aaec36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529aaec36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529aaec36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529aaec3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529aaec3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529aaec3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529aaec3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529aaec3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529aaec3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529aaec36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529aaec3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529aaec36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529aaec36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529aaec3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529aaec3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529aaec36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529aaec36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38d57a5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38d57a5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529aaec36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529aaec36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529aaec36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529aaec36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529aaec36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1529aaec36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529aaec36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529aaec36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529aaec36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529aaec36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529aaec36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529aaec36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529aaec36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529aaec36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529aaec36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529aaec36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529aaec36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529aaec36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529aaec36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529aaec36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38d57a5a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38d57a5a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529aaec36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529aaec36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529aaec3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529aaec3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529aaec36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529aaec36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529aaec36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529aaec36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529aaec36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529aaec36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563947510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563947510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563947510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563947510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563947510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563947510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563947510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563947510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563947510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563947510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38d57a5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38d57a5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563947510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563947510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563947510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563947510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529aaec3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529aaec3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529aaec36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529aaec36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529aaec3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529aaec3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529aaec36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529aaec36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529aaec36f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529aaec36f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52a24913a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52a24913a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52a24913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52a24913a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52a24913a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52a24913a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38d57a5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38d57a5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3a2811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3a2811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52a24913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52a24913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529aaec36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529aaec36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529aaec36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529aaec36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529aaec36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529aaec36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56807ddf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56807ddf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529aaec36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529aaec36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529aaec36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529aaec36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529aaec36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529aaec36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529aaec36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529aaec36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529aaec36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529aaec36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38d57a5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38d57a5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529aaec36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529aaec36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529aaec36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529aaec36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529aaec36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529aaec3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529aaec3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529aaec3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1529aaec36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1529aaec36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529aaec36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529aaec36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529aaec36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529aaec36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529aaec36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529aaec36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529aaec36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529aaec36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529aaec36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529aaec36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3a2811d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3a2811d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529aaec36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529aaec36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529aaec36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1529aaec36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529aaec36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529aaec36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529aaec36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529aaec36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529aaec36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529aaec36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529aaec3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1529aaec3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529aaec36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529aaec36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529aaec36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529aaec36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529aaec36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1529aaec36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529aaec36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529aaec36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3a2811d8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3a2811d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529aaec36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529aaec36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52a2491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52a2491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529aaec36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529aaec36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1529aaec36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1529aaec36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529aaec36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529aaec36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56807ddf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56807ddf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529aaec36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529aaec36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529aaec3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1529aaec3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529aaec3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529aaec3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529aaec3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529aaec3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3a2811d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3a2811d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529aaec36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529aaec36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529aaec36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529aaec36f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529aaec36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529aaec36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1529aaec36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529aaec36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529aaec36f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1529aaec36f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529aaec36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1529aaec36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529aaec36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1529aaec36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1529aaec36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1529aaec36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1529aaec36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1529aaec36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529aaec36f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529aaec36f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3a2811d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3a2811d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1529aaec36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1529aaec36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529aaec36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529aaec36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529aaec3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529aaec3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52a24913a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52a24913a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52a24913a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152a24913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52a24913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152a24913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52a24913a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52a24913a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152a24913a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152a24913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feb7c8ef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feb7c8ef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feb7c8ef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feb7c8ef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3a2811d8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3a2811d8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feb7c8ef1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feb7c8ef1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feb7c8ef1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feb7c8ef1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feb7c8ef1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feb7c8ef1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feb7c8ef1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feb7c8ef1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56807ddf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56807ddf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15c8aa43d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15c8aa43d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feb7c8ef1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feb7c8ef1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feb7c8ef1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feb7c8ef1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feb7c8ef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feb7c8ef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feb7c8ef1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feb7c8ef1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3a2811d8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3a2811d8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feb7c8ef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feb7c8ef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feb7c8ef1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feb7c8ef1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feb7c8ef1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feb7c8ef1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feb7c8ef1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feb7c8ef1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feb7c8ef1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feb7c8ef1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5850f40a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5850f40a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feb7c8ef1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feb7c8ef1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feb7c8ef1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feb7c8ef1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15cbca4b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15cbca4b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feb7c8ef1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feb7c8ef1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10b2c29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10b2c29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feb7c8ef1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feb7c8ef1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feb7c8ef1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feb7c8ef1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feb7c8ef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feb7c8ef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feb7c8ef1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feb7c8ef1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feb7c8ef1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feb7c8ef1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feb7c8ef1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feb7c8ef1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feb7c8ef1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feb7c8ef1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feb7c8ef1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feb7c8ef1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ff3260ac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ff3260ac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e96bd764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e96bd764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3a2811d8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3a2811d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b81988f26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b81988f26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b81988f2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b81988f2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b81988f26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b81988f26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b81988f26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b81988f26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b81988f26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b81988f26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e3d7f6996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e3d7f6996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52e36e92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52e36e92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ad4b774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ad4b774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3a2811d8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3a2811d8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3a2811d8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3a2811d8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10b2c29c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10b2c29c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3a2811d8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3a2811d8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3a2811d8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3a2811d8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3a2811d8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3a2811d8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3a2811d8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3a2811d8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3a2811d8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3a2811d8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3a2811d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3a2811d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3a2811d8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3a2811d8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00de99b5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00de99b5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3a2811d8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3a2811d8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60c90cd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60c90cd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60c90cd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60c90cd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3a2811d8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3a2811d8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3a2811d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3a2811d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3a2811d8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3a2811d8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3a2811d8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3a2811d8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3a2811d8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3a2811d8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3bdfe901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3bdfe90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3a2811d8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3a2811d8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1165f8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1165f8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3bdfe90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3bdfe90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3bdfe90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3bdfe90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3bdfe901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3bdfe901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3bdfe901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3bdfe901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3d7f699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3d7f699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550f2c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4550f2c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3d7f699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3d7f699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3bdfe90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3bdfe90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3bdfe901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3bdfe901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3d7f699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3d7f699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1165f88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1165f88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3d7f699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3d7f699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3d7f699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3d7f699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3d7f699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3d7f699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3d7f699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3d7f699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3d7f699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3d7f699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6323b2f8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6323b2f8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5612fda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5612fda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5612fda4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5612fda4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5612fda4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5612fda4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612fda4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612fda4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60c90cd9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60c90cd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5612fda4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5612fda4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5612fda4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5612fda4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5612fda4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5612fda4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5612fda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5612fda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2e36e95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2e36e95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612fda4d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612fda4d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612fda4d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5612fda4d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5612fda4d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5612fda4d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5612fda4d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5612fda4d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5612fda4d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5612fda4d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38d57a5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38d57a5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5612fda4d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5612fda4d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6323b2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6323b2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612fda4d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612fda4d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5612fda4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5612fda4d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52e36e95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52e36e95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612fda4d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612fda4d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5612fda4d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5612fda4d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612fda4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612fda4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612fda4d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5612fda4d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612fda4d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5612fda4d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0a25cb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0a25cbc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612fda4d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5612fda4d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5612fda4d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5612fda4d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612fda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5612fda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5612fda4d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5612fda4d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5612fda4d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5612fda4d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612fda4d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5612fda4d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5612fda4d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5612fda4d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6323b2f8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6323b2f8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56323b2f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56323b2f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6323b2f8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6323b2f8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npmjs.com/about-npm" TargetMode="External"/><Relationship Id="rId4" Type="http://schemas.openxmlformats.org/officeDocument/2006/relationships/hyperlink" Target="https://nodejs.org/en/download/"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5.png"/><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9.png"/><Relationship Id="rId4"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6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www.w3schools.com/react/react_state.asp"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nodejs.org/en/download/" TargetMode="Externa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3.png"/><Relationship Id="rId4" Type="http://schemas.openxmlformats.org/officeDocument/2006/relationships/hyperlink" Target="https://www.w3schools.com/react/showreact.asp?filename=demo2_react_state"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www.w3schools.com/react/showreact.asp?filename=demo2_react_state_setstat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codepen.io/gaearon/pen/KgQpJd?editors=0010" TargetMode="External"/><Relationship Id="rId4" Type="http://schemas.openxmlformats.org/officeDocument/2006/relationships/hyperlink" Target="https://codepen.io/gaearon/pen/KgQpJd?editors=0010" TargetMode="External"/><Relationship Id="rId9" Type="http://schemas.openxmlformats.org/officeDocument/2006/relationships/hyperlink" Target="https://www.simplilearn.com/tutorials/reactjs-tutorial/reactjs-state" TargetMode="External"/><Relationship Id="rId5" Type="http://schemas.openxmlformats.org/officeDocument/2006/relationships/hyperlink" Target="https://reactjs.org/docs/state-and-lifecycle.html" TargetMode="External"/><Relationship Id="rId6" Type="http://schemas.openxmlformats.org/officeDocument/2006/relationships/hyperlink" Target="https://www.simplilearn.com/tutorials/reactjs-tutorial/reactjs-state#what_is_state_in_reactjs" TargetMode="External"/><Relationship Id="rId7" Type="http://schemas.openxmlformats.org/officeDocument/2006/relationships/hyperlink" Target="https://www.simplilearn.com/tutorials/reactjs-tutorial/reactjs-state#the_setstate_method" TargetMode="External"/><Relationship Id="rId8" Type="http://schemas.openxmlformats.org/officeDocument/2006/relationships/hyperlink" Target="https://www.simplilearn.com/tutorials/reactjs-tutorial/reactjs-state#state_vs_props"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www.w3schools.com/REACT/react_props.asp" TargetMode="External"/><Relationship Id="rId4" Type="http://schemas.openxmlformats.org/officeDocument/2006/relationships/image" Target="../media/image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www.w3schools.com/REACT/showreact.asp?filename=demo2_react_props" TargetMode="External"/><Relationship Id="rId4" Type="http://schemas.openxmlformats.org/officeDocument/2006/relationships/image" Target="../media/image6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snipper.io/s/-McIYXR6cEvW-VVXUeKE"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8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3.png"/><Relationship Id="rId4" Type="http://schemas.openxmlformats.org/officeDocument/2006/relationships/hyperlink" Target="https://marketplace.visualstudio.com/items?itemName=xabikos.ReactSnippets"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8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8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hyperlink" Target="https://jsonplaceholder.typicode.com/"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8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8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9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9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9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hyperlink" Target="https://www.w3schools.com/REACT/react_lifecycle.asp" TargetMode="External"/><Relationship Id="rId4" Type="http://schemas.openxmlformats.org/officeDocument/2006/relationships/hyperlink" Target="https://www.tutorialspoint.com/reactjs/reactjs_component_life_cycle.htm"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9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9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hyperlink" Target="https://www.w3schools.com/react/react_router.asp" TargetMode="External"/><Relationship Id="rId4" Type="http://schemas.openxmlformats.org/officeDocument/2006/relationships/hyperlink" Target="https://v5.reactrouter.com/web/example/basi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reactjs.org/tutorial/tutorial.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hyperlink" Target="https://reactrouter.com/web/guides/quick-start" TargetMode="External"/><Relationship Id="rId4" Type="http://schemas.openxmlformats.org/officeDocument/2006/relationships/hyperlink" Target="https://reactrouter.com/web/guides/quick-start" TargetMode="External"/><Relationship Id="rId5" Type="http://schemas.openxmlformats.org/officeDocument/2006/relationships/hyperlink" Target="https://reactrouter.com/web/guides/quick-start/installation" TargetMode="External"/><Relationship Id="rId6" Type="http://schemas.openxmlformats.org/officeDocument/2006/relationships/hyperlink" Target="https://reactrouter.com/web/guides/quick-start/1st-example-basic-routing"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0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hyperlink" Target="https://snipper.io/s/-McXW1gQlvgfbWrPqAKB" TargetMode="External"/><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0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reactrouter.com/web/guides/quick-start" TargetMode="External"/><Relationship Id="rId4" Type="http://schemas.openxmlformats.org/officeDocument/2006/relationships/hyperlink" Target="https://reactrouter.com/web/guides/quick-start/1st-example-basic-routing"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yarnpkg.com/"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0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0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hyperlink" Target="http://localhost:3000/" TargetMode="External"/><Relationship Id="rId4" Type="http://schemas.openxmlformats.org/officeDocument/2006/relationships/image" Target="../media/image10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www.flipkart.com/34545" TargetMode="External"/><Relationship Id="rId4" Type="http://schemas.openxmlformats.org/officeDocument/2006/relationships/hyperlink" Target="https://www.flipkart.com/34545" TargetMode="External"/><Relationship Id="rId5" Type="http://schemas.openxmlformats.org/officeDocument/2006/relationships/image" Target="../media/image11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0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9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hyperlink" Target="https://marketplace.visualstudio.com/items?itemName=xabikos.ReactSnippets"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hyperlink" Target="https://react-bootstrap.github.io/" TargetMode="External"/><Relationship Id="rId4" Type="http://schemas.openxmlformats.org/officeDocument/2006/relationships/hyperlink" Target="https://reactstrap.github.io/" TargetMode="External"/><Relationship Id="rId5" Type="http://schemas.openxmlformats.org/officeDocument/2006/relationships/hyperlink" Target="https://material-ui.com/" TargetMode="External"/><Relationship Id="rId6" Type="http://schemas.openxmlformats.org/officeDocument/2006/relationships/hyperlink" Target="https://reactstrap.github.io/" TargetMode="External"/><Relationship Id="rId7" Type="http://schemas.openxmlformats.org/officeDocument/2006/relationships/hyperlink" Target="https://snipper.io/s/-McXW1gQlvgfbWrPqAKB"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1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hyperlink" Target="https://material-ui.com/" TargetMode="External"/><Relationship Id="rId4" Type="http://schemas.openxmlformats.org/officeDocument/2006/relationships/image" Target="../media/image11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hyperlink" Target="https://reactstrap.github.i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18.png"/><Relationship Id="rId4" Type="http://schemas.openxmlformats.org/officeDocument/2006/relationships/image" Target="../media/image10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reactstrap.github.io/components/form/"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hyperlink" Target="https://reactstrap.github.io/components/spinners/" TargetMode="External"/><Relationship Id="rId4" Type="http://schemas.openxmlformats.org/officeDocument/2006/relationships/hyperlink" Target="https://reactstrap.github.io/components/pagination/#"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1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1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1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npmjs.org/" TargetMode="External"/><Relationship Id="rId4" Type="http://schemas.openxmlformats.org/officeDocument/2006/relationships/hyperlink" Target="https://nodejs.org/"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2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1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2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2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19.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2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35.png"/><Relationship Id="rId4" Type="http://schemas.openxmlformats.org/officeDocument/2006/relationships/image" Target="../media/image12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28.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25.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133.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2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hyperlink" Target="https://www.w3schools.blog/animation-reactjs" TargetMode="External"/><Relationship Id="rId4" Type="http://schemas.openxmlformats.org/officeDocument/2006/relationships/hyperlink" Target="https://www.tutorialspoint.com/reactjs/reactjs_animations.htm" TargetMode="External"/><Relationship Id="rId5" Type="http://schemas.openxmlformats.org/officeDocument/2006/relationships/hyperlink" Target="https://www.youtube.com/watch?v=S8yn3-WpVV8" TargetMode="External"/><Relationship Id="rId6" Type="http://schemas.openxmlformats.org/officeDocument/2006/relationships/hyperlink" Target="https://www.youtube.com/watch?v=YszONjKpgg4"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3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5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hyperlink" Target="https://codeshare.io/" TargetMode="External"/><Relationship Id="rId4" Type="http://schemas.openxmlformats.org/officeDocument/2006/relationships/hyperlink" Target="https://snipper.io/s/-McIYXR6cEvW-VVXUeK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hyperlink" Target="https://chocolatey.org/install"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2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13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image" Target="../media/image13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hyperlink" Target="https://snipper.io/s/-McIYXR6cEvW-VVXUeKE" TargetMode="External"/><Relationship Id="rId4" Type="http://schemas.openxmlformats.org/officeDocument/2006/relationships/image" Target="../media/image13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hyperlink" Target="https://reactjs.org/" TargetMode="External"/><Relationship Id="rId4" Type="http://schemas.openxmlformats.org/officeDocument/2006/relationships/hyperlink" Target="https://reactjs.org/docs/getting-started.html" TargetMode="External"/><Relationship Id="rId5" Type="http://schemas.openxmlformats.org/officeDocument/2006/relationships/hyperlink" Target="https://classic.yarnpkg.com/en/docs/install/#windows-stable" TargetMode="Externa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hyperlink" Target="https://code.visualstudio.com/download" TargetMode="External"/><Relationship Id="rId4" Type="http://schemas.openxmlformats.org/officeDocument/2006/relationships/hyperlink" Target="https://code.visualstudio.com/docs/?dv=win32user" TargetMode="External"/><Relationship Id="rId5" Type="http://schemas.openxmlformats.org/officeDocument/2006/relationships/hyperlink" Target="https://nodesource.com/blog/installing-nodejs-tutorial-windows/" TargetMode="Externa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hyperlink" Target="https://www.youtube.com/watch?v=0riHps91AzE" TargetMode="External"/><Relationship Id="rId4" Type="http://schemas.openxmlformats.org/officeDocument/2006/relationships/hyperlink" Target="https://www.youtube.com/watch?v=EHTWMpD6S_0" TargetMode="External"/><Relationship Id="rId5" Type="http://schemas.openxmlformats.org/officeDocument/2006/relationships/hyperlink" Target="https://youtu.be/I2UBjN5ER4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ocs.npmjs.com/cli/v7/commands/npm-instal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rive.google.com/file/d/15bZJOE-_VNqX5PuyM5NDiZUD-B10tOJq/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reactjs.org/" TargetMode="External"/><Relationship Id="rId4" Type="http://schemas.openxmlformats.org/officeDocument/2006/relationships/hyperlink" Target="https://classic.yarnpkg.com/en/docs/install/#windows-stab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stripe.com/docs/stripe-js/reac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localhost:300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localhost:3000/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localhost:300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codepen.io/pen?&amp;editors=0010" TargetMode="External"/><Relationship Id="rId4" Type="http://schemas.openxmlformats.org/officeDocument/2006/relationships/hyperlink" Target="https://codepen.io/pen/" TargetMode="External"/><Relationship Id="rId5" Type="http://schemas.openxmlformats.org/officeDocument/2006/relationships/hyperlink" Target="https://campusfunda.com/Users/pdfReader/MzUzNg==/5#sthash.2Lj9Nvkl.dpb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codepen.io/gaearon/pen/PGEjdG?editors=1010" TargetMode="External"/><Relationship Id="rId4" Type="http://schemas.openxmlformats.org/officeDocument/2006/relationships/hyperlink" Target="https://www.w3schools.com/REACT/react_jsx.asp"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www.tutorialspoint.com/reactjs/reactjs_jsx.htm" TargetMode="External"/><Relationship Id="rId4" Type="http://schemas.openxmlformats.org/officeDocument/2006/relationships/hyperlink" Target="https://www.tutorialspoint.com/reactjs/reactjs_components.ht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744575"/>
            <a:ext cx="9144000" cy="303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00">
                <a:solidFill>
                  <a:srgbClr val="24292E"/>
                </a:solidFill>
              </a:rPr>
              <a:t>All about npm</a:t>
            </a:r>
            <a:endParaRPr b="1" sz="2400">
              <a:solidFill>
                <a:srgbClr val="24292E"/>
              </a:solidFill>
            </a:endParaRPr>
          </a:p>
          <a:p>
            <a:pPr indent="0" lvl="0" marL="0" rtl="0" algn="l">
              <a:spcBef>
                <a:spcPts val="0"/>
              </a:spcBef>
              <a:spcAft>
                <a:spcPts val="0"/>
              </a:spcAft>
              <a:buNone/>
            </a:pPr>
            <a:r>
              <a:rPr b="1" lang="en" sz="2400">
                <a:solidFill>
                  <a:srgbClr val="24292E"/>
                </a:solidFill>
              </a:rPr>
              <a:t>:</a:t>
            </a:r>
            <a:r>
              <a:rPr lang="en" u="sng">
                <a:solidFill>
                  <a:schemeClr val="hlink"/>
                </a:solidFill>
                <a:hlinkClick r:id="rId3"/>
              </a:rPr>
              <a:t>https://docs.npmjs.com/about-npm</a:t>
            </a:r>
            <a:endParaRPr/>
          </a:p>
          <a:p>
            <a:pPr indent="0" lvl="0" marL="0" rtl="0" algn="l">
              <a:spcBef>
                <a:spcPts val="1200"/>
              </a:spcBef>
              <a:spcAft>
                <a:spcPts val="0"/>
              </a:spcAft>
              <a:buNone/>
            </a:pPr>
            <a:r>
              <a:t/>
            </a:r>
            <a:endParaRPr u="sng"/>
          </a:p>
          <a:p>
            <a:pPr indent="0" lvl="0" marL="0" rtl="0" algn="l">
              <a:spcBef>
                <a:spcPts val="1200"/>
              </a:spcBef>
              <a:spcAft>
                <a:spcPts val="0"/>
              </a:spcAft>
              <a:buNone/>
            </a:pPr>
            <a:r>
              <a:rPr lang="en" u="sng"/>
              <a:t>Node installations:</a:t>
            </a:r>
            <a:endParaRPr sz="2200" u="sng"/>
          </a:p>
          <a:p>
            <a:pPr indent="0" lvl="0" marL="0" rtl="0" algn="l">
              <a:lnSpc>
                <a:spcPct val="100000"/>
              </a:lnSpc>
              <a:spcBef>
                <a:spcPts val="1200"/>
              </a:spcBef>
              <a:spcAft>
                <a:spcPts val="0"/>
              </a:spcAft>
              <a:buClr>
                <a:schemeClr val="dk1"/>
              </a:buClr>
              <a:buSzPts val="1100"/>
              <a:buFont typeface="Arial"/>
              <a:buNone/>
            </a:pPr>
            <a:r>
              <a:rPr lang="en" sz="1400" u="sng">
                <a:solidFill>
                  <a:srgbClr val="3367D6"/>
                </a:solidFill>
                <a:highlight>
                  <a:schemeClr val="lt1"/>
                </a:highlight>
                <a:latin typeface="Roboto"/>
                <a:ea typeface="Roboto"/>
                <a:cs typeface="Roboto"/>
                <a:sym typeface="Roboto"/>
                <a:hlinkClick r:id="rId4">
                  <a:extLst>
                    <a:ext uri="{A12FA001-AC4F-418D-AE19-62706E023703}">
                      <ahyp:hlinkClr val="tx"/>
                    </a:ext>
                  </a:extLst>
                </a:hlinkClick>
              </a:rPr>
              <a:t>https://nodejs.org/en/download/</a:t>
            </a:r>
            <a:endParaRPr sz="22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Let us now see class as component. We will create test.jsx file </a:t>
            </a:r>
            <a:endParaRPr sz="2000"/>
          </a:p>
        </p:txBody>
      </p:sp>
      <p:sp>
        <p:nvSpPr>
          <p:cNvPr id="716" name="Google Shape;716;p112"/>
          <p:cNvSpPr txBox="1"/>
          <p:nvPr>
            <p:ph idx="1" type="body"/>
          </p:nvPr>
        </p:nvSpPr>
        <p:spPr>
          <a:xfrm>
            <a:off x="311700" y="892375"/>
            <a:ext cx="8520600" cy="3676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850">
                <a:solidFill>
                  <a:srgbClr val="C586C0"/>
                </a:solidFill>
                <a:highlight>
                  <a:srgbClr val="1E1E1E"/>
                </a:highlight>
                <a:latin typeface="Consolas"/>
                <a:ea typeface="Consolas"/>
                <a:cs typeface="Consolas"/>
                <a:sym typeface="Consolas"/>
              </a:rPr>
              <a:t>import</a:t>
            </a:r>
            <a:r>
              <a:rPr lang="en" sz="1850">
                <a:solidFill>
                  <a:srgbClr val="D4D4D4"/>
                </a:solidFill>
                <a:highlight>
                  <a:srgbClr val="1E1E1E"/>
                </a:highlight>
                <a:latin typeface="Consolas"/>
                <a:ea typeface="Consolas"/>
                <a:cs typeface="Consolas"/>
                <a:sym typeface="Consolas"/>
              </a:rPr>
              <a:t> </a:t>
            </a:r>
            <a:r>
              <a:rPr lang="en" sz="1850">
                <a:solidFill>
                  <a:srgbClr val="9CDCFE"/>
                </a:solidFill>
                <a:highlight>
                  <a:srgbClr val="1E1E1E"/>
                </a:highlight>
                <a:latin typeface="Consolas"/>
                <a:ea typeface="Consolas"/>
                <a:cs typeface="Consolas"/>
                <a:sym typeface="Consolas"/>
              </a:rPr>
              <a:t>React</a:t>
            </a:r>
            <a:r>
              <a:rPr lang="en" sz="1850">
                <a:solidFill>
                  <a:srgbClr val="D4D4D4"/>
                </a:solidFill>
                <a:highlight>
                  <a:srgbClr val="1E1E1E"/>
                </a:highlight>
                <a:latin typeface="Consolas"/>
                <a:ea typeface="Consolas"/>
                <a:cs typeface="Consolas"/>
                <a:sym typeface="Consolas"/>
              </a:rPr>
              <a:t> </a:t>
            </a:r>
            <a:r>
              <a:rPr lang="en" sz="1850">
                <a:solidFill>
                  <a:srgbClr val="C586C0"/>
                </a:solidFill>
                <a:highlight>
                  <a:srgbClr val="1E1E1E"/>
                </a:highlight>
                <a:latin typeface="Consolas"/>
                <a:ea typeface="Consolas"/>
                <a:cs typeface="Consolas"/>
                <a:sym typeface="Consolas"/>
              </a:rPr>
              <a:t>from</a:t>
            </a:r>
            <a:r>
              <a:rPr lang="en" sz="1850">
                <a:solidFill>
                  <a:srgbClr val="D4D4D4"/>
                </a:solidFill>
                <a:highlight>
                  <a:srgbClr val="1E1E1E"/>
                </a:highlight>
                <a:latin typeface="Consolas"/>
                <a:ea typeface="Consolas"/>
                <a:cs typeface="Consolas"/>
                <a:sym typeface="Consolas"/>
              </a:rPr>
              <a:t> </a:t>
            </a:r>
            <a:r>
              <a:rPr lang="en" sz="1850">
                <a:solidFill>
                  <a:srgbClr val="CE9178"/>
                </a:solidFill>
                <a:highlight>
                  <a:srgbClr val="1E1E1E"/>
                </a:highlight>
                <a:latin typeface="Consolas"/>
                <a:ea typeface="Consolas"/>
                <a:cs typeface="Consolas"/>
                <a:sym typeface="Consolas"/>
              </a:rPr>
              <a:t>"react"</a:t>
            </a:r>
            <a:r>
              <a:rPr lang="en" sz="1850">
                <a:solidFill>
                  <a:srgbClr val="D4D4D4"/>
                </a:solidFill>
                <a:highlight>
                  <a:srgbClr val="1E1E1E"/>
                </a:highlight>
                <a:latin typeface="Consolas"/>
                <a:ea typeface="Consolas"/>
                <a:cs typeface="Consolas"/>
                <a:sym typeface="Consolas"/>
              </a:rPr>
              <a:t>;</a:t>
            </a:r>
            <a:endParaRPr sz="18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850">
                <a:solidFill>
                  <a:srgbClr val="C586C0"/>
                </a:solidFill>
                <a:highlight>
                  <a:srgbClr val="1E1E1E"/>
                </a:highlight>
                <a:latin typeface="Consolas"/>
                <a:ea typeface="Consolas"/>
                <a:cs typeface="Consolas"/>
                <a:sym typeface="Consolas"/>
              </a:rPr>
              <a:t>import</a:t>
            </a:r>
            <a:r>
              <a:rPr lang="en" sz="1850">
                <a:solidFill>
                  <a:srgbClr val="D4D4D4"/>
                </a:solidFill>
                <a:highlight>
                  <a:srgbClr val="1E1E1E"/>
                </a:highlight>
                <a:latin typeface="Consolas"/>
                <a:ea typeface="Consolas"/>
                <a:cs typeface="Consolas"/>
                <a:sym typeface="Consolas"/>
              </a:rPr>
              <a:t> </a:t>
            </a:r>
            <a:r>
              <a:rPr lang="en" sz="1850">
                <a:solidFill>
                  <a:srgbClr val="9CDCFE"/>
                </a:solidFill>
                <a:highlight>
                  <a:srgbClr val="1E1E1E"/>
                </a:highlight>
                <a:latin typeface="Consolas"/>
                <a:ea typeface="Consolas"/>
                <a:cs typeface="Consolas"/>
                <a:sym typeface="Consolas"/>
              </a:rPr>
              <a:t>ReactDOM</a:t>
            </a:r>
            <a:r>
              <a:rPr lang="en" sz="1850">
                <a:solidFill>
                  <a:srgbClr val="D4D4D4"/>
                </a:solidFill>
                <a:highlight>
                  <a:srgbClr val="1E1E1E"/>
                </a:highlight>
                <a:latin typeface="Consolas"/>
                <a:ea typeface="Consolas"/>
                <a:cs typeface="Consolas"/>
                <a:sym typeface="Consolas"/>
              </a:rPr>
              <a:t> </a:t>
            </a:r>
            <a:r>
              <a:rPr lang="en" sz="1850">
                <a:solidFill>
                  <a:srgbClr val="C586C0"/>
                </a:solidFill>
                <a:highlight>
                  <a:srgbClr val="1E1E1E"/>
                </a:highlight>
                <a:latin typeface="Consolas"/>
                <a:ea typeface="Consolas"/>
                <a:cs typeface="Consolas"/>
                <a:sym typeface="Consolas"/>
              </a:rPr>
              <a:t>from</a:t>
            </a:r>
            <a:r>
              <a:rPr lang="en" sz="1850">
                <a:solidFill>
                  <a:srgbClr val="D4D4D4"/>
                </a:solidFill>
                <a:highlight>
                  <a:srgbClr val="1E1E1E"/>
                </a:highlight>
                <a:latin typeface="Consolas"/>
                <a:ea typeface="Consolas"/>
                <a:cs typeface="Consolas"/>
                <a:sym typeface="Consolas"/>
              </a:rPr>
              <a:t> </a:t>
            </a:r>
            <a:r>
              <a:rPr lang="en" sz="1850">
                <a:solidFill>
                  <a:srgbClr val="CE9178"/>
                </a:solidFill>
                <a:highlight>
                  <a:srgbClr val="1E1E1E"/>
                </a:highlight>
                <a:latin typeface="Consolas"/>
                <a:ea typeface="Consolas"/>
                <a:cs typeface="Consolas"/>
                <a:sym typeface="Consolas"/>
              </a:rPr>
              <a:t>"react-dom"</a:t>
            </a:r>
            <a:r>
              <a:rPr lang="en" sz="1850">
                <a:solidFill>
                  <a:srgbClr val="D4D4D4"/>
                </a:solidFill>
                <a:highlight>
                  <a:srgbClr val="1E1E1E"/>
                </a:highlight>
                <a:latin typeface="Consolas"/>
                <a:ea typeface="Consolas"/>
                <a:cs typeface="Consolas"/>
                <a:sym typeface="Consolas"/>
              </a:rPr>
              <a:t>;</a:t>
            </a:r>
            <a:endParaRPr sz="18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850">
                <a:solidFill>
                  <a:srgbClr val="D4D4D4"/>
                </a:solidFill>
                <a:highlight>
                  <a:srgbClr val="1E1E1E"/>
                </a:highlight>
                <a:latin typeface="Consolas"/>
                <a:ea typeface="Consolas"/>
                <a:cs typeface="Consolas"/>
                <a:sym typeface="Consolas"/>
              </a:rPr>
              <a:t>class Hello extends React.Component {</a:t>
            </a:r>
            <a:endParaRPr sz="18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850">
                <a:solidFill>
                  <a:srgbClr val="D4D4D4"/>
                </a:solidFill>
                <a:highlight>
                  <a:srgbClr val="1E1E1E"/>
                </a:highlight>
                <a:latin typeface="Consolas"/>
                <a:ea typeface="Consolas"/>
                <a:cs typeface="Consolas"/>
                <a:sym typeface="Consolas"/>
              </a:rPr>
              <a:t>  render() {</a:t>
            </a:r>
            <a:endParaRPr sz="18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850">
                <a:solidFill>
                  <a:srgbClr val="D4D4D4"/>
                </a:solidFill>
                <a:highlight>
                  <a:srgbClr val="1E1E1E"/>
                </a:highlight>
                <a:latin typeface="Consolas"/>
                <a:ea typeface="Consolas"/>
                <a:cs typeface="Consolas"/>
                <a:sym typeface="Consolas"/>
              </a:rPr>
              <a:t>    return &lt;h1&gt; Hello, Welcome to ReactJS!.&lt;/h1&gt;;</a:t>
            </a:r>
            <a:endParaRPr sz="18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850">
                <a:solidFill>
                  <a:srgbClr val="D4D4D4"/>
                </a:solidFill>
                <a:highlight>
                  <a:srgbClr val="1E1E1E"/>
                </a:highlight>
                <a:latin typeface="Consolas"/>
                <a:ea typeface="Consolas"/>
                <a:cs typeface="Consolas"/>
                <a:sym typeface="Consolas"/>
              </a:rPr>
              <a:t>  }}</a:t>
            </a:r>
            <a:endParaRPr sz="18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850">
                <a:solidFill>
                  <a:srgbClr val="D4D4D4"/>
                </a:solidFill>
                <a:highlight>
                  <a:srgbClr val="1E1E1E"/>
                </a:highlight>
                <a:latin typeface="Consolas"/>
                <a:ea typeface="Consolas"/>
                <a:cs typeface="Consolas"/>
                <a:sym typeface="Consolas"/>
              </a:rPr>
              <a:t>export default Hello;</a:t>
            </a:r>
            <a:endParaRPr sz="18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300"/>
          </a:p>
          <a:p>
            <a:pPr indent="0" lvl="0" marL="0" rtl="0" algn="l">
              <a:spcBef>
                <a:spcPts val="1200"/>
              </a:spcBef>
              <a:spcAft>
                <a:spcPts val="0"/>
              </a:spcAft>
              <a:buClr>
                <a:schemeClr val="dk1"/>
              </a:buClr>
              <a:buSzPts val="1100"/>
              <a:buFont typeface="Arial"/>
              <a:buNone/>
            </a:pPr>
            <a:r>
              <a:t/>
            </a:r>
            <a:endParaRPr sz="1300"/>
          </a:p>
          <a:p>
            <a:pPr indent="0" lvl="0" marL="0" rtl="0" algn="l">
              <a:lnSpc>
                <a:spcPct val="135714"/>
              </a:lnSpc>
              <a:spcBef>
                <a:spcPts val="1200"/>
              </a:spcBef>
              <a:spcAft>
                <a:spcPts val="0"/>
              </a:spcAft>
              <a:buClr>
                <a:schemeClr val="dk1"/>
              </a:buClr>
              <a:buSzPts val="1100"/>
              <a:buFont typeface="Arial"/>
              <a:buNone/>
            </a:pPr>
            <a:r>
              <a:t/>
            </a:r>
            <a:endParaRPr sz="18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6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13"/>
          <p:cNvSpPr txBox="1"/>
          <p:nvPr>
            <p:ph type="title"/>
          </p:nvPr>
        </p:nvSpPr>
        <p:spPr>
          <a:xfrm>
            <a:off x="311700" y="445025"/>
            <a:ext cx="8520600" cy="572700"/>
          </a:xfrm>
          <a:prstGeom prst="rect">
            <a:avLst/>
          </a:prstGeom>
          <a:solidFill>
            <a:srgbClr val="FFE599"/>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Let us now use Hello component in index.js file as shown below.</a:t>
            </a:r>
            <a:endParaRPr sz="2020"/>
          </a:p>
        </p:txBody>
      </p:sp>
      <p:sp>
        <p:nvSpPr>
          <p:cNvPr id="722" name="Google Shape;722;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795"/>
              <a:t>Index.js</a:t>
            </a:r>
            <a:endParaRPr sz="1795"/>
          </a:p>
          <a:p>
            <a:pPr indent="0" lvl="0" marL="0" rtl="0" algn="l">
              <a:lnSpc>
                <a:spcPct val="115714"/>
              </a:lnSpc>
              <a:spcBef>
                <a:spcPts val="1200"/>
              </a:spcBef>
              <a:spcAft>
                <a:spcPts val="0"/>
              </a:spcAft>
              <a:buSzPts val="852"/>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852"/>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852"/>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523">
                <a:solidFill>
                  <a:srgbClr val="9CDCFE"/>
                </a:solidFill>
                <a:highlight>
                  <a:srgbClr val="1E1E1E"/>
                </a:highlight>
                <a:latin typeface="Consolas"/>
                <a:ea typeface="Consolas"/>
                <a:cs typeface="Consolas"/>
                <a:sym typeface="Consolas"/>
              </a:rPr>
              <a:t>Hello</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"./test.jsx"</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marR="0" rtl="0" algn="l">
              <a:lnSpc>
                <a:spcPct val="115714"/>
              </a:lnSpc>
              <a:spcBef>
                <a:spcPts val="0"/>
              </a:spcBef>
              <a:spcAft>
                <a:spcPts val="0"/>
              </a:spcAft>
              <a:buClr>
                <a:srgbClr val="000000"/>
              </a:buClr>
              <a:buSzPts val="852"/>
              <a:buFont typeface="Arial"/>
              <a:buNone/>
            </a:pPr>
            <a:r>
              <a:t/>
            </a:r>
            <a:endParaRPr sz="1678">
              <a:solidFill>
                <a:srgbClr val="DCDCAA"/>
              </a:solidFill>
              <a:highlight>
                <a:srgbClr val="1E1E1E"/>
              </a:highlight>
              <a:latin typeface="Consolas"/>
              <a:ea typeface="Consolas"/>
              <a:cs typeface="Consolas"/>
              <a:sym typeface="Consolas"/>
            </a:endParaRPr>
          </a:p>
          <a:p>
            <a:pPr indent="0" lvl="0" marL="0" marR="0" rtl="0" algn="l">
              <a:lnSpc>
                <a:spcPct val="115714"/>
              </a:lnSpc>
              <a:spcBef>
                <a:spcPts val="0"/>
              </a:spcBef>
              <a:spcAft>
                <a:spcPts val="0"/>
              </a:spcAft>
              <a:buClr>
                <a:srgbClr val="000000"/>
              </a:buClr>
              <a:buSzPts val="852"/>
              <a:buFont typeface="Arial"/>
              <a:buNone/>
            </a:pPr>
            <a:r>
              <a:rPr lang="en" sz="1678">
                <a:solidFill>
                  <a:srgbClr val="DCDCAA"/>
                </a:solidFill>
                <a:highlight>
                  <a:srgbClr val="1E1E1E"/>
                </a:highlight>
                <a:latin typeface="Consolas"/>
                <a:ea typeface="Consolas"/>
                <a:cs typeface="Consolas"/>
                <a:sym typeface="Consolas"/>
              </a:rPr>
              <a:t>ReactDOM.render(</a:t>
            </a:r>
            <a:endParaRPr sz="1678">
              <a:solidFill>
                <a:srgbClr val="DCDCAA"/>
              </a:solidFill>
              <a:highlight>
                <a:srgbClr val="1E1E1E"/>
              </a:highlight>
              <a:latin typeface="Consolas"/>
              <a:ea typeface="Consolas"/>
              <a:cs typeface="Consolas"/>
              <a:sym typeface="Consolas"/>
            </a:endParaRPr>
          </a:p>
          <a:p>
            <a:pPr indent="0" lvl="0" marL="0" marR="0" rtl="0" algn="l">
              <a:lnSpc>
                <a:spcPct val="115714"/>
              </a:lnSpc>
              <a:spcBef>
                <a:spcPts val="0"/>
              </a:spcBef>
              <a:spcAft>
                <a:spcPts val="0"/>
              </a:spcAft>
              <a:buClr>
                <a:srgbClr val="000000"/>
              </a:buClr>
              <a:buSzPts val="852"/>
              <a:buFont typeface="Arial"/>
              <a:buNone/>
            </a:pPr>
            <a:r>
              <a:rPr lang="en" sz="1678">
                <a:solidFill>
                  <a:srgbClr val="DCDCAA"/>
                </a:solidFill>
                <a:highlight>
                  <a:srgbClr val="1E1E1E"/>
                </a:highlight>
                <a:latin typeface="Consolas"/>
                <a:ea typeface="Consolas"/>
                <a:cs typeface="Consolas"/>
                <a:sym typeface="Consolas"/>
              </a:rPr>
              <a:t>  &lt;Hello /&gt;,</a:t>
            </a:r>
            <a:endParaRPr sz="1678">
              <a:solidFill>
                <a:srgbClr val="DCDCAA"/>
              </a:solidFill>
              <a:highlight>
                <a:srgbClr val="1E1E1E"/>
              </a:highlight>
              <a:latin typeface="Consolas"/>
              <a:ea typeface="Consolas"/>
              <a:cs typeface="Consolas"/>
              <a:sym typeface="Consolas"/>
            </a:endParaRPr>
          </a:p>
          <a:p>
            <a:pPr indent="0" lvl="0" marL="0" marR="0" rtl="0" algn="l">
              <a:lnSpc>
                <a:spcPct val="115714"/>
              </a:lnSpc>
              <a:spcBef>
                <a:spcPts val="0"/>
              </a:spcBef>
              <a:spcAft>
                <a:spcPts val="0"/>
              </a:spcAft>
              <a:buClr>
                <a:srgbClr val="000000"/>
              </a:buClr>
              <a:buSzPts val="852"/>
              <a:buFont typeface="Arial"/>
              <a:buNone/>
            </a:pPr>
            <a:r>
              <a:rPr lang="en" sz="1678">
                <a:solidFill>
                  <a:srgbClr val="DCDCAA"/>
                </a:solidFill>
                <a:highlight>
                  <a:srgbClr val="1E1E1E"/>
                </a:highlight>
                <a:latin typeface="Consolas"/>
                <a:ea typeface="Consolas"/>
                <a:cs typeface="Consolas"/>
                <a:sym typeface="Consolas"/>
              </a:rPr>
              <a:t>  document.getElementById('root')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852"/>
              <a:buNone/>
            </a:pPr>
            <a:r>
              <a:rPr lang="en" sz="1678">
                <a:solidFill>
                  <a:srgbClr val="D4D4D4"/>
                </a:solidFill>
                <a:highlight>
                  <a:srgbClr val="1E1E1E"/>
                </a:highlight>
                <a:latin typeface="Consolas"/>
                <a:ea typeface="Consolas"/>
                <a:cs typeface="Consolas"/>
                <a:sym typeface="Consolas"/>
              </a:rPr>
              <a:t>  );</a:t>
            </a:r>
            <a:endParaRPr sz="1678">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0"/>
              </a:spcAft>
              <a:buSzPts val="852"/>
              <a:buNone/>
            </a:pPr>
            <a:r>
              <a:rPr lang="en" sz="2160"/>
              <a:t>//The component Hello is used as an Html tag i.e.,  &lt;Hello /&gt;</a:t>
            </a:r>
            <a:endParaRPr sz="2160"/>
          </a:p>
          <a:p>
            <a:pPr indent="0" lvl="0" marL="0" rtl="0" algn="l">
              <a:lnSpc>
                <a:spcPct val="95000"/>
              </a:lnSpc>
              <a:spcBef>
                <a:spcPts val="1200"/>
              </a:spcBef>
              <a:spcAft>
                <a:spcPts val="0"/>
              </a:spcAft>
              <a:buSzPts val="852"/>
              <a:buNone/>
            </a:pPr>
            <a:r>
              <a:t/>
            </a:r>
            <a:endParaRPr sz="1695"/>
          </a:p>
          <a:p>
            <a:pPr indent="0" lvl="0" marL="0" rtl="0" algn="l">
              <a:lnSpc>
                <a:spcPct val="95000"/>
              </a:lnSpc>
              <a:spcBef>
                <a:spcPts val="1200"/>
              </a:spcBef>
              <a:spcAft>
                <a:spcPts val="1200"/>
              </a:spcAft>
              <a:buSzPts val="852"/>
              <a:buNone/>
            </a:pPr>
            <a:r>
              <a:t/>
            </a:r>
            <a:endParaRPr sz="1795"/>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8" name="Google Shape;728;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9" name="Google Shape;729;p114"/>
          <p:cNvPicPr preferRelativeResize="0"/>
          <p:nvPr/>
        </p:nvPicPr>
        <p:blipFill>
          <a:blip r:embed="rId3">
            <a:alphaModFix/>
          </a:blip>
          <a:stretch>
            <a:fillRect/>
          </a:stretch>
        </p:blipFill>
        <p:spPr>
          <a:xfrm>
            <a:off x="311700" y="247875"/>
            <a:ext cx="8520601" cy="44432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5" name="Google Shape;735;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6" name="Google Shape;736;p115"/>
          <p:cNvPicPr preferRelativeResize="0"/>
          <p:nvPr/>
        </p:nvPicPr>
        <p:blipFill>
          <a:blip r:embed="rId3">
            <a:alphaModFix/>
          </a:blip>
          <a:stretch>
            <a:fillRect/>
          </a:stretch>
        </p:blipFill>
        <p:spPr>
          <a:xfrm>
            <a:off x="224763" y="1229525"/>
            <a:ext cx="4505325" cy="2362200"/>
          </a:xfrm>
          <a:prstGeom prst="rect">
            <a:avLst/>
          </a:prstGeom>
          <a:noFill/>
          <a:ln>
            <a:noFill/>
          </a:ln>
        </p:spPr>
      </p:pic>
      <p:sp>
        <p:nvSpPr>
          <p:cNvPr id="737" name="Google Shape;737;p115"/>
          <p:cNvSpPr txBox="1"/>
          <p:nvPr/>
        </p:nvSpPr>
        <p:spPr>
          <a:xfrm>
            <a:off x="4387475" y="818000"/>
            <a:ext cx="4756500" cy="19086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Function function_name() // </a:t>
            </a:r>
            <a:r>
              <a:rPr lang="en">
                <a:solidFill>
                  <a:schemeClr val="dk1"/>
                </a:solidFill>
              </a:rPr>
              <a:t>In function whatever element we want to render that need not  to be called through render function, you can directly call that.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Html code which we want to render through Browser dom</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
        <p:nvSpPr>
          <p:cNvPr id="738" name="Google Shape;738;p115"/>
          <p:cNvSpPr txBox="1"/>
          <p:nvPr/>
        </p:nvSpPr>
        <p:spPr>
          <a:xfrm>
            <a:off x="4176775" y="2863000"/>
            <a:ext cx="4585800" cy="23397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Class class_name()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render()// In class whatever element we want to render that need to be called </a:t>
            </a:r>
            <a:r>
              <a:rPr lang="en"/>
              <a:t>through</a:t>
            </a:r>
            <a:r>
              <a:rPr lang="en"/>
              <a:t> render function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solidFill>
                  <a:schemeClr val="dk1"/>
                </a:solidFill>
              </a:rPr>
              <a:t>Html code which we want to render through Browser dom</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t>
            </a:r>
            <a:endParaRPr/>
          </a:p>
        </p:txBody>
      </p:sp>
      <p:sp>
        <p:nvSpPr>
          <p:cNvPr id="739" name="Google Shape;739;p115"/>
          <p:cNvSpPr txBox="1"/>
          <p:nvPr/>
        </p:nvSpPr>
        <p:spPr>
          <a:xfrm>
            <a:off x="49575" y="3676300"/>
            <a:ext cx="3941400" cy="1293000"/>
          </a:xfrm>
          <a:prstGeom prst="rect">
            <a:avLst/>
          </a:prstGeom>
          <a:solidFill>
            <a:srgbClr val="D4D4D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t>Along with above difference, there is difference between the way we create class component and function component life cycle is different. There are other things advanced function like  hook are added inside </a:t>
            </a:r>
            <a:r>
              <a:rPr lang="en" sz="1200"/>
              <a:t>functional</a:t>
            </a:r>
            <a:r>
              <a:rPr lang="en" sz="1200"/>
              <a:t> component and not in class component, we prefer to have Functional component..</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6"/>
          <p:cNvSpPr txBox="1"/>
          <p:nvPr>
            <p:ph type="title"/>
          </p:nvPr>
        </p:nvSpPr>
        <p:spPr>
          <a:xfrm>
            <a:off x="311700" y="148725"/>
            <a:ext cx="8520600" cy="8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For developing and creating mini projects and to learn life cycle methods we will use functional component. </a:t>
            </a:r>
            <a:r>
              <a:rPr lang="en" sz="1400"/>
              <a:t>A small application for searching youtube’s  video, you can see certain components which helps to do certain task.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SzPts val="990"/>
              <a:buNone/>
            </a:pPr>
            <a:r>
              <a:t/>
            </a:r>
            <a:endParaRPr sz="1820"/>
          </a:p>
        </p:txBody>
      </p:sp>
      <p:sp>
        <p:nvSpPr>
          <p:cNvPr id="745" name="Google Shape;745;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6" name="Google Shape;746;p116"/>
          <p:cNvPicPr preferRelativeResize="0"/>
          <p:nvPr/>
        </p:nvPicPr>
        <p:blipFill>
          <a:blip r:embed="rId3">
            <a:alphaModFix/>
          </a:blip>
          <a:stretch>
            <a:fillRect/>
          </a:stretch>
        </p:blipFill>
        <p:spPr>
          <a:xfrm>
            <a:off x="-61975" y="1152500"/>
            <a:ext cx="3421675" cy="3173025"/>
          </a:xfrm>
          <a:prstGeom prst="rect">
            <a:avLst/>
          </a:prstGeom>
          <a:noFill/>
          <a:ln>
            <a:noFill/>
          </a:ln>
        </p:spPr>
      </p:pic>
      <p:sp>
        <p:nvSpPr>
          <p:cNvPr id="747" name="Google Shape;747;p116"/>
          <p:cNvSpPr txBox="1"/>
          <p:nvPr/>
        </p:nvSpPr>
        <p:spPr>
          <a:xfrm>
            <a:off x="3904100" y="694075"/>
            <a:ext cx="5239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8" name="Google Shape;748;p116"/>
          <p:cNvSpPr/>
          <p:nvPr/>
        </p:nvSpPr>
        <p:spPr>
          <a:xfrm>
            <a:off x="161125" y="3705900"/>
            <a:ext cx="3074700" cy="1437600"/>
          </a:xfrm>
          <a:prstGeom prst="up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And finally we have video player component .  so whatever video we will clicked should be displayed over here. </a:t>
            </a:r>
            <a:endParaRPr sz="1300">
              <a:solidFill>
                <a:schemeClr val="dk1"/>
              </a:solidFill>
            </a:endParaRPr>
          </a:p>
          <a:p>
            <a:pPr indent="0" lvl="0" marL="0" rtl="0" algn="l">
              <a:spcBef>
                <a:spcPts val="0"/>
              </a:spcBef>
              <a:spcAft>
                <a:spcPts val="0"/>
              </a:spcAft>
              <a:buNone/>
            </a:pPr>
            <a:r>
              <a:t/>
            </a:r>
            <a:endParaRPr sz="1300"/>
          </a:p>
        </p:txBody>
      </p:sp>
      <p:sp>
        <p:nvSpPr>
          <p:cNvPr id="749" name="Google Shape;749;p116"/>
          <p:cNvSpPr/>
          <p:nvPr/>
        </p:nvSpPr>
        <p:spPr>
          <a:xfrm>
            <a:off x="2503575" y="1462500"/>
            <a:ext cx="6328800" cy="3173100"/>
          </a:xfrm>
          <a:prstGeom prst="leftArrowCallout">
            <a:avLst>
              <a:gd fmla="val 25000" name="adj1"/>
              <a:gd fmla="val 25000" name="adj2"/>
              <a:gd fmla="val 25000" name="adj3"/>
              <a:gd fmla="val 64977" name="adj4"/>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example:- component a will be responsible for returning something. </a:t>
            </a:r>
            <a:r>
              <a:rPr i="1" lang="en">
                <a:solidFill>
                  <a:schemeClr val="dk1"/>
                </a:solidFill>
              </a:rPr>
              <a:t>So in this left side image you can see 1st component is simple Navbar component in red color. It will serve something like displaying title of the navbar. </a:t>
            </a:r>
            <a:r>
              <a:rPr b="1" lang="en">
                <a:solidFill>
                  <a:schemeClr val="dk1"/>
                </a:solidFill>
              </a:rPr>
              <a:t>Then we have search bar component. Thus search result will responsible for filtering the results which we are getting from API,  it will display list of results.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dk1"/>
                </a:solidFill>
              </a:rPr>
              <a:t>Then we have video list component, so this component will be responsible for displaying all the items we are getting from search.</a:t>
            </a:r>
            <a:endParaRPr u="sng">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5" name="Google Shape;755;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latin typeface="Times New Roman"/>
                <a:ea typeface="Times New Roman"/>
                <a:cs typeface="Times New Roman"/>
                <a:sym typeface="Times New Roman"/>
              </a:rPr>
              <a:t>So, whenever you </a:t>
            </a:r>
            <a:r>
              <a:rPr lang="en">
                <a:latin typeface="Times New Roman"/>
                <a:ea typeface="Times New Roman"/>
                <a:cs typeface="Times New Roman"/>
                <a:sym typeface="Times New Roman"/>
              </a:rPr>
              <a:t>create</a:t>
            </a:r>
            <a:r>
              <a:rPr lang="en">
                <a:latin typeface="Times New Roman"/>
                <a:ea typeface="Times New Roman"/>
                <a:cs typeface="Times New Roman"/>
                <a:sym typeface="Times New Roman"/>
              </a:rPr>
              <a:t> your project in react you should structure your component such a way that it is easily useable across other projects as well as in other files if you want. </a:t>
            </a:r>
            <a:endParaRPr>
              <a:latin typeface="Times New Roman"/>
              <a:ea typeface="Times New Roman"/>
              <a:cs typeface="Times New Roman"/>
              <a:sym typeface="Times New Roman"/>
            </a:endParaRPr>
          </a:p>
          <a:p>
            <a:pPr indent="0" lvl="0" marL="0" rtl="0" algn="just">
              <a:spcBef>
                <a:spcPts val="1200"/>
              </a:spcBef>
              <a:spcAft>
                <a:spcPts val="0"/>
              </a:spcAft>
              <a:buNone/>
            </a:pPr>
            <a:r>
              <a:rPr lang="en">
                <a:latin typeface="Times New Roman"/>
                <a:ea typeface="Times New Roman"/>
                <a:cs typeface="Times New Roman"/>
                <a:sym typeface="Times New Roman"/>
              </a:rPr>
              <a:t>Let’s say I have an web application  which is not a single page in nature,its having 2-3 pages. Page a, Page B, Page c and in all 3 pages I want to use same component. So instead of </a:t>
            </a:r>
            <a:r>
              <a:rPr lang="en">
                <a:latin typeface="Times New Roman"/>
                <a:ea typeface="Times New Roman"/>
                <a:cs typeface="Times New Roman"/>
                <a:sym typeface="Times New Roman"/>
              </a:rPr>
              <a:t>keeping</a:t>
            </a:r>
            <a:r>
              <a:rPr lang="en">
                <a:latin typeface="Times New Roman"/>
                <a:ea typeface="Times New Roman"/>
                <a:cs typeface="Times New Roman"/>
                <a:sym typeface="Times New Roman"/>
              </a:rPr>
              <a:t> it in a single file I will componentize it and I will use the same thing across all 3 files. So,  the advantage we get over here is that </a:t>
            </a:r>
            <a:r>
              <a:rPr lang="en"/>
              <a:t> </a:t>
            </a:r>
            <a:endParaRPr/>
          </a:p>
          <a:p>
            <a:pPr indent="-298450" lvl="0" marL="457200" rtl="0" algn="just">
              <a:spcBef>
                <a:spcPts val="1200"/>
              </a:spcBef>
              <a:spcAft>
                <a:spcPts val="0"/>
              </a:spcAft>
              <a:buClr>
                <a:srgbClr val="000000"/>
              </a:buClr>
              <a:buSzPts val="1100"/>
              <a:buFont typeface="Arial"/>
              <a:buAutoNum type="arabicParenR"/>
            </a:pPr>
            <a:r>
              <a:rPr lang="en"/>
              <a:t>We have clindup the code, we don’t have </a:t>
            </a:r>
            <a:r>
              <a:rPr lang="en"/>
              <a:t>duplicate</a:t>
            </a:r>
            <a:r>
              <a:rPr lang="en"/>
              <a:t> the code yet in each and every place.</a:t>
            </a:r>
            <a:endParaRPr/>
          </a:p>
          <a:p>
            <a:pPr indent="-298450" lvl="0" marL="457200" rtl="0" algn="just">
              <a:spcBef>
                <a:spcPts val="0"/>
              </a:spcBef>
              <a:spcAft>
                <a:spcPts val="0"/>
              </a:spcAft>
              <a:buClr>
                <a:srgbClr val="000000"/>
              </a:buClr>
              <a:buSzPts val="1100"/>
              <a:buFont typeface="Arial"/>
              <a:buAutoNum type="arabicParenR"/>
            </a:pPr>
            <a:r>
              <a:rPr lang="en"/>
              <a:t>It’s </a:t>
            </a:r>
            <a:r>
              <a:rPr lang="en"/>
              <a:t>easy</a:t>
            </a:r>
            <a:r>
              <a:rPr lang="en"/>
              <a:t> to use plug and play  like import the component use it where you want. These are the advantage of the component.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we will see some of the practical topics</a:t>
            </a:r>
            <a:endParaRPr/>
          </a:p>
        </p:txBody>
      </p:sp>
      <p:sp>
        <p:nvSpPr>
          <p:cNvPr id="761" name="Google Shape;761;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2" name="Google Shape;762;p118"/>
          <p:cNvPicPr preferRelativeResize="0"/>
          <p:nvPr/>
        </p:nvPicPr>
        <p:blipFill>
          <a:blip r:embed="rId3">
            <a:alphaModFix/>
          </a:blip>
          <a:stretch>
            <a:fillRect/>
          </a:stretch>
        </p:blipFill>
        <p:spPr>
          <a:xfrm>
            <a:off x="311700" y="1206550"/>
            <a:ext cx="8536650" cy="3416400"/>
          </a:xfrm>
          <a:prstGeom prst="rect">
            <a:avLst/>
          </a:prstGeom>
          <a:noFill/>
          <a:ln>
            <a:noFill/>
          </a:ln>
        </p:spPr>
      </p:pic>
      <p:sp>
        <p:nvSpPr>
          <p:cNvPr id="763" name="Google Shape;763;p118"/>
          <p:cNvSpPr txBox="1"/>
          <p:nvPr/>
        </p:nvSpPr>
        <p:spPr>
          <a:xfrm>
            <a:off x="4065225" y="3420725"/>
            <a:ext cx="49329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Creating simple project using existed library like React Router and Reactstrap, </a:t>
            </a:r>
            <a:endParaRPr b="1"/>
          </a:p>
          <a:p>
            <a:pPr indent="0" lvl="0" marL="0" rtl="0" algn="just">
              <a:spcBef>
                <a:spcPts val="0"/>
              </a:spcBef>
              <a:spcAft>
                <a:spcPts val="0"/>
              </a:spcAft>
              <a:buNone/>
            </a:pPr>
            <a:r>
              <a:rPr b="1" lang="en" sz="1200">
                <a:solidFill>
                  <a:srgbClr val="202124"/>
                </a:solidFill>
                <a:highlight>
                  <a:srgbClr val="FFFFFF"/>
                </a:highlight>
              </a:rPr>
              <a:t>Reactstrap makes use of class components whereas React-bootstrap makes use of functions and hooks</a:t>
            </a:r>
            <a:r>
              <a:rPr lang="en" sz="1200">
                <a:solidFill>
                  <a:srgbClr val="202124"/>
                </a:solidFill>
                <a:highlight>
                  <a:srgbClr val="FFFFFF"/>
                </a:highlight>
              </a:rPr>
              <a:t>. Both the codes yield similar output and the only difference is the use of the components. The user may choose either depending on their preferences.</a:t>
            </a:r>
            <a:endParaRPr b="1"/>
          </a:p>
        </p:txBody>
      </p:sp>
      <p:sp>
        <p:nvSpPr>
          <p:cNvPr id="764" name="Google Shape;764;p118"/>
          <p:cNvSpPr/>
          <p:nvPr/>
        </p:nvSpPr>
        <p:spPr>
          <a:xfrm>
            <a:off x="3259625" y="3953675"/>
            <a:ext cx="805500" cy="161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Props:- we will create functional component which will return helloworld</a:t>
            </a:r>
            <a:endParaRPr sz="1920"/>
          </a:p>
        </p:txBody>
      </p:sp>
      <p:sp>
        <p:nvSpPr>
          <p:cNvPr id="770" name="Google Shape;770;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 all the content form App.js.</a:t>
            </a:r>
            <a:endParaRPr/>
          </a:p>
          <a:p>
            <a:pPr indent="0" lvl="0" marL="0" rtl="0" algn="l">
              <a:spcBef>
                <a:spcPts val="1200"/>
              </a:spcBef>
              <a:spcAft>
                <a:spcPts val="1200"/>
              </a:spcAft>
              <a:buNone/>
            </a:pPr>
            <a:r>
              <a:rPr lang="en"/>
              <a:t>Start </a:t>
            </a:r>
            <a:r>
              <a:rPr lang="en"/>
              <a:t>writing</a:t>
            </a:r>
            <a:r>
              <a:rPr lang="en"/>
              <a:t> code, when you will write function it will give error,  </a:t>
            </a:r>
            <a:endParaRPr/>
          </a:p>
        </p:txBody>
      </p:sp>
      <p:pic>
        <p:nvPicPr>
          <p:cNvPr id="771" name="Google Shape;771;p119"/>
          <p:cNvPicPr preferRelativeResize="0"/>
          <p:nvPr/>
        </p:nvPicPr>
        <p:blipFill>
          <a:blip r:embed="rId3">
            <a:alphaModFix/>
          </a:blip>
          <a:stretch>
            <a:fillRect/>
          </a:stretch>
        </p:blipFill>
        <p:spPr>
          <a:xfrm>
            <a:off x="155313" y="2089588"/>
            <a:ext cx="6924675" cy="2600325"/>
          </a:xfrm>
          <a:prstGeom prst="rect">
            <a:avLst/>
          </a:prstGeom>
          <a:noFill/>
          <a:ln>
            <a:noFill/>
          </a:ln>
        </p:spPr>
      </p:pic>
      <p:sp>
        <p:nvSpPr>
          <p:cNvPr id="772" name="Google Shape;772;p119"/>
          <p:cNvSpPr txBox="1"/>
          <p:nvPr/>
        </p:nvSpPr>
        <p:spPr>
          <a:xfrm>
            <a:off x="359425" y="3160475"/>
            <a:ext cx="4275900" cy="2247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Notice you get error over here, this is </a:t>
            </a:r>
            <a:r>
              <a:rPr lang="en"/>
              <a:t>what</a:t>
            </a:r>
            <a:r>
              <a:rPr lang="en"/>
              <a:t> the significance of</a:t>
            </a:r>
            <a:r>
              <a:rPr lang="en"/>
              <a:t> </a:t>
            </a:r>
            <a:r>
              <a:rPr lang="en"/>
              <a:t>eslint which is configured in </a:t>
            </a:r>
            <a:r>
              <a:rPr lang="en">
                <a:solidFill>
                  <a:schemeClr val="dk1"/>
                </a:solidFill>
              </a:rPr>
              <a:t>package.json , just to give errors if there are any..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9CDCFE"/>
                </a:solidFill>
                <a:highlight>
                  <a:srgbClr val="1E1E1E"/>
                </a:highlight>
                <a:latin typeface="Consolas"/>
                <a:ea typeface="Consolas"/>
                <a:cs typeface="Consolas"/>
                <a:sym typeface="Consolas"/>
              </a:rPr>
              <a:t>"eslintConfig"</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"react-app"</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"react-app/jest"</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D4D4D4"/>
                </a:solidFill>
                <a:highlight>
                  <a:srgbClr val="1E1E1E"/>
                </a:highlight>
                <a:latin typeface="Consolas"/>
                <a:ea typeface="Consolas"/>
                <a:cs typeface="Consolas"/>
                <a:sym typeface="Consolas"/>
              </a:rPr>
              <a:t>,</a:t>
            </a:r>
            <a:endParaRPr/>
          </a:p>
        </p:txBody>
      </p:sp>
      <p:sp>
        <p:nvSpPr>
          <p:cNvPr id="773" name="Google Shape;773;p119"/>
          <p:cNvSpPr/>
          <p:nvPr/>
        </p:nvSpPr>
        <p:spPr>
          <a:xfrm>
            <a:off x="805600" y="2962150"/>
            <a:ext cx="186000" cy="198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9" name="Google Shape;779;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0" name="Google Shape;780;p120"/>
          <p:cNvPicPr preferRelativeResize="0"/>
          <p:nvPr/>
        </p:nvPicPr>
        <p:blipFill>
          <a:blip r:embed="rId3">
            <a:alphaModFix/>
          </a:blip>
          <a:stretch>
            <a:fillRect/>
          </a:stretch>
        </p:blipFill>
        <p:spPr>
          <a:xfrm>
            <a:off x="311700" y="247875"/>
            <a:ext cx="4260299" cy="2778425"/>
          </a:xfrm>
          <a:prstGeom prst="rect">
            <a:avLst/>
          </a:prstGeom>
          <a:noFill/>
          <a:ln>
            <a:noFill/>
          </a:ln>
        </p:spPr>
      </p:pic>
      <p:pic>
        <p:nvPicPr>
          <p:cNvPr id="781" name="Google Shape;781;p120"/>
          <p:cNvPicPr preferRelativeResize="0"/>
          <p:nvPr/>
        </p:nvPicPr>
        <p:blipFill>
          <a:blip r:embed="rId4">
            <a:alphaModFix/>
          </a:blip>
          <a:stretch>
            <a:fillRect/>
          </a:stretch>
        </p:blipFill>
        <p:spPr>
          <a:xfrm>
            <a:off x="4226350" y="314325"/>
            <a:ext cx="4605950" cy="2711974"/>
          </a:xfrm>
          <a:prstGeom prst="rect">
            <a:avLst/>
          </a:prstGeom>
          <a:noFill/>
          <a:ln>
            <a:noFill/>
          </a:ln>
        </p:spPr>
      </p:pic>
      <p:sp>
        <p:nvSpPr>
          <p:cNvPr id="782" name="Google Shape;782;p120"/>
          <p:cNvSpPr txBox="1"/>
          <p:nvPr/>
        </p:nvSpPr>
        <p:spPr>
          <a:xfrm>
            <a:off x="433800" y="3383550"/>
            <a:ext cx="8398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Now whatever code I have written w.r.to that I must get output but it’s showing error, So other thing to keep in mind is whenever you create component </a:t>
            </a:r>
            <a:r>
              <a:rPr lang="en"/>
              <a:t>whether</a:t>
            </a:r>
            <a:r>
              <a:rPr lang="en"/>
              <a:t> it’s function or class at the end of file you should export this component., so that it can be used in other files.  Since we are </a:t>
            </a:r>
            <a:r>
              <a:rPr lang="en"/>
              <a:t>already</a:t>
            </a:r>
            <a:r>
              <a:rPr lang="en"/>
              <a:t> used App component in index.js so here we are trying to run w/o exporting it...that’s the reason we are getting error. So it’s </a:t>
            </a:r>
            <a:r>
              <a:rPr lang="en"/>
              <a:t>mandatory</a:t>
            </a:r>
            <a:r>
              <a:rPr lang="en"/>
              <a:t> to export  each and every component if is used in some other file. Here App.js is been </a:t>
            </a:r>
            <a:r>
              <a:rPr lang="en"/>
              <a:t>consumed</a:t>
            </a:r>
            <a:r>
              <a:rPr lang="en"/>
              <a:t> by other file index.js in 3rd line </a:t>
            </a: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marR="0" rtl="0" algn="l">
              <a:lnSpc>
                <a:spcPct val="100000"/>
              </a:lnSpc>
              <a:spcBef>
                <a:spcPts val="0"/>
              </a:spcBef>
              <a:spcAft>
                <a:spcPts val="0"/>
              </a:spcAft>
              <a:buNone/>
            </a:pPr>
            <a:r>
              <a:rPr lang="en"/>
              <a:t>So I have to make sure index.js must get this file.</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 below code and see the browser    App.js</a:t>
            </a:r>
            <a:endParaRPr/>
          </a:p>
        </p:txBody>
      </p:sp>
      <p:sp>
        <p:nvSpPr>
          <p:cNvPr id="788" name="Google Shape;788;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2700"/>
          </a:p>
          <a:p>
            <a:pPr indent="0" lvl="0" marL="0" rtl="0" algn="l">
              <a:lnSpc>
                <a:spcPct val="135714"/>
              </a:lnSpc>
              <a:spcBef>
                <a:spcPts val="0"/>
              </a:spcBef>
              <a:spcAft>
                <a:spcPts val="0"/>
              </a:spcAft>
              <a:buClr>
                <a:schemeClr val="dk1"/>
              </a:buClr>
              <a:buSzPts val="1100"/>
              <a:buFont typeface="Arial"/>
              <a:buNone/>
            </a:pPr>
            <a:r>
              <a:rPr lang="en" sz="1950">
                <a:solidFill>
                  <a:srgbClr val="569CD6"/>
                </a:solidFill>
                <a:highlight>
                  <a:srgbClr val="1E1E1E"/>
                </a:highlight>
                <a:latin typeface="Consolas"/>
                <a:ea typeface="Consolas"/>
                <a:cs typeface="Consolas"/>
                <a:sym typeface="Consolas"/>
              </a:rPr>
              <a:t>function</a:t>
            </a:r>
            <a:r>
              <a:rPr lang="en" sz="1950">
                <a:solidFill>
                  <a:srgbClr val="D4D4D4"/>
                </a:solidFill>
                <a:highlight>
                  <a:srgbClr val="1E1E1E"/>
                </a:highlight>
                <a:latin typeface="Consolas"/>
                <a:ea typeface="Consolas"/>
                <a:cs typeface="Consolas"/>
                <a:sym typeface="Consolas"/>
              </a:rPr>
              <a:t> </a:t>
            </a:r>
            <a:r>
              <a:rPr lang="en" sz="1950">
                <a:solidFill>
                  <a:srgbClr val="DCDCAA"/>
                </a:solidFill>
                <a:highlight>
                  <a:srgbClr val="1E1E1E"/>
                </a:highlight>
                <a:latin typeface="Consolas"/>
                <a:ea typeface="Consolas"/>
                <a:cs typeface="Consolas"/>
                <a:sym typeface="Consolas"/>
              </a:rPr>
              <a:t>App</a:t>
            </a:r>
            <a:r>
              <a:rPr lang="en" sz="1950">
                <a:solidFill>
                  <a:srgbClr val="D4D4D4"/>
                </a:solidFill>
                <a:highlight>
                  <a:srgbClr val="1E1E1E"/>
                </a:highlight>
                <a:latin typeface="Consolas"/>
                <a:ea typeface="Consolas"/>
                <a:cs typeface="Consolas"/>
                <a:sym typeface="Consolas"/>
              </a:rPr>
              <a:t>() {</a:t>
            </a:r>
            <a:endParaRPr sz="1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950">
                <a:solidFill>
                  <a:srgbClr val="D4D4D4"/>
                </a:solidFill>
                <a:highlight>
                  <a:srgbClr val="1E1E1E"/>
                </a:highlight>
                <a:latin typeface="Consolas"/>
                <a:ea typeface="Consolas"/>
                <a:cs typeface="Consolas"/>
                <a:sym typeface="Consolas"/>
              </a:rPr>
              <a:t>  </a:t>
            </a:r>
            <a:r>
              <a:rPr lang="en" sz="1950">
                <a:solidFill>
                  <a:srgbClr val="C586C0"/>
                </a:solidFill>
                <a:highlight>
                  <a:srgbClr val="1E1E1E"/>
                </a:highlight>
                <a:latin typeface="Consolas"/>
                <a:ea typeface="Consolas"/>
                <a:cs typeface="Consolas"/>
                <a:sym typeface="Consolas"/>
              </a:rPr>
              <a:t>return</a:t>
            </a:r>
            <a:r>
              <a:rPr lang="en" sz="1950">
                <a:solidFill>
                  <a:srgbClr val="D4D4D4"/>
                </a:solidFill>
                <a:highlight>
                  <a:srgbClr val="1E1E1E"/>
                </a:highlight>
                <a:latin typeface="Consolas"/>
                <a:ea typeface="Consolas"/>
                <a:cs typeface="Consolas"/>
                <a:sym typeface="Consolas"/>
              </a:rPr>
              <a:t> </a:t>
            </a:r>
            <a:r>
              <a:rPr lang="en" sz="1950">
                <a:solidFill>
                  <a:srgbClr val="808080"/>
                </a:solidFill>
                <a:highlight>
                  <a:srgbClr val="1E1E1E"/>
                </a:highlight>
                <a:latin typeface="Consolas"/>
                <a:ea typeface="Consolas"/>
                <a:cs typeface="Consolas"/>
                <a:sym typeface="Consolas"/>
              </a:rPr>
              <a:t>&lt;</a:t>
            </a:r>
            <a:r>
              <a:rPr lang="en" sz="1950">
                <a:solidFill>
                  <a:srgbClr val="569CD6"/>
                </a:solidFill>
                <a:highlight>
                  <a:srgbClr val="1E1E1E"/>
                </a:highlight>
                <a:latin typeface="Consolas"/>
                <a:ea typeface="Consolas"/>
                <a:cs typeface="Consolas"/>
                <a:sym typeface="Consolas"/>
              </a:rPr>
              <a:t>div</a:t>
            </a:r>
            <a:r>
              <a:rPr lang="en" sz="1950">
                <a:solidFill>
                  <a:srgbClr val="808080"/>
                </a:solidFill>
                <a:highlight>
                  <a:srgbClr val="1E1E1E"/>
                </a:highlight>
                <a:latin typeface="Consolas"/>
                <a:ea typeface="Consolas"/>
                <a:cs typeface="Consolas"/>
                <a:sym typeface="Consolas"/>
              </a:rPr>
              <a:t>&gt;</a:t>
            </a:r>
            <a:r>
              <a:rPr lang="en" sz="1950">
                <a:solidFill>
                  <a:srgbClr val="D4D4D4"/>
                </a:solidFill>
                <a:highlight>
                  <a:srgbClr val="1E1E1E"/>
                </a:highlight>
                <a:latin typeface="Consolas"/>
                <a:ea typeface="Consolas"/>
                <a:cs typeface="Consolas"/>
                <a:sym typeface="Consolas"/>
              </a:rPr>
              <a:t>Hello!</a:t>
            </a:r>
            <a:r>
              <a:rPr lang="en" sz="1950">
                <a:solidFill>
                  <a:srgbClr val="808080"/>
                </a:solidFill>
                <a:highlight>
                  <a:srgbClr val="1E1E1E"/>
                </a:highlight>
                <a:latin typeface="Consolas"/>
                <a:ea typeface="Consolas"/>
                <a:cs typeface="Consolas"/>
                <a:sym typeface="Consolas"/>
              </a:rPr>
              <a:t>&lt;/</a:t>
            </a:r>
            <a:r>
              <a:rPr lang="en" sz="1950">
                <a:solidFill>
                  <a:srgbClr val="569CD6"/>
                </a:solidFill>
                <a:highlight>
                  <a:srgbClr val="1E1E1E"/>
                </a:highlight>
                <a:latin typeface="Consolas"/>
                <a:ea typeface="Consolas"/>
                <a:cs typeface="Consolas"/>
                <a:sym typeface="Consolas"/>
              </a:rPr>
              <a:t>div</a:t>
            </a:r>
            <a:r>
              <a:rPr lang="en" sz="1950">
                <a:solidFill>
                  <a:srgbClr val="808080"/>
                </a:solidFill>
                <a:highlight>
                  <a:srgbClr val="1E1E1E"/>
                </a:highlight>
                <a:latin typeface="Consolas"/>
                <a:ea typeface="Consolas"/>
                <a:cs typeface="Consolas"/>
                <a:sym typeface="Consolas"/>
              </a:rPr>
              <a:t>&gt;</a:t>
            </a:r>
            <a:r>
              <a:rPr lang="en" sz="1950">
                <a:solidFill>
                  <a:srgbClr val="D4D4D4"/>
                </a:solidFill>
                <a:highlight>
                  <a:srgbClr val="1E1E1E"/>
                </a:highlight>
                <a:latin typeface="Consolas"/>
                <a:ea typeface="Consolas"/>
                <a:cs typeface="Consolas"/>
                <a:sym typeface="Consolas"/>
              </a:rPr>
              <a:t>;</a:t>
            </a:r>
            <a:endParaRPr sz="1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950">
                <a:solidFill>
                  <a:srgbClr val="D4D4D4"/>
                </a:solidFill>
                <a:highlight>
                  <a:srgbClr val="1E1E1E"/>
                </a:highlight>
                <a:latin typeface="Consolas"/>
                <a:ea typeface="Consolas"/>
                <a:cs typeface="Consolas"/>
                <a:sym typeface="Consolas"/>
              </a:rPr>
              <a:t>}</a:t>
            </a:r>
            <a:endParaRPr sz="1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950">
                <a:solidFill>
                  <a:srgbClr val="C586C0"/>
                </a:solidFill>
                <a:highlight>
                  <a:srgbClr val="1E1E1E"/>
                </a:highlight>
                <a:latin typeface="Consolas"/>
                <a:ea typeface="Consolas"/>
                <a:cs typeface="Consolas"/>
                <a:sym typeface="Consolas"/>
              </a:rPr>
              <a:t>export</a:t>
            </a:r>
            <a:r>
              <a:rPr lang="en" sz="1950">
                <a:solidFill>
                  <a:srgbClr val="D4D4D4"/>
                </a:solidFill>
                <a:highlight>
                  <a:srgbClr val="1E1E1E"/>
                </a:highlight>
                <a:latin typeface="Consolas"/>
                <a:ea typeface="Consolas"/>
                <a:cs typeface="Consolas"/>
                <a:sym typeface="Consolas"/>
              </a:rPr>
              <a:t> </a:t>
            </a:r>
            <a:r>
              <a:rPr lang="en" sz="1950">
                <a:solidFill>
                  <a:srgbClr val="C586C0"/>
                </a:solidFill>
                <a:highlight>
                  <a:srgbClr val="1E1E1E"/>
                </a:highlight>
                <a:latin typeface="Consolas"/>
                <a:ea typeface="Consolas"/>
                <a:cs typeface="Consolas"/>
                <a:sym typeface="Consolas"/>
              </a:rPr>
              <a:t>default</a:t>
            </a:r>
            <a:r>
              <a:rPr lang="en" sz="1950">
                <a:solidFill>
                  <a:srgbClr val="D4D4D4"/>
                </a:solidFill>
                <a:highlight>
                  <a:srgbClr val="1E1E1E"/>
                </a:highlight>
                <a:latin typeface="Consolas"/>
                <a:ea typeface="Consolas"/>
                <a:cs typeface="Consolas"/>
                <a:sym typeface="Consolas"/>
              </a:rPr>
              <a:t> </a:t>
            </a:r>
            <a:r>
              <a:rPr lang="en" sz="1950">
                <a:solidFill>
                  <a:srgbClr val="DCDCAA"/>
                </a:solidFill>
                <a:highlight>
                  <a:srgbClr val="1E1E1E"/>
                </a:highlight>
                <a:latin typeface="Consolas"/>
                <a:ea typeface="Consolas"/>
                <a:cs typeface="Consolas"/>
                <a:sym typeface="Consolas"/>
              </a:rPr>
              <a:t>App</a:t>
            </a:r>
            <a:r>
              <a:rPr lang="en" sz="1950">
                <a:solidFill>
                  <a:srgbClr val="D4D4D4"/>
                </a:solidFill>
                <a:highlight>
                  <a:srgbClr val="1E1E1E"/>
                </a:highlight>
                <a:latin typeface="Consolas"/>
                <a:ea typeface="Consolas"/>
                <a:cs typeface="Consolas"/>
                <a:sym typeface="Consolas"/>
              </a:rPr>
              <a:t>;</a:t>
            </a:r>
            <a:endParaRPr sz="19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9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794" name="Google Shape;794;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ParentComponent from "./propsDemo/ParentComponent";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Counter from "./stateDemo/Counter";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CounterUsingRef from "./refsDemo/CounterUsingRef";</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UseEffectDemo from "./useEffectDemo/UseEffectDemo";</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FetchData from "./useEffectDemo/FetchData";</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If you want to start measuring performance in your app, pass a function</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to log results (for example: reportWebVitals(console.log))</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or send to an analytics endpoint. Learn more: https://bit.ly/CRA-vitals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AA"/>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0" name="Google Shape;800;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1" name="Google Shape;801;p123"/>
          <p:cNvPicPr preferRelativeResize="0"/>
          <p:nvPr/>
        </p:nvPicPr>
        <p:blipFill>
          <a:blip r:embed="rId3">
            <a:alphaModFix/>
          </a:blip>
          <a:stretch>
            <a:fillRect/>
          </a:stretch>
        </p:blipFill>
        <p:spPr>
          <a:xfrm>
            <a:off x="0" y="0"/>
            <a:ext cx="4866274" cy="4568875"/>
          </a:xfrm>
          <a:prstGeom prst="rect">
            <a:avLst/>
          </a:prstGeom>
          <a:noFill/>
          <a:ln>
            <a:noFill/>
          </a:ln>
        </p:spPr>
      </p:pic>
      <p:pic>
        <p:nvPicPr>
          <p:cNvPr id="802" name="Google Shape;802;p123"/>
          <p:cNvPicPr preferRelativeResize="0"/>
          <p:nvPr/>
        </p:nvPicPr>
        <p:blipFill>
          <a:blip r:embed="rId4">
            <a:alphaModFix/>
          </a:blip>
          <a:stretch>
            <a:fillRect/>
          </a:stretch>
        </p:blipFill>
        <p:spPr>
          <a:xfrm>
            <a:off x="4948050" y="0"/>
            <a:ext cx="3295650" cy="4568875"/>
          </a:xfrm>
          <a:prstGeom prst="rect">
            <a:avLst/>
          </a:prstGeom>
          <a:noFill/>
          <a:ln>
            <a:noFill/>
          </a:ln>
        </p:spPr>
      </p:pic>
      <p:sp>
        <p:nvSpPr>
          <p:cNvPr id="803" name="Google Shape;803;p123"/>
          <p:cNvSpPr txBox="1"/>
          <p:nvPr/>
        </p:nvSpPr>
        <p:spPr>
          <a:xfrm>
            <a:off x="37175" y="4610550"/>
            <a:ext cx="88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very basic </a:t>
            </a:r>
            <a:r>
              <a:rPr lang="en"/>
              <a:t>component</a:t>
            </a:r>
            <a:r>
              <a:rPr lang="en"/>
              <a:t> which we have created over here.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9" name="Google Shape;809;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0" name="Google Shape;810;p124"/>
          <p:cNvPicPr preferRelativeResize="0"/>
          <p:nvPr/>
        </p:nvPicPr>
        <p:blipFill>
          <a:blip r:embed="rId3">
            <a:alphaModFix/>
          </a:blip>
          <a:stretch>
            <a:fillRect/>
          </a:stretch>
        </p:blipFill>
        <p:spPr>
          <a:xfrm>
            <a:off x="0" y="2721"/>
            <a:ext cx="9143999" cy="513805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 ctrl + s after this code</a:t>
            </a:r>
            <a:endParaRPr/>
          </a:p>
        </p:txBody>
      </p:sp>
      <p:sp>
        <p:nvSpPr>
          <p:cNvPr id="816" name="Google Shape;816;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7" name="Google Shape;817;p125"/>
          <p:cNvPicPr preferRelativeResize="0"/>
          <p:nvPr/>
        </p:nvPicPr>
        <p:blipFill>
          <a:blip r:embed="rId3">
            <a:alphaModFix/>
          </a:blip>
          <a:stretch>
            <a:fillRect/>
          </a:stretch>
        </p:blipFill>
        <p:spPr>
          <a:xfrm>
            <a:off x="0" y="1152475"/>
            <a:ext cx="9144000" cy="39910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3" name="Google Shape;823;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4" name="Google Shape;824;p126"/>
          <p:cNvPicPr preferRelativeResize="0"/>
          <p:nvPr/>
        </p:nvPicPr>
        <p:blipFill>
          <a:blip r:embed="rId3">
            <a:alphaModFix/>
          </a:blip>
          <a:stretch>
            <a:fillRect/>
          </a:stretch>
        </p:blipFill>
        <p:spPr>
          <a:xfrm>
            <a:off x="333375" y="266700"/>
            <a:ext cx="8477250" cy="4610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30" name="Google Shape;830;p1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31" name="Google Shape;831;p127"/>
          <p:cNvPicPr preferRelativeResize="0"/>
          <p:nvPr/>
        </p:nvPicPr>
        <p:blipFill>
          <a:blip r:embed="rId3">
            <a:alphaModFix/>
          </a:blip>
          <a:stretch>
            <a:fillRect/>
          </a:stretch>
        </p:blipFill>
        <p:spPr>
          <a:xfrm>
            <a:off x="0" y="744575"/>
            <a:ext cx="9144000" cy="30356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8"/>
          <p:cNvSpPr txBox="1"/>
          <p:nvPr>
            <p:ph type="title"/>
          </p:nvPr>
        </p:nvSpPr>
        <p:spPr>
          <a:xfrm>
            <a:off x="311700" y="61975"/>
            <a:ext cx="8520600" cy="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t>Next remove the index.css and App.css file it is not necessary, also we will  remove from where this things will be from index.js remove 3rd line then save it and reload the browser we will get same Hello!. We have </a:t>
            </a:r>
            <a:r>
              <a:rPr lang="en" sz="1720"/>
              <a:t>removed unnecessary part of the code.  </a:t>
            </a:r>
            <a:endParaRPr sz="1720"/>
          </a:p>
        </p:txBody>
      </p:sp>
      <p:sp>
        <p:nvSpPr>
          <p:cNvPr id="837" name="Google Shape;837;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8" name="Google Shape;838;p128"/>
          <p:cNvPicPr preferRelativeResize="0"/>
          <p:nvPr/>
        </p:nvPicPr>
        <p:blipFill>
          <a:blip r:embed="rId3">
            <a:alphaModFix/>
          </a:blip>
          <a:stretch>
            <a:fillRect/>
          </a:stretch>
        </p:blipFill>
        <p:spPr>
          <a:xfrm>
            <a:off x="260275" y="1152475"/>
            <a:ext cx="7545476" cy="39862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2"/>
                </a:solidFill>
              </a:rPr>
              <a:t>Why we should remove unnecessary files?</a:t>
            </a:r>
            <a:endParaRPr b="1" sz="1800">
              <a:solidFill>
                <a:schemeClr val="dk2"/>
              </a:solidFill>
            </a:endParaRPr>
          </a:p>
          <a:p>
            <a:pPr indent="0" lvl="0" marL="0" rtl="0" algn="l">
              <a:spcBef>
                <a:spcPts val="1200"/>
              </a:spcBef>
              <a:spcAft>
                <a:spcPts val="0"/>
              </a:spcAft>
              <a:buSzPts val="990"/>
              <a:buNone/>
            </a:pPr>
            <a:r>
              <a:t/>
            </a:r>
            <a:endParaRPr b="1" sz="1800">
              <a:solidFill>
                <a:schemeClr val="dk2"/>
              </a:solidFill>
            </a:endParaRPr>
          </a:p>
        </p:txBody>
      </p:sp>
      <p:sp>
        <p:nvSpPr>
          <p:cNvPr id="844" name="Google Shape;844;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it slow down the server and unnecessary files may create load on server. Our current project is in .2 or 1 kb..but in big project when it will be in MB it will be difficult to manage. Unnecessary files are getting loaded if it’s not removed. This may impact web performance. It may increase the load time. </a:t>
            </a:r>
            <a:endParaRPr/>
          </a:p>
          <a:p>
            <a:pPr indent="0" lvl="0" marL="0" rtl="0" algn="l">
              <a:spcBef>
                <a:spcPts val="1200"/>
              </a:spcBef>
              <a:spcAft>
                <a:spcPts val="1200"/>
              </a:spcAft>
              <a:buNone/>
            </a:pPr>
            <a:r>
              <a:rPr lang="en"/>
              <a:t>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0"/>
          <p:cNvSpPr txBox="1"/>
          <p:nvPr>
            <p:ph type="title"/>
          </p:nvPr>
        </p:nvSpPr>
        <p:spPr>
          <a:xfrm>
            <a:off x="311700" y="190500"/>
            <a:ext cx="8520600" cy="8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ReactJS State </a:t>
            </a:r>
            <a:endParaRPr/>
          </a:p>
          <a:p>
            <a:pPr indent="0" lvl="0" marL="0" rtl="0" algn="l">
              <a:spcBef>
                <a:spcPts val="0"/>
              </a:spcBef>
              <a:spcAft>
                <a:spcPts val="0"/>
              </a:spcAft>
              <a:buNone/>
            </a:pPr>
            <a:r>
              <a:t/>
            </a:r>
            <a:endParaRPr/>
          </a:p>
        </p:txBody>
      </p:sp>
      <p:sp>
        <p:nvSpPr>
          <p:cNvPr id="850" name="Google Shape;850;p130"/>
          <p:cNvSpPr txBox="1"/>
          <p:nvPr>
            <p:ph idx="1" type="body"/>
          </p:nvPr>
        </p:nvSpPr>
        <p:spPr>
          <a:xfrm>
            <a:off x="311700" y="800100"/>
            <a:ext cx="8520600" cy="3768900"/>
          </a:xfrm>
          <a:prstGeom prst="rect">
            <a:avLst/>
          </a:prstGeom>
          <a:solidFill>
            <a:srgbClr val="F9F9F9"/>
          </a:solidFill>
        </p:spPr>
        <p:txBody>
          <a:bodyPr anchorCtr="0" anchor="t" bIns="91425" lIns="91425" spcFirstLastPara="1" rIns="91425" wrap="square" tIns="91425">
            <a:noAutofit/>
          </a:bodyPr>
          <a:lstStyle/>
          <a:p>
            <a:pPr indent="-336550" lvl="0" marL="457200" rtl="0" algn="l">
              <a:spcBef>
                <a:spcPts val="1400"/>
              </a:spcBef>
              <a:spcAft>
                <a:spcPts val="0"/>
              </a:spcAft>
              <a:buSzPts val="1700"/>
              <a:buChar char="●"/>
            </a:pPr>
            <a:r>
              <a:rPr lang="en" sz="1200">
                <a:solidFill>
                  <a:schemeClr val="dk1"/>
                </a:solidFill>
                <a:highlight>
                  <a:srgbClr val="FFFFFF"/>
                </a:highlight>
                <a:latin typeface="Verdana"/>
                <a:ea typeface="Verdana"/>
                <a:cs typeface="Verdana"/>
                <a:sym typeface="Verdana"/>
              </a:rPr>
              <a:t>React components has a built-in </a:t>
            </a:r>
            <a:r>
              <a:rPr lang="en" sz="1250">
                <a:solidFill>
                  <a:srgbClr val="DC143C"/>
                </a:solidFill>
                <a:highlight>
                  <a:srgbClr val="FFFFFF"/>
                </a:highlight>
                <a:latin typeface="Consolas"/>
                <a:ea typeface="Consolas"/>
                <a:cs typeface="Consolas"/>
                <a:sym typeface="Consolas"/>
              </a:rPr>
              <a:t>state</a:t>
            </a:r>
            <a:r>
              <a:rPr lang="en" sz="1200">
                <a:solidFill>
                  <a:schemeClr val="dk1"/>
                </a:solidFill>
                <a:highlight>
                  <a:srgbClr val="FFFFFF"/>
                </a:highlight>
                <a:latin typeface="Verdana"/>
                <a:ea typeface="Verdana"/>
                <a:cs typeface="Verdana"/>
                <a:sym typeface="Verdana"/>
              </a:rPr>
              <a:t> object.</a:t>
            </a:r>
            <a:endParaRPr sz="1200">
              <a:solidFill>
                <a:schemeClr val="dk1"/>
              </a:solidFill>
              <a:highlight>
                <a:srgbClr val="FFFFFF"/>
              </a:highlight>
              <a:latin typeface="Verdana"/>
              <a:ea typeface="Verdana"/>
              <a:cs typeface="Verdana"/>
              <a:sym typeface="Verdana"/>
            </a:endParaRPr>
          </a:p>
          <a:p>
            <a:pPr indent="-336550" lvl="0" marL="457200" rtl="0" algn="l">
              <a:spcBef>
                <a:spcPts val="0"/>
              </a:spcBef>
              <a:spcAft>
                <a:spcPts val="0"/>
              </a:spcAft>
              <a:buSzPts val="1700"/>
              <a:buChar char="●"/>
            </a:pPr>
            <a:r>
              <a:rPr lang="en" sz="1200">
                <a:solidFill>
                  <a:schemeClr val="dk1"/>
                </a:solidFill>
                <a:highlight>
                  <a:srgbClr val="FFFFFF"/>
                </a:highlight>
                <a:latin typeface="Verdana"/>
                <a:ea typeface="Verdana"/>
                <a:cs typeface="Verdana"/>
                <a:sym typeface="Verdana"/>
              </a:rPr>
              <a:t>The </a:t>
            </a:r>
            <a:r>
              <a:rPr lang="en" sz="1250">
                <a:solidFill>
                  <a:srgbClr val="DC143C"/>
                </a:solidFill>
                <a:highlight>
                  <a:srgbClr val="FFFFFF"/>
                </a:highlight>
                <a:latin typeface="Consolas"/>
                <a:ea typeface="Consolas"/>
                <a:cs typeface="Consolas"/>
                <a:sym typeface="Consolas"/>
              </a:rPr>
              <a:t>state</a:t>
            </a:r>
            <a:r>
              <a:rPr lang="en" sz="1200">
                <a:solidFill>
                  <a:schemeClr val="dk1"/>
                </a:solidFill>
                <a:highlight>
                  <a:srgbClr val="FFFFFF"/>
                </a:highlight>
                <a:latin typeface="Verdana"/>
                <a:ea typeface="Verdana"/>
                <a:cs typeface="Verdana"/>
                <a:sym typeface="Verdana"/>
              </a:rPr>
              <a:t> object is where you store property values that belongs to the component.</a:t>
            </a:r>
            <a:endParaRPr sz="1200">
              <a:solidFill>
                <a:schemeClr val="dk1"/>
              </a:solidFill>
              <a:highlight>
                <a:srgbClr val="FFFFFF"/>
              </a:highlight>
              <a:latin typeface="Verdana"/>
              <a:ea typeface="Verdana"/>
              <a:cs typeface="Verdana"/>
              <a:sym typeface="Verdana"/>
            </a:endParaRPr>
          </a:p>
          <a:p>
            <a:pPr indent="-336550" lvl="0" marL="457200" rtl="0" algn="l">
              <a:spcBef>
                <a:spcPts val="0"/>
              </a:spcBef>
              <a:spcAft>
                <a:spcPts val="0"/>
              </a:spcAft>
              <a:buSzPts val="1700"/>
              <a:buChar char="●"/>
            </a:pPr>
            <a:r>
              <a:rPr lang="en" sz="1200">
                <a:solidFill>
                  <a:schemeClr val="dk1"/>
                </a:solidFill>
                <a:highlight>
                  <a:srgbClr val="FFFFFF"/>
                </a:highlight>
                <a:latin typeface="Verdana"/>
                <a:ea typeface="Verdana"/>
                <a:cs typeface="Verdana"/>
                <a:sym typeface="Verdana"/>
              </a:rPr>
              <a:t>When the </a:t>
            </a:r>
            <a:r>
              <a:rPr lang="en" sz="1250">
                <a:solidFill>
                  <a:srgbClr val="DC143C"/>
                </a:solidFill>
                <a:highlight>
                  <a:srgbClr val="FFFFFF"/>
                </a:highlight>
                <a:latin typeface="Consolas"/>
                <a:ea typeface="Consolas"/>
                <a:cs typeface="Consolas"/>
                <a:sym typeface="Consolas"/>
              </a:rPr>
              <a:t>state</a:t>
            </a:r>
            <a:r>
              <a:rPr lang="en" sz="1200">
                <a:solidFill>
                  <a:schemeClr val="dk1"/>
                </a:solidFill>
                <a:highlight>
                  <a:srgbClr val="FFFFFF"/>
                </a:highlight>
                <a:latin typeface="Verdana"/>
                <a:ea typeface="Verdana"/>
                <a:cs typeface="Verdana"/>
                <a:sym typeface="Verdana"/>
              </a:rPr>
              <a:t> object changes, the component re-renders.</a:t>
            </a:r>
            <a:endParaRPr sz="1200">
              <a:solidFill>
                <a:schemeClr val="dk1"/>
              </a:solidFill>
              <a:highlight>
                <a:srgbClr val="FFFFFF"/>
              </a:highlight>
              <a:latin typeface="Verdana"/>
              <a:ea typeface="Verdana"/>
              <a:cs typeface="Verdana"/>
              <a:sym typeface="Verdana"/>
            </a:endParaRPr>
          </a:p>
          <a:p>
            <a:pPr indent="0" lvl="0" marL="0" marR="0" rtl="0" algn="l">
              <a:lnSpc>
                <a:spcPct val="150000"/>
              </a:lnSpc>
              <a:spcBef>
                <a:spcPts val="1400"/>
              </a:spcBef>
              <a:spcAft>
                <a:spcPts val="0"/>
              </a:spcAft>
              <a:buNone/>
            </a:pPr>
            <a:r>
              <a:t/>
            </a:r>
            <a:endParaRPr sz="1700"/>
          </a:p>
          <a:p>
            <a:pPr indent="0" lvl="0" marL="0" marR="0" rtl="0" algn="l">
              <a:lnSpc>
                <a:spcPct val="150000"/>
              </a:lnSpc>
              <a:spcBef>
                <a:spcPts val="1200"/>
              </a:spcBef>
              <a:spcAft>
                <a:spcPts val="0"/>
              </a:spcAft>
              <a:buNone/>
            </a:pPr>
            <a:r>
              <a:rPr lang="en" sz="1700" u="sng">
                <a:solidFill>
                  <a:schemeClr val="hlink"/>
                </a:solidFill>
                <a:hlinkClick r:id="rId3"/>
              </a:rPr>
              <a:t>https://www.w3schools.com/react/react_state.asp</a:t>
            </a:r>
            <a:endParaRPr sz="1700"/>
          </a:p>
          <a:p>
            <a:pPr indent="0" lvl="0" marL="0" marR="0" rtl="0" algn="l">
              <a:lnSpc>
                <a:spcPct val="150000"/>
              </a:lnSpc>
              <a:spcBef>
                <a:spcPts val="1200"/>
              </a:spcBef>
              <a:spcAft>
                <a:spcPts val="0"/>
              </a:spcAft>
              <a:buNone/>
            </a:pPr>
            <a:r>
              <a:t/>
            </a:r>
            <a:endParaRPr sz="1700"/>
          </a:p>
          <a:p>
            <a:pPr indent="0" lvl="0" marL="0" marR="0" rtl="0" algn="l">
              <a:lnSpc>
                <a:spcPct val="150000"/>
              </a:lnSpc>
              <a:spcBef>
                <a:spcPts val="1200"/>
              </a:spcBef>
              <a:spcAft>
                <a:spcPts val="0"/>
              </a:spcAft>
              <a:buNone/>
            </a:pPr>
            <a:r>
              <a:rPr lang="en" sz="1700"/>
              <a:t>.</a:t>
            </a:r>
            <a:endParaRPr sz="1700"/>
          </a:p>
          <a:p>
            <a:pPr indent="0" lvl="0" marL="0" marR="0" rtl="0" algn="l">
              <a:lnSpc>
                <a:spcPct val="150000"/>
              </a:lnSpc>
              <a:spcBef>
                <a:spcPts val="1200"/>
              </a:spcBef>
              <a:spcAft>
                <a:spcPts val="0"/>
              </a:spcAft>
              <a:buNone/>
            </a:pPr>
            <a:r>
              <a:t/>
            </a:r>
            <a:endParaRPr sz="1700"/>
          </a:p>
          <a:p>
            <a:pPr indent="0" lvl="0" marL="0" rtl="0" algn="l">
              <a:lnSpc>
                <a:spcPct val="150000"/>
              </a:lnSpc>
              <a:spcBef>
                <a:spcPts val="1200"/>
              </a:spcBef>
              <a:spcAft>
                <a:spcPts val="1200"/>
              </a:spcAft>
              <a:buNone/>
            </a:pPr>
            <a:r>
              <a:t/>
            </a:r>
            <a:endParaRPr sz="17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6" name="Google Shape;856;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7" name="Google Shape;857;p131"/>
          <p:cNvPicPr preferRelativeResize="0"/>
          <p:nvPr/>
        </p:nvPicPr>
        <p:blipFill>
          <a:blip r:embed="rId3">
            <a:alphaModFix/>
          </a:blip>
          <a:stretch>
            <a:fillRect/>
          </a:stretch>
        </p:blipFill>
        <p:spPr>
          <a:xfrm>
            <a:off x="311700" y="0"/>
            <a:ext cx="85206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https://nodejs.org/en/download/</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4"/>
          <p:cNvPicPr preferRelativeResize="0"/>
          <p:nvPr/>
        </p:nvPicPr>
        <p:blipFill>
          <a:blip r:embed="rId4">
            <a:alphaModFix/>
          </a:blip>
          <a:stretch>
            <a:fillRect/>
          </a:stretch>
        </p:blipFill>
        <p:spPr>
          <a:xfrm>
            <a:off x="333375" y="836575"/>
            <a:ext cx="8477250" cy="39735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3" name="Google Shape;863;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4" name="Google Shape;864;p132"/>
          <p:cNvPicPr preferRelativeResize="0"/>
          <p:nvPr/>
        </p:nvPicPr>
        <p:blipFill>
          <a:blip r:embed="rId3">
            <a:alphaModFix/>
          </a:blip>
          <a:stretch>
            <a:fillRect/>
          </a:stretch>
        </p:blipFill>
        <p:spPr>
          <a:xfrm>
            <a:off x="114300" y="0"/>
            <a:ext cx="8864600" cy="514349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0" name="Google Shape;870;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1" name="Google Shape;871;p133"/>
          <p:cNvPicPr preferRelativeResize="0"/>
          <p:nvPr/>
        </p:nvPicPr>
        <p:blipFill>
          <a:blip r:embed="rId3">
            <a:alphaModFix/>
          </a:blip>
          <a:stretch>
            <a:fillRect/>
          </a:stretch>
        </p:blipFill>
        <p:spPr>
          <a:xfrm>
            <a:off x="203200" y="0"/>
            <a:ext cx="8839201"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7" name="Google Shape;877;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8" name="Google Shape;878;p134"/>
          <p:cNvPicPr preferRelativeResize="0"/>
          <p:nvPr/>
        </p:nvPicPr>
        <p:blipFill>
          <a:blip r:embed="rId3">
            <a:alphaModFix/>
          </a:blip>
          <a:stretch>
            <a:fillRect/>
          </a:stretch>
        </p:blipFill>
        <p:spPr>
          <a:xfrm>
            <a:off x="0" y="422454"/>
            <a:ext cx="9144001" cy="4298592"/>
          </a:xfrm>
          <a:prstGeom prst="rect">
            <a:avLst/>
          </a:prstGeom>
          <a:noFill/>
          <a:ln>
            <a:noFill/>
          </a:ln>
        </p:spPr>
      </p:pic>
      <p:sp>
        <p:nvSpPr>
          <p:cNvPr id="879" name="Google Shape;879;p134"/>
          <p:cNvSpPr txBox="1"/>
          <p:nvPr/>
        </p:nvSpPr>
        <p:spPr>
          <a:xfrm>
            <a:off x="241300" y="50800"/>
            <a:ext cx="8267700" cy="615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https://www.w3schools.com/react/showreact.asp?filename=demo2_react_state</a:t>
            </a:r>
            <a:endParaRPr/>
          </a:p>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5" name="Google Shape;885;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6" name="Google Shape;886;p135"/>
          <p:cNvPicPr preferRelativeResize="0"/>
          <p:nvPr/>
        </p:nvPicPr>
        <p:blipFill>
          <a:blip r:embed="rId3">
            <a:alphaModFix/>
          </a:blip>
          <a:stretch>
            <a:fillRect/>
          </a:stretch>
        </p:blipFill>
        <p:spPr>
          <a:xfrm>
            <a:off x="61925" y="850901"/>
            <a:ext cx="9020175" cy="21209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2" name="Google Shape;892;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3" name="Google Shape;893;p136"/>
          <p:cNvPicPr preferRelativeResize="0"/>
          <p:nvPr/>
        </p:nvPicPr>
        <p:blipFill>
          <a:blip r:embed="rId3">
            <a:alphaModFix/>
          </a:blip>
          <a:stretch>
            <a:fillRect/>
          </a:stretch>
        </p:blipFill>
        <p:spPr>
          <a:xfrm>
            <a:off x="88900" y="0"/>
            <a:ext cx="8743399" cy="514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see demonstration</a:t>
            </a:r>
            <a:endParaRPr/>
          </a:p>
        </p:txBody>
      </p:sp>
      <p:sp>
        <p:nvSpPr>
          <p:cNvPr id="899" name="Google Shape;899;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https://www.w3schools.com/react/showreact.asp?filename=demo2_react_state_setstate</a:t>
            </a:r>
            <a:endParaRPr/>
          </a:p>
          <a:p>
            <a:pPr indent="0" lvl="0" marL="0" rtl="0" algn="l">
              <a:spcBef>
                <a:spcPts val="1200"/>
              </a:spcBef>
              <a:spcAft>
                <a:spcPts val="12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38"/>
          <p:cNvSpPr txBox="1"/>
          <p:nvPr>
            <p:ph idx="1" type="body"/>
          </p:nvPr>
        </p:nvSpPr>
        <p:spPr>
          <a:xfrm>
            <a:off x="311700" y="63500"/>
            <a:ext cx="8520600" cy="4505400"/>
          </a:xfrm>
          <a:prstGeom prst="rect">
            <a:avLst/>
          </a:prstGeom>
        </p:spPr>
        <p:txBody>
          <a:bodyPr anchorCtr="0" anchor="t" bIns="91425" lIns="91425" spcFirstLastPara="1" rIns="91425" wrap="square" tIns="91425">
            <a:noAutofit/>
          </a:bodyPr>
          <a:lstStyle/>
          <a:p>
            <a:pPr indent="0" lvl="0" marL="0" rtl="0" algn="just">
              <a:lnSpc>
                <a:spcPct val="140000"/>
              </a:lnSpc>
              <a:spcBef>
                <a:spcPts val="600"/>
              </a:spcBef>
              <a:spcAft>
                <a:spcPts val="0"/>
              </a:spcAft>
              <a:buClr>
                <a:schemeClr val="dk1"/>
              </a:buClr>
              <a:buSzPts val="935"/>
              <a:buFont typeface="Arial"/>
              <a:buNone/>
            </a:pPr>
            <a:r>
              <a:rPr lang="en" sz="1120">
                <a:solidFill>
                  <a:schemeClr val="dk1"/>
                </a:solidFill>
                <a:latin typeface="Nunito"/>
                <a:ea typeface="Nunito"/>
                <a:cs typeface="Nunito"/>
                <a:sym typeface="Nunito"/>
              </a:rPr>
              <a:t>State management is one of the important and unavoidable features of any dynamic application. React provides a simple and flexible API to support state management in a React component. Let us understand how to maintain state in React application in this chapter.</a:t>
            </a:r>
            <a:endParaRPr sz="1120">
              <a:solidFill>
                <a:schemeClr val="dk1"/>
              </a:solidFill>
              <a:latin typeface="Nunito"/>
              <a:ea typeface="Nunito"/>
              <a:cs typeface="Nunito"/>
              <a:sym typeface="Nunito"/>
            </a:endParaRPr>
          </a:p>
          <a:p>
            <a:pPr indent="0" lvl="0" marL="0" rtl="0" algn="l">
              <a:lnSpc>
                <a:spcPct val="105000"/>
              </a:lnSpc>
              <a:spcBef>
                <a:spcPts val="1800"/>
              </a:spcBef>
              <a:spcAft>
                <a:spcPts val="0"/>
              </a:spcAft>
              <a:buClr>
                <a:schemeClr val="dk1"/>
              </a:buClr>
              <a:buSzPts val="935"/>
              <a:buFont typeface="Arial"/>
              <a:buNone/>
            </a:pPr>
            <a:r>
              <a:rPr lang="en" sz="1587">
                <a:solidFill>
                  <a:schemeClr val="dk1"/>
                </a:solidFill>
              </a:rPr>
              <a:t>What is state?</a:t>
            </a:r>
            <a:endParaRPr sz="1587">
              <a:solidFill>
                <a:schemeClr val="dk1"/>
              </a:solidFill>
            </a:endParaRPr>
          </a:p>
          <a:p>
            <a:pPr indent="0" lvl="0" marL="0" rtl="0" algn="just">
              <a:lnSpc>
                <a:spcPct val="140000"/>
              </a:lnSpc>
              <a:spcBef>
                <a:spcPts val="600"/>
              </a:spcBef>
              <a:spcAft>
                <a:spcPts val="0"/>
              </a:spcAft>
              <a:buClr>
                <a:schemeClr val="dk1"/>
              </a:buClr>
              <a:buSzPts val="935"/>
              <a:buFont typeface="Arial"/>
              <a:buNone/>
            </a:pPr>
            <a:r>
              <a:rPr i="1" lang="en" sz="1120">
                <a:solidFill>
                  <a:schemeClr val="dk1"/>
                </a:solidFill>
                <a:latin typeface="Nunito"/>
                <a:ea typeface="Nunito"/>
                <a:cs typeface="Nunito"/>
                <a:sym typeface="Nunito"/>
              </a:rPr>
              <a:t>State</a:t>
            </a:r>
            <a:r>
              <a:rPr lang="en" sz="1120">
                <a:solidFill>
                  <a:schemeClr val="dk1"/>
                </a:solidFill>
                <a:latin typeface="Nunito"/>
                <a:ea typeface="Nunito"/>
                <a:cs typeface="Nunito"/>
                <a:sym typeface="Nunito"/>
              </a:rPr>
              <a:t> represents the value of a dynamic properties of a React component at a given instance. React provides a dynamic data store for each component. The internal data represents the state of a React component and can be accessed using this.state member variable of the component. Whenever the state of the component is changed, the component will re-render itself by calling the </a:t>
            </a:r>
            <a:r>
              <a:rPr i="1" lang="en" sz="1120">
                <a:solidFill>
                  <a:schemeClr val="dk1"/>
                </a:solidFill>
                <a:latin typeface="Nunito"/>
                <a:ea typeface="Nunito"/>
                <a:cs typeface="Nunito"/>
                <a:sym typeface="Nunito"/>
              </a:rPr>
              <a:t>render()</a:t>
            </a:r>
            <a:r>
              <a:rPr lang="en" sz="1120">
                <a:solidFill>
                  <a:schemeClr val="dk1"/>
                </a:solidFill>
                <a:latin typeface="Nunito"/>
                <a:ea typeface="Nunito"/>
                <a:cs typeface="Nunito"/>
                <a:sym typeface="Nunito"/>
              </a:rPr>
              <a:t> method along with the new state.</a:t>
            </a:r>
            <a:endParaRPr sz="1120">
              <a:solidFill>
                <a:schemeClr val="dk1"/>
              </a:solidFill>
              <a:latin typeface="Nunito"/>
              <a:ea typeface="Nunito"/>
              <a:cs typeface="Nunito"/>
              <a:sym typeface="Nunito"/>
            </a:endParaRPr>
          </a:p>
          <a:p>
            <a:pPr indent="0" lvl="0" marL="0" rtl="0" algn="just">
              <a:lnSpc>
                <a:spcPct val="140000"/>
              </a:lnSpc>
              <a:spcBef>
                <a:spcPts val="700"/>
              </a:spcBef>
              <a:spcAft>
                <a:spcPts val="0"/>
              </a:spcAft>
              <a:buClr>
                <a:schemeClr val="dk1"/>
              </a:buClr>
              <a:buSzPts val="935"/>
              <a:buFont typeface="Arial"/>
              <a:buNone/>
            </a:pPr>
            <a:r>
              <a:rPr lang="en" sz="1120">
                <a:solidFill>
                  <a:schemeClr val="dk1"/>
                </a:solidFill>
                <a:latin typeface="Nunito"/>
                <a:ea typeface="Nunito"/>
                <a:cs typeface="Nunito"/>
                <a:sym typeface="Nunito"/>
              </a:rPr>
              <a:t>A simple example to better understand the state management is to analyse a real-time clock component. The clock component primary job is to show the date and time of a location at the given instance. As the current time will change every second, the clock component should maintain the current date and time in it’s state. As the state of the clock component changes every second, the clock’s </a:t>
            </a:r>
            <a:r>
              <a:rPr i="1" lang="en" sz="1120">
                <a:solidFill>
                  <a:schemeClr val="dk1"/>
                </a:solidFill>
                <a:latin typeface="Nunito"/>
                <a:ea typeface="Nunito"/>
                <a:cs typeface="Nunito"/>
                <a:sym typeface="Nunito"/>
              </a:rPr>
              <a:t>render()</a:t>
            </a:r>
            <a:r>
              <a:rPr lang="en" sz="1120">
                <a:solidFill>
                  <a:schemeClr val="dk1"/>
                </a:solidFill>
                <a:latin typeface="Nunito"/>
                <a:ea typeface="Nunito"/>
                <a:cs typeface="Nunito"/>
                <a:sym typeface="Nunito"/>
              </a:rPr>
              <a:t> method will be called every second and the </a:t>
            </a:r>
            <a:r>
              <a:rPr i="1" lang="en" sz="1120">
                <a:solidFill>
                  <a:schemeClr val="dk1"/>
                </a:solidFill>
                <a:latin typeface="Nunito"/>
                <a:ea typeface="Nunito"/>
                <a:cs typeface="Nunito"/>
                <a:sym typeface="Nunito"/>
              </a:rPr>
              <a:t>render()</a:t>
            </a:r>
            <a:r>
              <a:rPr lang="en" sz="1120">
                <a:solidFill>
                  <a:schemeClr val="dk1"/>
                </a:solidFill>
                <a:latin typeface="Nunito"/>
                <a:ea typeface="Nunito"/>
                <a:cs typeface="Nunito"/>
                <a:sym typeface="Nunito"/>
              </a:rPr>
              <a:t> method show the current time using it’s current state.</a:t>
            </a:r>
            <a:endParaRPr sz="1120">
              <a:solidFill>
                <a:schemeClr val="dk1"/>
              </a:solidFill>
              <a:latin typeface="Nunito"/>
              <a:ea typeface="Nunito"/>
              <a:cs typeface="Nunito"/>
              <a:sym typeface="Nunito"/>
            </a:endParaRPr>
          </a:p>
          <a:p>
            <a:pPr indent="0" lvl="0" marL="0" rtl="0" algn="just">
              <a:lnSpc>
                <a:spcPct val="140000"/>
              </a:lnSpc>
              <a:spcBef>
                <a:spcPts val="700"/>
              </a:spcBef>
              <a:spcAft>
                <a:spcPts val="0"/>
              </a:spcAft>
              <a:buClr>
                <a:schemeClr val="dk1"/>
              </a:buClr>
              <a:buSzPts val="935"/>
              <a:buFont typeface="Arial"/>
              <a:buNone/>
            </a:pPr>
            <a:r>
              <a:rPr lang="en" sz="1120">
                <a:solidFill>
                  <a:schemeClr val="dk1"/>
                </a:solidFill>
                <a:latin typeface="Nunito"/>
                <a:ea typeface="Nunito"/>
                <a:cs typeface="Nunito"/>
                <a:sym typeface="Nunito"/>
              </a:rPr>
              <a:t>The simple representation of the state is as follows −</a:t>
            </a:r>
            <a:endParaRPr sz="1120">
              <a:solidFill>
                <a:schemeClr val="dk1"/>
              </a:solidFill>
              <a:latin typeface="Nunito"/>
              <a:ea typeface="Nunito"/>
              <a:cs typeface="Nunito"/>
              <a:sym typeface="Nunito"/>
            </a:endParaRPr>
          </a:p>
          <a:p>
            <a:pPr indent="0" lvl="0" marL="0" rtl="0" algn="l">
              <a:lnSpc>
                <a:spcPct val="95000"/>
              </a:lnSpc>
              <a:spcBef>
                <a:spcPts val="700"/>
              </a:spcBef>
              <a:spcAft>
                <a:spcPts val="0"/>
              </a:spcAft>
              <a:buSzPts val="935"/>
              <a:buNone/>
            </a:pPr>
            <a:r>
              <a:rPr lang="en" sz="1077">
                <a:solidFill>
                  <a:schemeClr val="dk1"/>
                </a:solidFill>
                <a:highlight>
                  <a:srgbClr val="EEEEEE"/>
                </a:highlight>
              </a:rPr>
              <a:t>{ </a:t>
            </a:r>
            <a:endParaRPr sz="1077">
              <a:solidFill>
                <a:schemeClr val="dk1"/>
              </a:solidFill>
              <a:highlight>
                <a:srgbClr val="EEEEEE"/>
              </a:highlight>
            </a:endParaRPr>
          </a:p>
          <a:p>
            <a:pPr indent="0" lvl="0" marL="0" rtl="0" algn="l">
              <a:lnSpc>
                <a:spcPct val="95000"/>
              </a:lnSpc>
              <a:spcBef>
                <a:spcPts val="1200"/>
              </a:spcBef>
              <a:spcAft>
                <a:spcPts val="0"/>
              </a:spcAft>
              <a:buSzPts val="935"/>
              <a:buNone/>
            </a:pPr>
            <a:r>
              <a:rPr lang="en" sz="1077">
                <a:solidFill>
                  <a:schemeClr val="dk1"/>
                </a:solidFill>
                <a:highlight>
                  <a:srgbClr val="EEEEEE"/>
                </a:highlight>
              </a:rPr>
              <a:t>   date: '2020-10-10 10:10:10' </a:t>
            </a:r>
            <a:endParaRPr sz="1077">
              <a:solidFill>
                <a:schemeClr val="dk1"/>
              </a:solidFill>
              <a:highlight>
                <a:srgbClr val="EEEEEE"/>
              </a:highlight>
            </a:endParaRPr>
          </a:p>
          <a:p>
            <a:pPr indent="0" lvl="0" marL="139700" marR="139700" rtl="0" algn="l">
              <a:lnSpc>
                <a:spcPct val="95000"/>
              </a:lnSpc>
              <a:spcBef>
                <a:spcPts val="1200"/>
              </a:spcBef>
              <a:spcAft>
                <a:spcPts val="0"/>
              </a:spcAft>
              <a:buClr>
                <a:schemeClr val="dk1"/>
              </a:buClr>
              <a:buSzPts val="935"/>
              <a:buFont typeface="Arial"/>
              <a:buNone/>
            </a:pPr>
            <a:r>
              <a:rPr lang="en" sz="1077">
                <a:solidFill>
                  <a:schemeClr val="dk1"/>
                </a:solidFill>
                <a:highlight>
                  <a:srgbClr val="EEEEEE"/>
                </a:highlight>
              </a:rPr>
              <a:t>}</a:t>
            </a:r>
            <a:endParaRPr sz="1077">
              <a:solidFill>
                <a:schemeClr val="dk1"/>
              </a:solidFill>
              <a:highlight>
                <a:srgbClr val="EEEEEE"/>
              </a:highlight>
            </a:endParaRPr>
          </a:p>
          <a:p>
            <a:pPr indent="0" lvl="0" marL="0" rtl="0" algn="l">
              <a:lnSpc>
                <a:spcPct val="95000"/>
              </a:lnSpc>
              <a:spcBef>
                <a:spcPts val="0"/>
              </a:spcBef>
              <a:spcAft>
                <a:spcPts val="1200"/>
              </a:spcAft>
              <a:buSzPts val="935"/>
              <a:buNone/>
            </a:pPr>
            <a:r>
              <a:t/>
            </a:r>
            <a:endParaRPr sz="1629"/>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39"/>
          <p:cNvSpPr txBox="1"/>
          <p:nvPr>
            <p:ph type="title"/>
          </p:nvPr>
        </p:nvSpPr>
        <p:spPr>
          <a:xfrm>
            <a:off x="311700" y="190500"/>
            <a:ext cx="8520600" cy="82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ReactJS State </a:t>
            </a:r>
            <a:endParaRPr/>
          </a:p>
          <a:p>
            <a:pPr indent="0" lvl="0" marL="0" rtl="0" algn="l">
              <a:spcBef>
                <a:spcPts val="0"/>
              </a:spcBef>
              <a:spcAft>
                <a:spcPts val="0"/>
              </a:spcAft>
              <a:buNone/>
            </a:pPr>
            <a:r>
              <a:t/>
            </a:r>
            <a:endParaRPr/>
          </a:p>
        </p:txBody>
      </p:sp>
      <p:sp>
        <p:nvSpPr>
          <p:cNvPr id="910" name="Google Shape;910;p139"/>
          <p:cNvSpPr txBox="1"/>
          <p:nvPr>
            <p:ph idx="1" type="body"/>
          </p:nvPr>
        </p:nvSpPr>
        <p:spPr>
          <a:xfrm>
            <a:off x="311700" y="800100"/>
            <a:ext cx="8520600" cy="3768900"/>
          </a:xfrm>
          <a:prstGeom prst="rect">
            <a:avLst/>
          </a:prstGeom>
          <a:solidFill>
            <a:srgbClr val="F9F9F9"/>
          </a:solidFill>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SzPts val="1700"/>
              <a:buChar char="●"/>
            </a:pPr>
            <a:r>
              <a:rPr lang="en" sz="1700"/>
              <a:t>In ReactJS, the State contains information about the components and can change over time. It can either be a  response to user action or a  system event.  Data collected in a state is a private object.</a:t>
            </a:r>
            <a:endParaRPr sz="1700"/>
          </a:p>
          <a:p>
            <a:pPr indent="-336550" lvl="0" marL="457200" rtl="0" algn="l">
              <a:lnSpc>
                <a:spcPct val="150000"/>
              </a:lnSpc>
              <a:spcBef>
                <a:spcPts val="0"/>
              </a:spcBef>
              <a:spcAft>
                <a:spcPts val="0"/>
              </a:spcAft>
              <a:buSzPts val="1700"/>
              <a:buChar char="●"/>
            </a:pPr>
            <a:r>
              <a:rPr lang="en" sz="1500">
                <a:solidFill>
                  <a:schemeClr val="dk1"/>
                </a:solidFill>
              </a:rPr>
              <a:t>Components within the state are called stateful components.</a:t>
            </a:r>
            <a:endParaRPr sz="1500">
              <a:solidFill>
                <a:schemeClr val="dk1"/>
              </a:solidFill>
            </a:endParaRPr>
          </a:p>
          <a:p>
            <a:pPr indent="-336550" lvl="0" marL="457200" marR="0" rtl="0" algn="l">
              <a:lnSpc>
                <a:spcPct val="150000"/>
              </a:lnSpc>
              <a:spcBef>
                <a:spcPts val="0"/>
              </a:spcBef>
              <a:spcAft>
                <a:spcPts val="0"/>
              </a:spcAft>
              <a:buSzPts val="1700"/>
              <a:buChar char="●"/>
            </a:pPr>
            <a:r>
              <a:rPr lang="en" sz="1700"/>
              <a:t>They regulate the component’s behavior and make it more interactive.</a:t>
            </a:r>
            <a:endParaRPr sz="1700"/>
          </a:p>
          <a:p>
            <a:pPr indent="-336550" lvl="0" marL="457200" marR="0" rtl="0" algn="l">
              <a:lnSpc>
                <a:spcPct val="150000"/>
              </a:lnSpc>
              <a:spcBef>
                <a:spcPts val="0"/>
              </a:spcBef>
              <a:spcAft>
                <a:spcPts val="0"/>
              </a:spcAft>
              <a:buSzPts val="1700"/>
              <a:buChar char="●"/>
            </a:pPr>
            <a:r>
              <a:rPr lang="en" sz="1700"/>
              <a:t>You can access or modify the state only inside the component or directly by the component. You should always simplify your state as much as possible and reduce the number of stateful components.</a:t>
            </a:r>
            <a:endParaRPr sz="1700"/>
          </a:p>
          <a:p>
            <a:pPr indent="-336550" lvl="0" marL="457200" marR="0" rtl="0" algn="l">
              <a:lnSpc>
                <a:spcPct val="150000"/>
              </a:lnSpc>
              <a:spcBef>
                <a:spcPts val="0"/>
              </a:spcBef>
              <a:spcAft>
                <a:spcPts val="0"/>
              </a:spcAft>
              <a:buSzPts val="1700"/>
              <a:buChar char="●"/>
            </a:pPr>
            <a:r>
              <a:rPr lang="en" sz="1700"/>
              <a:t>For example :- if you have 10 components requiring data from the state, you should create a single container component that will keep the state for all the components.</a:t>
            </a:r>
            <a:endParaRPr sz="1700"/>
          </a:p>
          <a:p>
            <a:pPr indent="0" lvl="0" marL="0" marR="0" rtl="0" algn="l">
              <a:lnSpc>
                <a:spcPct val="150000"/>
              </a:lnSpc>
              <a:spcBef>
                <a:spcPts val="1200"/>
              </a:spcBef>
              <a:spcAft>
                <a:spcPts val="0"/>
              </a:spcAft>
              <a:buNone/>
            </a:pPr>
            <a:r>
              <a:t/>
            </a:r>
            <a:endParaRPr sz="1700"/>
          </a:p>
          <a:p>
            <a:pPr indent="0" lvl="0" marL="0" marR="0" rtl="0" algn="l">
              <a:lnSpc>
                <a:spcPct val="150000"/>
              </a:lnSpc>
              <a:spcBef>
                <a:spcPts val="1200"/>
              </a:spcBef>
              <a:spcAft>
                <a:spcPts val="0"/>
              </a:spcAft>
              <a:buNone/>
            </a:pPr>
            <a:r>
              <a:rPr lang="en" sz="1700"/>
              <a:t>.</a:t>
            </a:r>
            <a:endParaRPr sz="1700"/>
          </a:p>
          <a:p>
            <a:pPr indent="0" lvl="0" marL="0" marR="0" rtl="0" algn="l">
              <a:lnSpc>
                <a:spcPct val="150000"/>
              </a:lnSpc>
              <a:spcBef>
                <a:spcPts val="1200"/>
              </a:spcBef>
              <a:spcAft>
                <a:spcPts val="0"/>
              </a:spcAft>
              <a:buNone/>
            </a:pPr>
            <a:r>
              <a:t/>
            </a:r>
            <a:endParaRPr sz="1700"/>
          </a:p>
          <a:p>
            <a:pPr indent="0" lvl="0" marL="0" rtl="0" algn="l">
              <a:lnSpc>
                <a:spcPct val="150000"/>
              </a:lnSpc>
              <a:spcBef>
                <a:spcPts val="1200"/>
              </a:spcBef>
              <a:spcAft>
                <a:spcPts val="1200"/>
              </a:spcAft>
              <a:buNone/>
            </a:pPr>
            <a:r>
              <a:t/>
            </a:r>
            <a:endParaRPr sz="17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 of </a:t>
            </a:r>
            <a:r>
              <a:rPr lang="en"/>
              <a:t>state on how to use state inside a class    test.jsx</a:t>
            </a:r>
            <a:endParaRPr/>
          </a:p>
        </p:txBody>
      </p:sp>
      <p:sp>
        <p:nvSpPr>
          <p:cNvPr id="916" name="Google Shape;916;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 sz="1740">
                <a:solidFill>
                  <a:schemeClr val="dk1"/>
                </a:solidFill>
              </a:rPr>
              <a:t> test.jsx</a:t>
            </a:r>
            <a:endParaRPr sz="1217">
              <a:solidFill>
                <a:srgbClr val="C586C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t/>
            </a:r>
            <a:endParaRPr sz="1217">
              <a:solidFill>
                <a:srgbClr val="C586C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C586C0"/>
                </a:solidFill>
                <a:highlight>
                  <a:srgbClr val="1E1E1E"/>
                </a:highlight>
                <a:latin typeface="Consolas"/>
                <a:ea typeface="Consolas"/>
                <a:cs typeface="Consolas"/>
                <a:sym typeface="Consolas"/>
              </a:rPr>
              <a:t>import</a:t>
            </a:r>
            <a:r>
              <a:rPr lang="en" sz="1217">
                <a:solidFill>
                  <a:srgbClr val="D4D4D4"/>
                </a:solidFill>
                <a:highlight>
                  <a:srgbClr val="1E1E1E"/>
                </a:highlight>
                <a:latin typeface="Consolas"/>
                <a:ea typeface="Consolas"/>
                <a:cs typeface="Consolas"/>
                <a:sym typeface="Consolas"/>
              </a:rPr>
              <a:t> </a:t>
            </a:r>
            <a:r>
              <a:rPr lang="en" sz="1217">
                <a:solidFill>
                  <a:srgbClr val="9CDCFE"/>
                </a:solidFill>
                <a:highlight>
                  <a:srgbClr val="1E1E1E"/>
                </a:highlight>
                <a:latin typeface="Consolas"/>
                <a:ea typeface="Consolas"/>
                <a:cs typeface="Consolas"/>
                <a:sym typeface="Consolas"/>
              </a:rPr>
              <a:t>React</a:t>
            </a:r>
            <a:r>
              <a:rPr lang="en" sz="1217">
                <a:solidFill>
                  <a:srgbClr val="D4D4D4"/>
                </a:solidFill>
                <a:highlight>
                  <a:srgbClr val="1E1E1E"/>
                </a:highlight>
                <a:latin typeface="Consolas"/>
                <a:ea typeface="Consolas"/>
                <a:cs typeface="Consolas"/>
                <a:sym typeface="Consolas"/>
              </a:rPr>
              <a:t> </a:t>
            </a:r>
            <a:r>
              <a:rPr lang="en" sz="1217">
                <a:solidFill>
                  <a:srgbClr val="C586C0"/>
                </a:solidFill>
                <a:highlight>
                  <a:srgbClr val="1E1E1E"/>
                </a:highlight>
                <a:latin typeface="Consolas"/>
                <a:ea typeface="Consolas"/>
                <a:cs typeface="Consolas"/>
                <a:sym typeface="Consolas"/>
              </a:rPr>
              <a:t>from</a:t>
            </a:r>
            <a:r>
              <a:rPr lang="en" sz="1217">
                <a:solidFill>
                  <a:srgbClr val="D4D4D4"/>
                </a:solidFill>
                <a:highlight>
                  <a:srgbClr val="1E1E1E"/>
                </a:highlight>
                <a:latin typeface="Consolas"/>
                <a:ea typeface="Consolas"/>
                <a:cs typeface="Consolas"/>
                <a:sym typeface="Consolas"/>
              </a:rPr>
              <a:t> </a:t>
            </a:r>
            <a:r>
              <a:rPr lang="en" sz="1217">
                <a:solidFill>
                  <a:srgbClr val="CE9178"/>
                </a:solidFill>
                <a:highlight>
                  <a:srgbClr val="1E1E1E"/>
                </a:highlight>
                <a:latin typeface="Consolas"/>
                <a:ea typeface="Consolas"/>
                <a:cs typeface="Consolas"/>
                <a:sym typeface="Consolas"/>
              </a:rPr>
              <a:t>"react"</a:t>
            </a:r>
            <a:r>
              <a:rPr lang="en" sz="1217">
                <a:solidFill>
                  <a:srgbClr val="D4D4D4"/>
                </a:solidFill>
                <a:highlight>
                  <a:srgbClr val="1E1E1E"/>
                </a:highlight>
                <a:latin typeface="Consolas"/>
                <a:ea typeface="Consolas"/>
                <a:cs typeface="Consolas"/>
                <a:sym typeface="Consolas"/>
              </a:rPr>
              <a:t>;</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C586C0"/>
                </a:solidFill>
                <a:highlight>
                  <a:srgbClr val="1E1E1E"/>
                </a:highlight>
                <a:latin typeface="Consolas"/>
                <a:ea typeface="Consolas"/>
                <a:cs typeface="Consolas"/>
                <a:sym typeface="Consolas"/>
              </a:rPr>
              <a:t>import</a:t>
            </a:r>
            <a:r>
              <a:rPr lang="en" sz="1217">
                <a:solidFill>
                  <a:srgbClr val="D4D4D4"/>
                </a:solidFill>
                <a:highlight>
                  <a:srgbClr val="1E1E1E"/>
                </a:highlight>
                <a:latin typeface="Consolas"/>
                <a:ea typeface="Consolas"/>
                <a:cs typeface="Consolas"/>
                <a:sym typeface="Consolas"/>
              </a:rPr>
              <a:t> </a:t>
            </a:r>
            <a:r>
              <a:rPr lang="en" sz="1217">
                <a:solidFill>
                  <a:srgbClr val="9CDCFE"/>
                </a:solidFill>
                <a:highlight>
                  <a:srgbClr val="1E1E1E"/>
                </a:highlight>
                <a:latin typeface="Consolas"/>
                <a:ea typeface="Consolas"/>
                <a:cs typeface="Consolas"/>
                <a:sym typeface="Consolas"/>
              </a:rPr>
              <a:t>ReactDOM</a:t>
            </a:r>
            <a:r>
              <a:rPr lang="en" sz="1217">
                <a:solidFill>
                  <a:srgbClr val="D4D4D4"/>
                </a:solidFill>
                <a:highlight>
                  <a:srgbClr val="1E1E1E"/>
                </a:highlight>
                <a:latin typeface="Consolas"/>
                <a:ea typeface="Consolas"/>
                <a:cs typeface="Consolas"/>
                <a:sym typeface="Consolas"/>
              </a:rPr>
              <a:t> </a:t>
            </a:r>
            <a:r>
              <a:rPr lang="en" sz="1217">
                <a:solidFill>
                  <a:srgbClr val="C586C0"/>
                </a:solidFill>
                <a:highlight>
                  <a:srgbClr val="1E1E1E"/>
                </a:highlight>
                <a:latin typeface="Consolas"/>
                <a:ea typeface="Consolas"/>
                <a:cs typeface="Consolas"/>
                <a:sym typeface="Consolas"/>
              </a:rPr>
              <a:t>from</a:t>
            </a:r>
            <a:r>
              <a:rPr lang="en" sz="1217">
                <a:solidFill>
                  <a:srgbClr val="D4D4D4"/>
                </a:solidFill>
                <a:highlight>
                  <a:srgbClr val="1E1E1E"/>
                </a:highlight>
                <a:latin typeface="Consolas"/>
                <a:ea typeface="Consolas"/>
                <a:cs typeface="Consolas"/>
                <a:sym typeface="Consolas"/>
              </a:rPr>
              <a:t> </a:t>
            </a:r>
            <a:r>
              <a:rPr lang="en" sz="1217">
                <a:solidFill>
                  <a:srgbClr val="CE9178"/>
                </a:solidFill>
                <a:highlight>
                  <a:srgbClr val="1E1E1E"/>
                </a:highlight>
                <a:latin typeface="Consolas"/>
                <a:ea typeface="Consolas"/>
                <a:cs typeface="Consolas"/>
                <a:sym typeface="Consolas"/>
              </a:rPr>
              <a:t>"react-dom"</a:t>
            </a:r>
            <a:r>
              <a:rPr lang="en" sz="1217">
                <a:solidFill>
                  <a:srgbClr val="D4D4D4"/>
                </a:solidFill>
                <a:highlight>
                  <a:srgbClr val="1E1E1E"/>
                </a:highlight>
                <a:latin typeface="Consolas"/>
                <a:ea typeface="Consolas"/>
                <a:cs typeface="Consolas"/>
                <a:sym typeface="Consolas"/>
              </a:rPr>
              <a:t>;</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class Hello extends React.Component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constructor(props){</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super(props);</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this.state=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msg:”Hello, Welcome to ReactJS!”</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SzPts val="605"/>
              <a:buNone/>
            </a:pPr>
            <a:r>
              <a:rPr lang="en" sz="1217">
                <a:solidFill>
                  <a:srgbClr val="D4D4D4"/>
                </a:solidFill>
                <a:highlight>
                  <a:srgbClr val="1E1E1E"/>
                </a:highlight>
                <a:latin typeface="Consolas"/>
                <a:ea typeface="Consolas"/>
                <a:cs typeface="Consolas"/>
                <a:sym typeface="Consolas"/>
              </a:rPr>
              <a:t>}</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D4D4D4"/>
                </a:solidFill>
                <a:highlight>
                  <a:srgbClr val="1E1E1E"/>
                </a:highlight>
                <a:latin typeface="Consolas"/>
                <a:ea typeface="Consolas"/>
                <a:cs typeface="Consolas"/>
                <a:sym typeface="Consolas"/>
              </a:rPr>
              <a:t>}</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D4D4D4"/>
                </a:solidFill>
                <a:highlight>
                  <a:srgbClr val="1E1E1E"/>
                </a:highlight>
                <a:latin typeface="Consolas"/>
                <a:ea typeface="Consolas"/>
                <a:cs typeface="Consolas"/>
                <a:sym typeface="Consolas"/>
              </a:rPr>
              <a:t>  render()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D4D4D4"/>
                </a:solidFill>
                <a:highlight>
                  <a:srgbClr val="1E1E1E"/>
                </a:highlight>
                <a:latin typeface="Consolas"/>
                <a:ea typeface="Consolas"/>
                <a:cs typeface="Consolas"/>
                <a:sym typeface="Consolas"/>
              </a:rPr>
              <a:t>    return &lt;h1&gt; {this.state.msg} &lt;/h1&gt;;</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D4D4D4"/>
                </a:solidFill>
                <a:highlight>
                  <a:srgbClr val="1E1E1E"/>
                </a:highlight>
                <a:latin typeface="Consolas"/>
                <a:ea typeface="Consolas"/>
                <a:cs typeface="Consolas"/>
                <a:sym typeface="Consolas"/>
              </a:rPr>
              <a:t>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1217">
                <a:solidFill>
                  <a:srgbClr val="D4D4D4"/>
                </a:solidFill>
                <a:highlight>
                  <a:srgbClr val="1E1E1E"/>
                </a:highlight>
                <a:latin typeface="Consolas"/>
                <a:ea typeface="Consolas"/>
                <a:cs typeface="Consolas"/>
                <a:sym typeface="Consolas"/>
              </a:rPr>
              <a:t>export default Hello;</a:t>
            </a:r>
            <a:endParaRPr sz="1217">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0"/>
              </a:spcAft>
              <a:buClr>
                <a:schemeClr val="dk1"/>
              </a:buClr>
              <a:buSzPts val="605"/>
              <a:buFont typeface="Arial"/>
              <a:buNone/>
            </a:pPr>
            <a:r>
              <a:t/>
            </a:r>
            <a:endParaRPr sz="914"/>
          </a:p>
          <a:p>
            <a:pPr indent="0" lvl="0" marL="0" rtl="0" algn="l">
              <a:lnSpc>
                <a:spcPct val="95000"/>
              </a:lnSpc>
              <a:spcBef>
                <a:spcPts val="1200"/>
              </a:spcBef>
              <a:spcAft>
                <a:spcPts val="0"/>
              </a:spcAft>
              <a:buClr>
                <a:schemeClr val="dk1"/>
              </a:buClr>
              <a:buSzPts val="605"/>
              <a:buFont typeface="Arial"/>
              <a:buNone/>
            </a:pPr>
            <a:r>
              <a:t/>
            </a:r>
            <a:endParaRPr sz="914"/>
          </a:p>
          <a:p>
            <a:pPr indent="0" lvl="0" marL="0" rtl="0" algn="l">
              <a:lnSpc>
                <a:spcPct val="115714"/>
              </a:lnSpc>
              <a:spcBef>
                <a:spcPts val="1200"/>
              </a:spcBef>
              <a:spcAft>
                <a:spcPts val="0"/>
              </a:spcAft>
              <a:buClr>
                <a:schemeClr val="dk1"/>
              </a:buClr>
              <a:buSzPts val="605"/>
              <a:buFont typeface="Arial"/>
              <a:buNone/>
            </a:pPr>
            <a:r>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121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1217">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0"/>
              </a:spcAft>
              <a:buClr>
                <a:schemeClr val="dk1"/>
              </a:buClr>
              <a:buSzPts val="605"/>
              <a:buFont typeface="Arial"/>
              <a:buNone/>
            </a:pPr>
            <a:r>
              <a:t/>
            </a:r>
            <a:endParaRPr sz="1629"/>
          </a:p>
          <a:p>
            <a:pPr indent="0" lvl="0" marL="0" rtl="0" algn="l">
              <a:lnSpc>
                <a:spcPct val="95000"/>
              </a:lnSpc>
              <a:spcBef>
                <a:spcPts val="1200"/>
              </a:spcBef>
              <a:spcAft>
                <a:spcPts val="1200"/>
              </a:spcAft>
              <a:buSzPts val="605"/>
              <a:buNone/>
            </a:pPr>
            <a:r>
              <a:t/>
            </a:r>
            <a:endParaRPr sz="119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2" name="Google Shape;922;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Clr>
                <a:schemeClr val="dk1"/>
              </a:buClr>
              <a:buSzPts val="852"/>
              <a:buFont typeface="Arial"/>
              <a:buNone/>
            </a:pPr>
            <a:r>
              <a:rPr lang="en" sz="1795"/>
              <a:t>Index.js</a:t>
            </a:r>
            <a:endParaRPr sz="1795"/>
          </a:p>
          <a:p>
            <a:pPr indent="0" lvl="0" marL="0" rtl="0" algn="l">
              <a:lnSpc>
                <a:spcPct val="115714"/>
              </a:lnSpc>
              <a:spcBef>
                <a:spcPts val="120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523">
                <a:solidFill>
                  <a:srgbClr val="9CDCFE"/>
                </a:solidFill>
                <a:highlight>
                  <a:srgbClr val="1E1E1E"/>
                </a:highlight>
                <a:latin typeface="Consolas"/>
                <a:ea typeface="Consolas"/>
                <a:cs typeface="Consolas"/>
                <a:sym typeface="Consolas"/>
              </a:rPr>
              <a:t>Hello</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"./test.jsx"</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t/>
            </a:r>
            <a:endParaRPr sz="1678">
              <a:solidFill>
                <a:srgbClr val="DCDCAA"/>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CDCAA"/>
                </a:solidFill>
                <a:highlight>
                  <a:srgbClr val="1E1E1E"/>
                </a:highlight>
                <a:latin typeface="Consolas"/>
                <a:ea typeface="Consolas"/>
                <a:cs typeface="Consolas"/>
                <a:sym typeface="Consolas"/>
              </a:rPr>
              <a:t>ReactDOM.render(</a:t>
            </a:r>
            <a:endParaRPr sz="1678">
              <a:solidFill>
                <a:srgbClr val="DCDCAA"/>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CDCAA"/>
                </a:solidFill>
                <a:highlight>
                  <a:srgbClr val="1E1E1E"/>
                </a:highlight>
                <a:latin typeface="Consolas"/>
                <a:ea typeface="Consolas"/>
                <a:cs typeface="Consolas"/>
                <a:sym typeface="Consolas"/>
              </a:rPr>
              <a:t>  &lt;Hello /&gt;,</a:t>
            </a:r>
            <a:endParaRPr sz="1678">
              <a:solidFill>
                <a:srgbClr val="DCDCAA"/>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CDCAA"/>
                </a:solidFill>
                <a:highlight>
                  <a:srgbClr val="1E1E1E"/>
                </a:highlight>
                <a:latin typeface="Consolas"/>
                <a:ea typeface="Consolas"/>
                <a:cs typeface="Consolas"/>
                <a:sym typeface="Consolas"/>
              </a:rPr>
              <a:t>  document.getElementById('root')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4D4D4"/>
                </a:solidFill>
                <a:highlight>
                  <a:srgbClr val="1E1E1E"/>
                </a:highlight>
                <a:latin typeface="Consolas"/>
                <a:ea typeface="Consolas"/>
                <a:cs typeface="Consolas"/>
                <a:sym typeface="Consolas"/>
              </a:rPr>
              <a:t>  );</a:t>
            </a:r>
            <a:endParaRPr sz="1695"/>
          </a:p>
          <a:p>
            <a:pPr indent="0" lvl="0" marL="0" rtl="0" algn="l">
              <a:lnSpc>
                <a:spcPct val="95000"/>
              </a:lnSpc>
              <a:spcBef>
                <a:spcPts val="0"/>
              </a:spcBef>
              <a:spcAft>
                <a:spcPts val="0"/>
              </a:spcAft>
              <a:buClr>
                <a:schemeClr val="dk1"/>
              </a:buClr>
              <a:buSzPts val="852"/>
              <a:buFont typeface="Arial"/>
              <a:buNone/>
            </a:pPr>
            <a:r>
              <a:t/>
            </a:r>
            <a:endParaRPr sz="1795"/>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1A1A1A"/>
                </a:solidFill>
                <a:uFill>
                  <a:noFill/>
                </a:uFill>
                <a:latin typeface="Roboto"/>
                <a:ea typeface="Roboto"/>
                <a:cs typeface="Roboto"/>
                <a:sym typeface="Roboto"/>
                <a:hlinkClick r:id="rId3">
                  <a:extLst>
                    <a:ext uri="{A12FA001-AC4F-418D-AE19-62706E023703}">
                      <ahyp:hlinkClr val="tx"/>
                    </a:ext>
                  </a:extLst>
                </a:hlinkClick>
              </a:rPr>
              <a:t>Try it on CodePen</a:t>
            </a:r>
            <a:endParaRPr b="1" sz="2900"/>
          </a:p>
        </p:txBody>
      </p:sp>
      <p:sp>
        <p:nvSpPr>
          <p:cNvPr id="928" name="Google Shape;928;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u="sng">
                <a:solidFill>
                  <a:schemeClr val="hlink"/>
                </a:solidFill>
                <a:hlinkClick r:id="rId4"/>
              </a:rPr>
              <a:t>https://codepen.io/gaearon/pen/KgQpJd?editors=0010</a:t>
            </a:r>
            <a:endParaRPr/>
          </a:p>
          <a:p>
            <a:pPr indent="0" lvl="0" marL="0" rtl="0" algn="l">
              <a:lnSpc>
                <a:spcPct val="108333"/>
              </a:lnSpc>
              <a:spcBef>
                <a:spcPts val="6000"/>
              </a:spcBef>
              <a:spcAft>
                <a:spcPts val="0"/>
              </a:spcAft>
              <a:buClr>
                <a:schemeClr val="dk1"/>
              </a:buClr>
              <a:buSzPct val="78571"/>
              <a:buFont typeface="Arial"/>
              <a:buNone/>
            </a:pPr>
            <a:r>
              <a:rPr b="1" lang="en" sz="1400">
                <a:solidFill>
                  <a:srgbClr val="1A1A1A"/>
                </a:solidFill>
                <a:latin typeface="Roboto"/>
                <a:ea typeface="Roboto"/>
                <a:cs typeface="Roboto"/>
                <a:sym typeface="Roboto"/>
              </a:rPr>
              <a:t>State and Lifecycle</a:t>
            </a:r>
            <a:endParaRPr b="1" sz="4500">
              <a:solidFill>
                <a:srgbClr val="282C34"/>
              </a:solidFill>
              <a:latin typeface="Roboto"/>
              <a:ea typeface="Roboto"/>
              <a:cs typeface="Roboto"/>
              <a:sym typeface="Roboto"/>
            </a:endParaRPr>
          </a:p>
          <a:p>
            <a:pPr indent="0" lvl="0" marL="0" rtl="0" algn="l">
              <a:spcBef>
                <a:spcPts val="0"/>
              </a:spcBef>
              <a:spcAft>
                <a:spcPts val="0"/>
              </a:spcAft>
              <a:buNone/>
            </a:pPr>
            <a:r>
              <a:rPr lang="en" u="sng">
                <a:solidFill>
                  <a:schemeClr val="hlink"/>
                </a:solidFill>
                <a:hlinkClick r:id="rId5"/>
              </a:rPr>
              <a:t>https://reactjs.org/docs/state-and-lifecycle.html</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sz="1400">
                <a:solidFill>
                  <a:srgbClr val="1A1A1A"/>
                </a:solidFill>
                <a:uFill>
                  <a:noFill/>
                </a:uFill>
                <a:latin typeface="Roboto"/>
                <a:ea typeface="Roboto"/>
                <a:cs typeface="Roboto"/>
                <a:sym typeface="Roboto"/>
                <a:hlinkClick r:id="rId6">
                  <a:extLst>
                    <a:ext uri="{A12FA001-AC4F-418D-AE19-62706E023703}">
                      <ahyp:hlinkClr val="tx"/>
                    </a:ext>
                  </a:extLst>
                </a:hlinkClick>
              </a:rPr>
              <a:t>What Is ‘State’ in ReactJS?</a:t>
            </a:r>
            <a:r>
              <a:rPr b="1" lang="en" sz="1400">
                <a:solidFill>
                  <a:srgbClr val="1A1A1A"/>
                </a:solidFill>
                <a:uFill>
                  <a:noFill/>
                </a:uFill>
                <a:latin typeface="Roboto"/>
                <a:ea typeface="Roboto"/>
                <a:cs typeface="Roboto"/>
                <a:sym typeface="Roboto"/>
                <a:hlinkClick r:id="rId7">
                  <a:extLst>
                    <a:ext uri="{A12FA001-AC4F-418D-AE19-62706E023703}">
                      <ahyp:hlinkClr val="tx"/>
                    </a:ext>
                  </a:extLst>
                </a:hlinkClick>
              </a:rPr>
              <a:t>The setState() Method</a:t>
            </a:r>
            <a:r>
              <a:rPr b="1" lang="en" sz="1400">
                <a:solidFill>
                  <a:srgbClr val="1A1A1A"/>
                </a:solidFill>
                <a:uFill>
                  <a:noFill/>
                </a:uFill>
                <a:latin typeface="Roboto"/>
                <a:ea typeface="Roboto"/>
                <a:cs typeface="Roboto"/>
                <a:sym typeface="Roboto"/>
                <a:hlinkClick r:id="rId8">
                  <a:extLst>
                    <a:ext uri="{A12FA001-AC4F-418D-AE19-62706E023703}">
                      <ahyp:hlinkClr val="tx"/>
                    </a:ext>
                  </a:extLst>
                </a:hlinkClick>
              </a:rPr>
              <a:t>State vs. Props</a:t>
            </a:r>
            <a:r>
              <a:rPr lang="en"/>
              <a:t>- must visit</a:t>
            </a:r>
            <a:endParaRPr/>
          </a:p>
          <a:p>
            <a:pPr indent="0" lvl="0" marL="0" rtl="0" algn="l">
              <a:spcBef>
                <a:spcPts val="1200"/>
              </a:spcBef>
              <a:spcAft>
                <a:spcPts val="0"/>
              </a:spcAft>
              <a:buNone/>
            </a:pPr>
            <a:r>
              <a:rPr lang="en" u="sng">
                <a:solidFill>
                  <a:schemeClr val="hlink"/>
                </a:solidFill>
                <a:hlinkClick r:id="rId9"/>
              </a:rPr>
              <a:t>https://www.simplilearn.com/tutorials/reactjs-tutorial/reactjs-state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Props</a:t>
            </a:r>
            <a:endParaRPr/>
          </a:p>
        </p:txBody>
      </p:sp>
      <p:sp>
        <p:nvSpPr>
          <p:cNvPr id="934" name="Google Shape;934;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https://www.w3schools.com/REACT/react_props.asp</a:t>
            </a:r>
            <a:endParaRPr/>
          </a:p>
          <a:p>
            <a:pPr indent="0" lvl="0" marL="0" rtl="0" algn="l">
              <a:spcBef>
                <a:spcPts val="1200"/>
              </a:spcBef>
              <a:spcAft>
                <a:spcPts val="1200"/>
              </a:spcAft>
              <a:buNone/>
            </a:pPr>
            <a:r>
              <a:t/>
            </a:r>
            <a:endParaRPr/>
          </a:p>
        </p:txBody>
      </p:sp>
      <p:pic>
        <p:nvPicPr>
          <p:cNvPr id="935" name="Google Shape;935;p143"/>
          <p:cNvPicPr preferRelativeResize="0"/>
          <p:nvPr/>
        </p:nvPicPr>
        <p:blipFill>
          <a:blip r:embed="rId4">
            <a:alphaModFix/>
          </a:blip>
          <a:stretch>
            <a:fillRect/>
          </a:stretch>
        </p:blipFill>
        <p:spPr>
          <a:xfrm>
            <a:off x="311702" y="1630375"/>
            <a:ext cx="8520600" cy="30003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1" name="Google Shape;941;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2" name="Google Shape;942;p144"/>
          <p:cNvPicPr preferRelativeResize="0"/>
          <p:nvPr/>
        </p:nvPicPr>
        <p:blipFill>
          <a:blip r:embed="rId3">
            <a:alphaModFix/>
          </a:blip>
          <a:stretch>
            <a:fillRect/>
          </a:stretch>
        </p:blipFill>
        <p:spPr>
          <a:xfrm>
            <a:off x="114300" y="123825"/>
            <a:ext cx="8813800" cy="4895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https://www.w3schools.com/REACT/showreact.asp?filename=demo2_react_props</a:t>
            </a:r>
            <a:endParaRPr sz="1800"/>
          </a:p>
          <a:p>
            <a:pPr indent="0" lvl="0" marL="0" rtl="0" algn="l">
              <a:spcBef>
                <a:spcPts val="0"/>
              </a:spcBef>
              <a:spcAft>
                <a:spcPts val="0"/>
              </a:spcAft>
              <a:buNone/>
            </a:pPr>
            <a:r>
              <a:t/>
            </a:r>
            <a:endParaRPr sz="1800"/>
          </a:p>
        </p:txBody>
      </p:sp>
      <p:sp>
        <p:nvSpPr>
          <p:cNvPr id="948" name="Google Shape;948;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9" name="Google Shape;949;p145"/>
          <p:cNvPicPr preferRelativeResize="0"/>
          <p:nvPr/>
        </p:nvPicPr>
        <p:blipFill>
          <a:blip r:embed="rId4">
            <a:alphaModFix/>
          </a:blip>
          <a:stretch>
            <a:fillRect/>
          </a:stretch>
        </p:blipFill>
        <p:spPr>
          <a:xfrm>
            <a:off x="0" y="1152475"/>
            <a:ext cx="9144001" cy="34164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55" name="Google Shape;955;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Props are nothing but properties you can use inside a component. They are read-only variables that store the value of attributes of a tag. </a:t>
            </a:r>
            <a:endParaRPr/>
          </a:p>
          <a:p>
            <a:pPr indent="-342900" lvl="0" marL="457200" rtl="0" algn="l">
              <a:spcBef>
                <a:spcPts val="0"/>
              </a:spcBef>
              <a:spcAft>
                <a:spcPts val="0"/>
              </a:spcAft>
              <a:buSzPts val="1800"/>
              <a:buChar char="●"/>
            </a:pPr>
            <a:r>
              <a:rPr lang="en"/>
              <a:t>Props are similar to function </a:t>
            </a:r>
            <a:r>
              <a:rPr lang="en"/>
              <a:t>arguments</a:t>
            </a:r>
            <a:r>
              <a:rPr lang="en"/>
              <a:t>  because you can pass them to the components in a similar way as arguments.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47"/>
          <p:cNvSpPr txBox="1"/>
          <p:nvPr>
            <p:ph type="title"/>
          </p:nvPr>
        </p:nvSpPr>
        <p:spPr>
          <a:xfrm>
            <a:off x="311700" y="186425"/>
            <a:ext cx="8520600" cy="423300"/>
          </a:xfrm>
          <a:prstGeom prst="rect">
            <a:avLst/>
          </a:prstGeom>
          <a:solidFill>
            <a:srgbClr val="FFFF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 of passing Props to a function component</a:t>
            </a:r>
            <a:endParaRPr/>
          </a:p>
        </p:txBody>
      </p:sp>
      <p:sp>
        <p:nvSpPr>
          <p:cNvPr id="961" name="Google Shape;961;p147"/>
          <p:cNvSpPr txBox="1"/>
          <p:nvPr>
            <p:ph idx="1" type="body"/>
          </p:nvPr>
        </p:nvSpPr>
        <p:spPr>
          <a:xfrm>
            <a:off x="311700" y="787400"/>
            <a:ext cx="8520600" cy="3781500"/>
          </a:xfrm>
          <a:prstGeom prst="rect">
            <a:avLst/>
          </a:prstGeom>
        </p:spPr>
        <p:txBody>
          <a:bodyPr anchorCtr="0" anchor="t" bIns="91425" lIns="91425" spcFirstLastPara="1" rIns="91425" wrap="square" tIns="91425">
            <a:noAutofit/>
          </a:bodyPr>
          <a:lstStyle/>
          <a:p>
            <a:pPr indent="0" lvl="0" marL="0" rtl="0" algn="l">
              <a:lnSpc>
                <a:spcPct val="95714"/>
              </a:lnSpc>
              <a:spcBef>
                <a:spcPts val="0"/>
              </a:spcBef>
              <a:spcAft>
                <a:spcPts val="0"/>
              </a:spcAft>
              <a:buSzPts val="688"/>
              <a:buNone/>
            </a:pPr>
            <a:r>
              <a:rPr lang="en" sz="1601">
                <a:solidFill>
                  <a:srgbClr val="CE9178"/>
                </a:solidFill>
                <a:highlight>
                  <a:srgbClr val="1E1E1E"/>
                </a:highlight>
                <a:latin typeface="Consolas"/>
                <a:ea typeface="Consolas"/>
                <a:cs typeface="Consolas"/>
                <a:sym typeface="Consolas"/>
              </a:rPr>
              <a:t>T</a:t>
            </a:r>
            <a:r>
              <a:rPr lang="en" sz="1601">
                <a:solidFill>
                  <a:srgbClr val="CE9178"/>
                </a:solidFill>
                <a:highlight>
                  <a:srgbClr val="1E1E1E"/>
                </a:highlight>
                <a:latin typeface="Consolas"/>
                <a:ea typeface="Consolas"/>
                <a:cs typeface="Consolas"/>
                <a:sym typeface="Consolas"/>
              </a:rPr>
              <a:t>est.jsx</a:t>
            </a:r>
            <a:endParaRPr sz="1601">
              <a:solidFill>
                <a:srgbClr val="CE9178"/>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688"/>
              <a:buFont typeface="Arial"/>
              <a:buNone/>
            </a:pPr>
            <a:r>
              <a:rPr lang="en" sz="2060">
                <a:solidFill>
                  <a:srgbClr val="C586C0"/>
                </a:solidFill>
                <a:highlight>
                  <a:srgbClr val="1E1E1E"/>
                </a:highlight>
                <a:latin typeface="Consolas"/>
                <a:ea typeface="Consolas"/>
                <a:cs typeface="Consolas"/>
                <a:sym typeface="Consolas"/>
              </a:rPr>
              <a:t>import</a:t>
            </a:r>
            <a:r>
              <a:rPr lang="en" sz="2060">
                <a:solidFill>
                  <a:srgbClr val="D4D4D4"/>
                </a:solidFill>
                <a:highlight>
                  <a:srgbClr val="1E1E1E"/>
                </a:highlight>
                <a:latin typeface="Consolas"/>
                <a:ea typeface="Consolas"/>
                <a:cs typeface="Consolas"/>
                <a:sym typeface="Consolas"/>
              </a:rPr>
              <a:t> </a:t>
            </a:r>
            <a:r>
              <a:rPr lang="en" sz="2060">
                <a:solidFill>
                  <a:srgbClr val="9CDCFE"/>
                </a:solidFill>
                <a:highlight>
                  <a:srgbClr val="1E1E1E"/>
                </a:highlight>
                <a:latin typeface="Consolas"/>
                <a:ea typeface="Consolas"/>
                <a:cs typeface="Consolas"/>
                <a:sym typeface="Consolas"/>
              </a:rPr>
              <a:t>React</a:t>
            </a:r>
            <a:r>
              <a:rPr lang="en" sz="2060">
                <a:solidFill>
                  <a:srgbClr val="D4D4D4"/>
                </a:solidFill>
                <a:highlight>
                  <a:srgbClr val="1E1E1E"/>
                </a:highlight>
                <a:latin typeface="Consolas"/>
                <a:ea typeface="Consolas"/>
                <a:cs typeface="Consolas"/>
                <a:sym typeface="Consolas"/>
              </a:rPr>
              <a:t> </a:t>
            </a:r>
            <a:r>
              <a:rPr lang="en" sz="2060">
                <a:solidFill>
                  <a:srgbClr val="C586C0"/>
                </a:solidFill>
                <a:highlight>
                  <a:srgbClr val="1E1E1E"/>
                </a:highlight>
                <a:latin typeface="Consolas"/>
                <a:ea typeface="Consolas"/>
                <a:cs typeface="Consolas"/>
                <a:sym typeface="Consolas"/>
              </a:rPr>
              <a:t>from</a:t>
            </a:r>
            <a:r>
              <a:rPr lang="en" sz="2060">
                <a:solidFill>
                  <a:srgbClr val="D4D4D4"/>
                </a:solidFill>
                <a:highlight>
                  <a:srgbClr val="1E1E1E"/>
                </a:highlight>
                <a:latin typeface="Consolas"/>
                <a:ea typeface="Consolas"/>
                <a:cs typeface="Consolas"/>
                <a:sym typeface="Consolas"/>
              </a:rPr>
              <a:t> </a:t>
            </a:r>
            <a:r>
              <a:rPr lang="en" sz="2060">
                <a:solidFill>
                  <a:srgbClr val="CE9178"/>
                </a:solidFill>
                <a:highlight>
                  <a:srgbClr val="1E1E1E"/>
                </a:highlight>
                <a:latin typeface="Consolas"/>
                <a:ea typeface="Consolas"/>
                <a:cs typeface="Consolas"/>
                <a:sym typeface="Consolas"/>
              </a:rPr>
              <a:t>"react"</a:t>
            </a: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688"/>
              <a:buFont typeface="Arial"/>
              <a:buNone/>
            </a:pPr>
            <a:r>
              <a:rPr lang="en" sz="2060">
                <a:solidFill>
                  <a:srgbClr val="C586C0"/>
                </a:solidFill>
                <a:highlight>
                  <a:srgbClr val="1E1E1E"/>
                </a:highlight>
                <a:latin typeface="Consolas"/>
                <a:ea typeface="Consolas"/>
                <a:cs typeface="Consolas"/>
                <a:sym typeface="Consolas"/>
              </a:rPr>
              <a:t>import</a:t>
            </a:r>
            <a:r>
              <a:rPr lang="en" sz="2060">
                <a:solidFill>
                  <a:srgbClr val="D4D4D4"/>
                </a:solidFill>
                <a:highlight>
                  <a:srgbClr val="1E1E1E"/>
                </a:highlight>
                <a:latin typeface="Consolas"/>
                <a:ea typeface="Consolas"/>
                <a:cs typeface="Consolas"/>
                <a:sym typeface="Consolas"/>
              </a:rPr>
              <a:t> </a:t>
            </a:r>
            <a:r>
              <a:rPr lang="en" sz="2060">
                <a:solidFill>
                  <a:srgbClr val="9CDCFE"/>
                </a:solidFill>
                <a:highlight>
                  <a:srgbClr val="1E1E1E"/>
                </a:highlight>
                <a:latin typeface="Consolas"/>
                <a:ea typeface="Consolas"/>
                <a:cs typeface="Consolas"/>
                <a:sym typeface="Consolas"/>
              </a:rPr>
              <a:t>ReactDOM</a:t>
            </a:r>
            <a:r>
              <a:rPr lang="en" sz="2060">
                <a:solidFill>
                  <a:srgbClr val="D4D4D4"/>
                </a:solidFill>
                <a:highlight>
                  <a:srgbClr val="1E1E1E"/>
                </a:highlight>
                <a:latin typeface="Consolas"/>
                <a:ea typeface="Consolas"/>
                <a:cs typeface="Consolas"/>
                <a:sym typeface="Consolas"/>
              </a:rPr>
              <a:t> </a:t>
            </a:r>
            <a:r>
              <a:rPr lang="en" sz="2060">
                <a:solidFill>
                  <a:srgbClr val="C586C0"/>
                </a:solidFill>
                <a:highlight>
                  <a:srgbClr val="1E1E1E"/>
                </a:highlight>
                <a:latin typeface="Consolas"/>
                <a:ea typeface="Consolas"/>
                <a:cs typeface="Consolas"/>
                <a:sym typeface="Consolas"/>
              </a:rPr>
              <a:t>from</a:t>
            </a:r>
            <a:r>
              <a:rPr lang="en" sz="2060">
                <a:solidFill>
                  <a:srgbClr val="D4D4D4"/>
                </a:solidFill>
                <a:highlight>
                  <a:srgbClr val="1E1E1E"/>
                </a:highlight>
                <a:latin typeface="Consolas"/>
                <a:ea typeface="Consolas"/>
                <a:cs typeface="Consolas"/>
                <a:sym typeface="Consolas"/>
              </a:rPr>
              <a:t> </a:t>
            </a:r>
            <a:r>
              <a:rPr lang="en" sz="2060">
                <a:solidFill>
                  <a:srgbClr val="CE9178"/>
                </a:solidFill>
                <a:highlight>
                  <a:srgbClr val="1E1E1E"/>
                </a:highlight>
                <a:latin typeface="Consolas"/>
                <a:ea typeface="Consolas"/>
                <a:cs typeface="Consolas"/>
                <a:sym typeface="Consolas"/>
              </a:rPr>
              <a:t>"react-dom"</a:t>
            </a: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function Hello(props){</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return &lt;h1&gt;{props.msg}&lt;/h1&gt;;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Const Hello_comp= &lt;Hello msg =”Hello, Welcome to ReactJS!” /&gt;;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688"/>
              <a:buFont typeface="Arial"/>
              <a:buNone/>
            </a:pPr>
            <a:r>
              <a:rPr lang="en" sz="2060">
                <a:solidFill>
                  <a:srgbClr val="D4D4D4"/>
                </a:solidFill>
                <a:highlight>
                  <a:srgbClr val="1E1E1E"/>
                </a:highlight>
                <a:latin typeface="Consolas"/>
                <a:ea typeface="Consolas"/>
                <a:cs typeface="Consolas"/>
                <a:sym typeface="Consolas"/>
              </a:rPr>
              <a:t>export default Hello_comp;</a:t>
            </a:r>
            <a:endParaRPr sz="2060">
              <a:solidFill>
                <a:srgbClr val="D4D4D4"/>
              </a:solidFill>
              <a:highlight>
                <a:srgbClr val="1E1E1E"/>
              </a:highlight>
              <a:latin typeface="Consolas"/>
              <a:ea typeface="Consolas"/>
              <a:cs typeface="Consolas"/>
              <a:sym typeface="Consolas"/>
            </a:endParaRPr>
          </a:p>
          <a:p>
            <a:pPr indent="0" lvl="0" marL="0" rtl="0" algn="l">
              <a:lnSpc>
                <a:spcPct val="75000"/>
              </a:lnSpc>
              <a:spcBef>
                <a:spcPts val="0"/>
              </a:spcBef>
              <a:spcAft>
                <a:spcPts val="0"/>
              </a:spcAft>
              <a:buClr>
                <a:schemeClr val="dk1"/>
              </a:buClr>
              <a:buSzPts val="688"/>
              <a:buFont typeface="Arial"/>
              <a:buNone/>
            </a:pPr>
            <a:r>
              <a:t/>
            </a:r>
            <a:endParaRPr sz="1871"/>
          </a:p>
          <a:p>
            <a:pPr indent="0" lvl="0" marL="0" rtl="0" algn="l">
              <a:lnSpc>
                <a:spcPct val="75000"/>
              </a:lnSpc>
              <a:spcBef>
                <a:spcPts val="1200"/>
              </a:spcBef>
              <a:spcAft>
                <a:spcPts val="0"/>
              </a:spcAft>
              <a:buClr>
                <a:schemeClr val="dk1"/>
              </a:buClr>
              <a:buSzPts val="688"/>
              <a:buFont typeface="Arial"/>
              <a:buNone/>
            </a:pPr>
            <a:r>
              <a:t/>
            </a:r>
            <a:endParaRPr sz="1871"/>
          </a:p>
          <a:p>
            <a:pPr indent="0" lvl="0" marL="0" rtl="0" algn="l">
              <a:lnSpc>
                <a:spcPct val="95714"/>
              </a:lnSpc>
              <a:spcBef>
                <a:spcPts val="1200"/>
              </a:spcBef>
              <a:spcAft>
                <a:spcPts val="0"/>
              </a:spcAft>
              <a:buClr>
                <a:schemeClr val="dk1"/>
              </a:buClr>
              <a:buSzPts val="688"/>
              <a:buFont typeface="Arial"/>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688"/>
              <a:buFont typeface="Arial"/>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688"/>
              <a:buFont typeface="Arial"/>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75000"/>
              </a:lnSpc>
              <a:spcBef>
                <a:spcPts val="0"/>
              </a:spcBef>
              <a:spcAft>
                <a:spcPts val="0"/>
              </a:spcAft>
              <a:buClr>
                <a:schemeClr val="dk1"/>
              </a:buClr>
              <a:buSzPts val="688"/>
              <a:buFont typeface="Arial"/>
              <a:buNone/>
            </a:pPr>
            <a:r>
              <a:t/>
            </a:r>
            <a:endParaRPr sz="2318"/>
          </a:p>
          <a:p>
            <a:pPr indent="0" lvl="0" marL="0" rtl="0" algn="l">
              <a:lnSpc>
                <a:spcPct val="75000"/>
              </a:lnSpc>
              <a:spcBef>
                <a:spcPts val="1200"/>
              </a:spcBef>
              <a:spcAft>
                <a:spcPts val="0"/>
              </a:spcAft>
              <a:buClr>
                <a:schemeClr val="dk1"/>
              </a:buClr>
              <a:buSzPts val="688"/>
              <a:buFont typeface="Arial"/>
              <a:buNone/>
            </a:pPr>
            <a:r>
              <a:t/>
            </a:r>
            <a:endParaRPr sz="2043"/>
          </a:p>
          <a:p>
            <a:pPr indent="0" lvl="0" marL="0" rtl="0" algn="l">
              <a:lnSpc>
                <a:spcPct val="95000"/>
              </a:lnSpc>
              <a:spcBef>
                <a:spcPts val="1200"/>
              </a:spcBef>
              <a:spcAft>
                <a:spcPts val="1200"/>
              </a:spcAft>
              <a:buSzPts val="688"/>
              <a:buNone/>
            </a:pPr>
            <a:r>
              <a:t/>
            </a:r>
            <a:endParaRPr sz="2425"/>
          </a:p>
        </p:txBody>
      </p:sp>
      <p:sp>
        <p:nvSpPr>
          <p:cNvPr id="962" name="Google Shape;962;p147"/>
          <p:cNvSpPr txBox="1"/>
          <p:nvPr/>
        </p:nvSpPr>
        <p:spPr>
          <a:xfrm>
            <a:off x="279400" y="4076700"/>
            <a:ext cx="87630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shown above,  we have added msg attribute to &lt;Hello /&gt; component. The same can be accessed as props inside Hello function, which is an object that will have the msg attribute details, and the same is used as an expression.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component is used in index.js as follows:</a:t>
            </a:r>
            <a:endParaRPr/>
          </a:p>
        </p:txBody>
      </p:sp>
      <p:sp>
        <p:nvSpPr>
          <p:cNvPr id="968" name="Google Shape;968;p148"/>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695"/>
              <a:t>index.js</a:t>
            </a:r>
            <a:endParaRPr sz="1695"/>
          </a:p>
          <a:p>
            <a:pPr indent="0" lvl="0" marL="0" rtl="0" algn="l">
              <a:lnSpc>
                <a:spcPct val="95714"/>
              </a:lnSpc>
              <a:spcBef>
                <a:spcPts val="1200"/>
              </a:spcBef>
              <a:spcAft>
                <a:spcPts val="0"/>
              </a:spcAft>
              <a:buClr>
                <a:schemeClr val="dk1"/>
              </a:buClr>
              <a:buSzPts val="852"/>
              <a:buFont typeface="Arial"/>
              <a:buNone/>
            </a:pPr>
            <a:r>
              <a:rPr lang="en" sz="1601">
                <a:solidFill>
                  <a:srgbClr val="C586C0"/>
                </a:solidFill>
                <a:highlight>
                  <a:srgbClr val="1E1E1E"/>
                </a:highlight>
                <a:latin typeface="Consolas"/>
                <a:ea typeface="Consolas"/>
                <a:cs typeface="Consolas"/>
                <a:sym typeface="Consolas"/>
              </a:rPr>
              <a:t>import</a:t>
            </a:r>
            <a:r>
              <a:rPr lang="en" sz="1601">
                <a:solidFill>
                  <a:srgbClr val="D4D4D4"/>
                </a:solidFill>
                <a:highlight>
                  <a:srgbClr val="1E1E1E"/>
                </a:highlight>
                <a:latin typeface="Consolas"/>
                <a:ea typeface="Consolas"/>
                <a:cs typeface="Consolas"/>
                <a:sym typeface="Consolas"/>
              </a:rPr>
              <a:t> </a:t>
            </a:r>
            <a:r>
              <a:rPr lang="en" sz="1601">
                <a:solidFill>
                  <a:srgbClr val="9CDCFE"/>
                </a:solidFill>
                <a:highlight>
                  <a:srgbClr val="1E1E1E"/>
                </a:highlight>
                <a:latin typeface="Consolas"/>
                <a:ea typeface="Consolas"/>
                <a:cs typeface="Consolas"/>
                <a:sym typeface="Consolas"/>
              </a:rPr>
              <a:t>React</a:t>
            </a:r>
            <a:r>
              <a:rPr lang="en" sz="1601">
                <a:solidFill>
                  <a:srgbClr val="D4D4D4"/>
                </a:solidFill>
                <a:highlight>
                  <a:srgbClr val="1E1E1E"/>
                </a:highlight>
                <a:latin typeface="Consolas"/>
                <a:ea typeface="Consolas"/>
                <a:cs typeface="Consolas"/>
                <a:sym typeface="Consolas"/>
              </a:rPr>
              <a:t> </a:t>
            </a:r>
            <a:r>
              <a:rPr lang="en" sz="1601">
                <a:solidFill>
                  <a:srgbClr val="C586C0"/>
                </a:solidFill>
                <a:highlight>
                  <a:srgbClr val="1E1E1E"/>
                </a:highlight>
                <a:latin typeface="Consolas"/>
                <a:ea typeface="Consolas"/>
                <a:cs typeface="Consolas"/>
                <a:sym typeface="Consolas"/>
              </a:rPr>
              <a:t>from</a:t>
            </a:r>
            <a:r>
              <a:rPr lang="en" sz="1601">
                <a:solidFill>
                  <a:srgbClr val="D4D4D4"/>
                </a:solidFill>
                <a:highlight>
                  <a:srgbClr val="1E1E1E"/>
                </a:highlight>
                <a:latin typeface="Consolas"/>
                <a:ea typeface="Consolas"/>
                <a:cs typeface="Consolas"/>
                <a:sym typeface="Consolas"/>
              </a:rPr>
              <a:t> </a:t>
            </a:r>
            <a:r>
              <a:rPr lang="en" sz="1601">
                <a:solidFill>
                  <a:srgbClr val="CE9178"/>
                </a:solidFill>
                <a:highlight>
                  <a:srgbClr val="1E1E1E"/>
                </a:highlight>
                <a:latin typeface="Consolas"/>
                <a:ea typeface="Consolas"/>
                <a:cs typeface="Consolas"/>
                <a:sym typeface="Consolas"/>
              </a:rPr>
              <a:t>"react"</a:t>
            </a:r>
            <a:r>
              <a:rPr lang="en" sz="1601">
                <a:solidFill>
                  <a:srgbClr val="D4D4D4"/>
                </a:solidFill>
                <a:highlight>
                  <a:srgbClr val="1E1E1E"/>
                </a:highlight>
                <a:latin typeface="Consolas"/>
                <a:ea typeface="Consolas"/>
                <a:cs typeface="Consolas"/>
                <a:sym typeface="Consolas"/>
              </a:rPr>
              <a:t>;</a:t>
            </a:r>
            <a:endParaRPr sz="16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C586C0"/>
                </a:solidFill>
                <a:highlight>
                  <a:srgbClr val="1E1E1E"/>
                </a:highlight>
                <a:latin typeface="Consolas"/>
                <a:ea typeface="Consolas"/>
                <a:cs typeface="Consolas"/>
                <a:sym typeface="Consolas"/>
              </a:rPr>
              <a:t>import</a:t>
            </a:r>
            <a:r>
              <a:rPr lang="en" sz="1601">
                <a:solidFill>
                  <a:srgbClr val="D4D4D4"/>
                </a:solidFill>
                <a:highlight>
                  <a:srgbClr val="1E1E1E"/>
                </a:highlight>
                <a:latin typeface="Consolas"/>
                <a:ea typeface="Consolas"/>
                <a:cs typeface="Consolas"/>
                <a:sym typeface="Consolas"/>
              </a:rPr>
              <a:t> </a:t>
            </a:r>
            <a:r>
              <a:rPr lang="en" sz="1601">
                <a:solidFill>
                  <a:srgbClr val="9CDCFE"/>
                </a:solidFill>
                <a:highlight>
                  <a:srgbClr val="1E1E1E"/>
                </a:highlight>
                <a:latin typeface="Consolas"/>
                <a:ea typeface="Consolas"/>
                <a:cs typeface="Consolas"/>
                <a:sym typeface="Consolas"/>
              </a:rPr>
              <a:t>ReactDOM</a:t>
            </a:r>
            <a:r>
              <a:rPr lang="en" sz="1601">
                <a:solidFill>
                  <a:srgbClr val="D4D4D4"/>
                </a:solidFill>
                <a:highlight>
                  <a:srgbClr val="1E1E1E"/>
                </a:highlight>
                <a:latin typeface="Consolas"/>
                <a:ea typeface="Consolas"/>
                <a:cs typeface="Consolas"/>
                <a:sym typeface="Consolas"/>
              </a:rPr>
              <a:t> </a:t>
            </a:r>
            <a:r>
              <a:rPr lang="en" sz="1601">
                <a:solidFill>
                  <a:srgbClr val="C586C0"/>
                </a:solidFill>
                <a:highlight>
                  <a:srgbClr val="1E1E1E"/>
                </a:highlight>
                <a:latin typeface="Consolas"/>
                <a:ea typeface="Consolas"/>
                <a:cs typeface="Consolas"/>
                <a:sym typeface="Consolas"/>
              </a:rPr>
              <a:t>from</a:t>
            </a:r>
            <a:r>
              <a:rPr lang="en" sz="1601">
                <a:solidFill>
                  <a:srgbClr val="D4D4D4"/>
                </a:solidFill>
                <a:highlight>
                  <a:srgbClr val="1E1E1E"/>
                </a:highlight>
                <a:latin typeface="Consolas"/>
                <a:ea typeface="Consolas"/>
                <a:cs typeface="Consolas"/>
                <a:sym typeface="Consolas"/>
              </a:rPr>
              <a:t> </a:t>
            </a:r>
            <a:r>
              <a:rPr lang="en" sz="1601">
                <a:solidFill>
                  <a:srgbClr val="CE9178"/>
                </a:solidFill>
                <a:highlight>
                  <a:srgbClr val="1E1E1E"/>
                </a:highlight>
                <a:latin typeface="Consolas"/>
                <a:ea typeface="Consolas"/>
                <a:cs typeface="Consolas"/>
                <a:sym typeface="Consolas"/>
              </a:rPr>
              <a:t>"react-dom"</a:t>
            </a:r>
            <a:r>
              <a:rPr lang="en" sz="1601">
                <a:solidFill>
                  <a:srgbClr val="D4D4D4"/>
                </a:solidFill>
                <a:highlight>
                  <a:srgbClr val="1E1E1E"/>
                </a:highlight>
                <a:latin typeface="Consolas"/>
                <a:ea typeface="Consolas"/>
                <a:cs typeface="Consolas"/>
                <a:sym typeface="Consolas"/>
              </a:rPr>
              <a:t>;</a:t>
            </a:r>
            <a:endParaRPr sz="16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C586C0"/>
                </a:solidFill>
                <a:highlight>
                  <a:srgbClr val="1E1E1E"/>
                </a:highlight>
                <a:latin typeface="Consolas"/>
                <a:ea typeface="Consolas"/>
                <a:cs typeface="Consolas"/>
                <a:sym typeface="Consolas"/>
              </a:rPr>
              <a:t>import</a:t>
            </a:r>
            <a:r>
              <a:rPr lang="en" sz="1601">
                <a:solidFill>
                  <a:srgbClr val="D4D4D4"/>
                </a:solidFill>
                <a:highlight>
                  <a:srgbClr val="1E1E1E"/>
                </a:highlight>
                <a:latin typeface="Consolas"/>
                <a:ea typeface="Consolas"/>
                <a:cs typeface="Consolas"/>
                <a:sym typeface="Consolas"/>
              </a:rPr>
              <a:t> </a:t>
            </a:r>
            <a:r>
              <a:rPr lang="en" sz="1480">
                <a:solidFill>
                  <a:srgbClr val="9CDCFE"/>
                </a:solidFill>
                <a:highlight>
                  <a:srgbClr val="1E1E1E"/>
                </a:highlight>
                <a:latin typeface="Consolas"/>
                <a:ea typeface="Consolas"/>
                <a:cs typeface="Consolas"/>
                <a:sym typeface="Consolas"/>
              </a:rPr>
              <a:t>Hello_comp</a:t>
            </a:r>
            <a:r>
              <a:rPr lang="en" sz="1601">
                <a:solidFill>
                  <a:srgbClr val="D4D4D4"/>
                </a:solidFill>
                <a:highlight>
                  <a:srgbClr val="1E1E1E"/>
                </a:highlight>
                <a:latin typeface="Consolas"/>
                <a:ea typeface="Consolas"/>
                <a:cs typeface="Consolas"/>
                <a:sym typeface="Consolas"/>
              </a:rPr>
              <a:t> </a:t>
            </a:r>
            <a:r>
              <a:rPr lang="en" sz="1601">
                <a:solidFill>
                  <a:srgbClr val="C586C0"/>
                </a:solidFill>
                <a:highlight>
                  <a:srgbClr val="1E1E1E"/>
                </a:highlight>
                <a:latin typeface="Consolas"/>
                <a:ea typeface="Consolas"/>
                <a:cs typeface="Consolas"/>
                <a:sym typeface="Consolas"/>
              </a:rPr>
              <a:t>from</a:t>
            </a:r>
            <a:r>
              <a:rPr lang="en" sz="1601">
                <a:solidFill>
                  <a:srgbClr val="D4D4D4"/>
                </a:solidFill>
                <a:highlight>
                  <a:srgbClr val="1E1E1E"/>
                </a:highlight>
                <a:latin typeface="Consolas"/>
                <a:ea typeface="Consolas"/>
                <a:cs typeface="Consolas"/>
                <a:sym typeface="Consolas"/>
              </a:rPr>
              <a:t> </a:t>
            </a:r>
            <a:r>
              <a:rPr lang="en" sz="1601">
                <a:solidFill>
                  <a:srgbClr val="CE9178"/>
                </a:solidFill>
                <a:highlight>
                  <a:srgbClr val="1E1E1E"/>
                </a:highlight>
                <a:latin typeface="Consolas"/>
                <a:ea typeface="Consolas"/>
                <a:cs typeface="Consolas"/>
                <a:sym typeface="Consolas"/>
              </a:rPr>
              <a:t>"./test.jsx"</a:t>
            </a:r>
            <a:r>
              <a:rPr lang="en" sz="1601">
                <a:solidFill>
                  <a:srgbClr val="D4D4D4"/>
                </a:solidFill>
                <a:highlight>
                  <a:srgbClr val="1E1E1E"/>
                </a:highlight>
                <a:latin typeface="Consolas"/>
                <a:ea typeface="Consolas"/>
                <a:cs typeface="Consolas"/>
                <a:sym typeface="Consolas"/>
              </a:rPr>
              <a:t>;</a:t>
            </a:r>
            <a:endParaRPr sz="16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t/>
            </a:r>
            <a:endParaRPr sz="1601">
              <a:solidFill>
                <a:srgbClr val="DCDCAA"/>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DCDCAA"/>
                </a:solidFill>
                <a:highlight>
                  <a:srgbClr val="1E1E1E"/>
                </a:highlight>
                <a:latin typeface="Consolas"/>
                <a:ea typeface="Consolas"/>
                <a:cs typeface="Consolas"/>
                <a:sym typeface="Consolas"/>
              </a:rPr>
              <a:t>ReactDOM.render(</a:t>
            </a:r>
            <a:endParaRPr sz="1601">
              <a:solidFill>
                <a:srgbClr val="DCDCAA"/>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DCDCAA"/>
                </a:solidFill>
                <a:highlight>
                  <a:srgbClr val="1E1E1E"/>
                </a:highlight>
                <a:latin typeface="Consolas"/>
                <a:ea typeface="Consolas"/>
                <a:cs typeface="Consolas"/>
                <a:sym typeface="Consolas"/>
              </a:rPr>
              <a:t>  </a:t>
            </a:r>
            <a:r>
              <a:rPr lang="en" sz="1480">
                <a:solidFill>
                  <a:srgbClr val="9CDCFE"/>
                </a:solidFill>
                <a:highlight>
                  <a:srgbClr val="1E1E1E"/>
                </a:highlight>
                <a:latin typeface="Consolas"/>
                <a:ea typeface="Consolas"/>
                <a:cs typeface="Consolas"/>
                <a:sym typeface="Consolas"/>
              </a:rPr>
              <a:t>Hello_comp</a:t>
            </a:r>
            <a:r>
              <a:rPr lang="en" sz="1601">
                <a:solidFill>
                  <a:srgbClr val="DCDCAA"/>
                </a:solidFill>
                <a:highlight>
                  <a:srgbClr val="1E1E1E"/>
                </a:highlight>
                <a:latin typeface="Consolas"/>
                <a:ea typeface="Consolas"/>
                <a:cs typeface="Consolas"/>
                <a:sym typeface="Consolas"/>
              </a:rPr>
              <a:t>,</a:t>
            </a:r>
            <a:endParaRPr sz="1601">
              <a:solidFill>
                <a:srgbClr val="DCDCAA"/>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DCDCAA"/>
                </a:solidFill>
                <a:highlight>
                  <a:srgbClr val="1E1E1E"/>
                </a:highlight>
                <a:latin typeface="Consolas"/>
                <a:ea typeface="Consolas"/>
                <a:cs typeface="Consolas"/>
                <a:sym typeface="Consolas"/>
              </a:rPr>
              <a:t>  document.getElementById('root')</a:t>
            </a:r>
            <a:endParaRPr sz="16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Clr>
                <a:schemeClr val="dk1"/>
              </a:buClr>
              <a:buSzPts val="852"/>
              <a:buFont typeface="Arial"/>
              <a:buNone/>
            </a:pPr>
            <a:r>
              <a:rPr lang="en" sz="1601">
                <a:solidFill>
                  <a:srgbClr val="D4D4D4"/>
                </a:solidFill>
                <a:highlight>
                  <a:srgbClr val="1E1E1E"/>
                </a:highlight>
                <a:latin typeface="Consolas"/>
                <a:ea typeface="Consolas"/>
                <a:cs typeface="Consolas"/>
                <a:sym typeface="Consolas"/>
              </a:rPr>
              <a:t>  );</a:t>
            </a:r>
            <a:endParaRPr sz="1613"/>
          </a:p>
          <a:p>
            <a:pPr indent="0" lvl="0" marL="0" rtl="0" algn="l">
              <a:lnSpc>
                <a:spcPct val="75000"/>
              </a:lnSpc>
              <a:spcBef>
                <a:spcPts val="0"/>
              </a:spcBef>
              <a:spcAft>
                <a:spcPts val="0"/>
              </a:spcAft>
              <a:buClr>
                <a:schemeClr val="dk1"/>
              </a:buClr>
              <a:buSzPts val="852"/>
              <a:buFont typeface="Arial"/>
              <a:buNone/>
            </a:pPr>
            <a:r>
              <a:t/>
            </a:r>
            <a:endParaRPr sz="1691"/>
          </a:p>
          <a:p>
            <a:pPr indent="0" lvl="0" marL="0" rtl="0" algn="l">
              <a:lnSpc>
                <a:spcPct val="95000"/>
              </a:lnSpc>
              <a:spcBef>
                <a:spcPts val="1200"/>
              </a:spcBef>
              <a:spcAft>
                <a:spcPts val="0"/>
              </a:spcAft>
              <a:buClr>
                <a:schemeClr val="dk1"/>
              </a:buClr>
              <a:buSzPts val="852"/>
              <a:buFont typeface="Arial"/>
              <a:buNone/>
            </a:pPr>
            <a:r>
              <a:t/>
            </a:r>
            <a:endParaRPr sz="1695"/>
          </a:p>
          <a:p>
            <a:pPr indent="0" lvl="0" marL="0" rtl="0" algn="l">
              <a:lnSpc>
                <a:spcPct val="95000"/>
              </a:lnSpc>
              <a:spcBef>
                <a:spcPts val="1200"/>
              </a:spcBef>
              <a:spcAft>
                <a:spcPts val="1200"/>
              </a:spcAft>
              <a:buSzPts val="852"/>
              <a:buNone/>
            </a:pPr>
            <a:r>
              <a:t/>
            </a:r>
            <a:endParaRPr sz="1695"/>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49"/>
          <p:cNvSpPr txBox="1"/>
          <p:nvPr>
            <p:ph type="title"/>
          </p:nvPr>
        </p:nvSpPr>
        <p:spPr>
          <a:xfrm>
            <a:off x="311700" y="186425"/>
            <a:ext cx="8520600" cy="423300"/>
          </a:xfrm>
          <a:prstGeom prst="rect">
            <a:avLst/>
          </a:prstGeom>
          <a:solidFill>
            <a:srgbClr val="FFFF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 to access the Props in a class component</a:t>
            </a:r>
            <a:endParaRPr/>
          </a:p>
        </p:txBody>
      </p:sp>
      <p:sp>
        <p:nvSpPr>
          <p:cNvPr id="974" name="Google Shape;974;p149"/>
          <p:cNvSpPr txBox="1"/>
          <p:nvPr>
            <p:ph idx="1" type="body"/>
          </p:nvPr>
        </p:nvSpPr>
        <p:spPr>
          <a:xfrm>
            <a:off x="311700" y="787400"/>
            <a:ext cx="8520600" cy="3781500"/>
          </a:xfrm>
          <a:prstGeom prst="rect">
            <a:avLst/>
          </a:prstGeom>
        </p:spPr>
        <p:txBody>
          <a:bodyPr anchorCtr="0" anchor="t" bIns="91425" lIns="91425" spcFirstLastPara="1" rIns="91425" wrap="square" tIns="91425">
            <a:noAutofit/>
          </a:bodyPr>
          <a:lstStyle/>
          <a:p>
            <a:pPr indent="0" lvl="0" marL="0" rtl="0" algn="l">
              <a:lnSpc>
                <a:spcPct val="95714"/>
              </a:lnSpc>
              <a:spcBef>
                <a:spcPts val="0"/>
              </a:spcBef>
              <a:spcAft>
                <a:spcPts val="0"/>
              </a:spcAft>
              <a:buSzPts val="688"/>
              <a:buNone/>
            </a:pPr>
            <a:r>
              <a:rPr lang="en" sz="1601">
                <a:solidFill>
                  <a:srgbClr val="CE9178"/>
                </a:solidFill>
                <a:highlight>
                  <a:srgbClr val="1E1E1E"/>
                </a:highlight>
                <a:latin typeface="Consolas"/>
                <a:ea typeface="Consolas"/>
                <a:cs typeface="Consolas"/>
                <a:sym typeface="Consolas"/>
              </a:rPr>
              <a:t>Test.jsx</a:t>
            </a:r>
            <a:endParaRPr sz="1601">
              <a:solidFill>
                <a:srgbClr val="CE9178"/>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C586C0"/>
                </a:solidFill>
                <a:highlight>
                  <a:srgbClr val="1E1E1E"/>
                </a:highlight>
                <a:latin typeface="Consolas"/>
                <a:ea typeface="Consolas"/>
                <a:cs typeface="Consolas"/>
                <a:sym typeface="Consolas"/>
              </a:rPr>
              <a:t>import</a:t>
            </a:r>
            <a:r>
              <a:rPr lang="en" sz="2060">
                <a:solidFill>
                  <a:srgbClr val="D4D4D4"/>
                </a:solidFill>
                <a:highlight>
                  <a:srgbClr val="1E1E1E"/>
                </a:highlight>
                <a:latin typeface="Consolas"/>
                <a:ea typeface="Consolas"/>
                <a:cs typeface="Consolas"/>
                <a:sym typeface="Consolas"/>
              </a:rPr>
              <a:t> </a:t>
            </a:r>
            <a:r>
              <a:rPr lang="en" sz="2060">
                <a:solidFill>
                  <a:srgbClr val="9CDCFE"/>
                </a:solidFill>
                <a:highlight>
                  <a:srgbClr val="1E1E1E"/>
                </a:highlight>
                <a:latin typeface="Consolas"/>
                <a:ea typeface="Consolas"/>
                <a:cs typeface="Consolas"/>
                <a:sym typeface="Consolas"/>
              </a:rPr>
              <a:t>React</a:t>
            </a:r>
            <a:r>
              <a:rPr lang="en" sz="2060">
                <a:solidFill>
                  <a:srgbClr val="D4D4D4"/>
                </a:solidFill>
                <a:highlight>
                  <a:srgbClr val="1E1E1E"/>
                </a:highlight>
                <a:latin typeface="Consolas"/>
                <a:ea typeface="Consolas"/>
                <a:cs typeface="Consolas"/>
                <a:sym typeface="Consolas"/>
              </a:rPr>
              <a:t> </a:t>
            </a:r>
            <a:r>
              <a:rPr lang="en" sz="2060">
                <a:solidFill>
                  <a:srgbClr val="C586C0"/>
                </a:solidFill>
                <a:highlight>
                  <a:srgbClr val="1E1E1E"/>
                </a:highlight>
                <a:latin typeface="Consolas"/>
                <a:ea typeface="Consolas"/>
                <a:cs typeface="Consolas"/>
                <a:sym typeface="Consolas"/>
              </a:rPr>
              <a:t>from</a:t>
            </a:r>
            <a:r>
              <a:rPr lang="en" sz="2060">
                <a:solidFill>
                  <a:srgbClr val="D4D4D4"/>
                </a:solidFill>
                <a:highlight>
                  <a:srgbClr val="1E1E1E"/>
                </a:highlight>
                <a:latin typeface="Consolas"/>
                <a:ea typeface="Consolas"/>
                <a:cs typeface="Consolas"/>
                <a:sym typeface="Consolas"/>
              </a:rPr>
              <a:t> </a:t>
            </a:r>
            <a:r>
              <a:rPr lang="en" sz="2060">
                <a:solidFill>
                  <a:srgbClr val="CE9178"/>
                </a:solidFill>
                <a:highlight>
                  <a:srgbClr val="1E1E1E"/>
                </a:highlight>
                <a:latin typeface="Consolas"/>
                <a:ea typeface="Consolas"/>
                <a:cs typeface="Consolas"/>
                <a:sym typeface="Consolas"/>
              </a:rPr>
              <a:t>"react"</a:t>
            </a: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C586C0"/>
                </a:solidFill>
                <a:highlight>
                  <a:srgbClr val="1E1E1E"/>
                </a:highlight>
                <a:latin typeface="Consolas"/>
                <a:ea typeface="Consolas"/>
                <a:cs typeface="Consolas"/>
                <a:sym typeface="Consolas"/>
              </a:rPr>
              <a:t>import</a:t>
            </a:r>
            <a:r>
              <a:rPr lang="en" sz="2060">
                <a:solidFill>
                  <a:srgbClr val="D4D4D4"/>
                </a:solidFill>
                <a:highlight>
                  <a:srgbClr val="1E1E1E"/>
                </a:highlight>
                <a:latin typeface="Consolas"/>
                <a:ea typeface="Consolas"/>
                <a:cs typeface="Consolas"/>
                <a:sym typeface="Consolas"/>
              </a:rPr>
              <a:t> </a:t>
            </a:r>
            <a:r>
              <a:rPr lang="en" sz="2060">
                <a:solidFill>
                  <a:srgbClr val="9CDCFE"/>
                </a:solidFill>
                <a:highlight>
                  <a:srgbClr val="1E1E1E"/>
                </a:highlight>
                <a:latin typeface="Consolas"/>
                <a:ea typeface="Consolas"/>
                <a:cs typeface="Consolas"/>
                <a:sym typeface="Consolas"/>
              </a:rPr>
              <a:t>ReactDOM</a:t>
            </a:r>
            <a:r>
              <a:rPr lang="en" sz="2060">
                <a:solidFill>
                  <a:srgbClr val="D4D4D4"/>
                </a:solidFill>
                <a:highlight>
                  <a:srgbClr val="1E1E1E"/>
                </a:highlight>
                <a:latin typeface="Consolas"/>
                <a:ea typeface="Consolas"/>
                <a:cs typeface="Consolas"/>
                <a:sym typeface="Consolas"/>
              </a:rPr>
              <a:t> </a:t>
            </a:r>
            <a:r>
              <a:rPr lang="en" sz="2060">
                <a:solidFill>
                  <a:srgbClr val="C586C0"/>
                </a:solidFill>
                <a:highlight>
                  <a:srgbClr val="1E1E1E"/>
                </a:highlight>
                <a:latin typeface="Consolas"/>
                <a:ea typeface="Consolas"/>
                <a:cs typeface="Consolas"/>
                <a:sym typeface="Consolas"/>
              </a:rPr>
              <a:t>from</a:t>
            </a:r>
            <a:r>
              <a:rPr lang="en" sz="2060">
                <a:solidFill>
                  <a:srgbClr val="D4D4D4"/>
                </a:solidFill>
                <a:highlight>
                  <a:srgbClr val="1E1E1E"/>
                </a:highlight>
                <a:latin typeface="Consolas"/>
                <a:ea typeface="Consolas"/>
                <a:cs typeface="Consolas"/>
                <a:sym typeface="Consolas"/>
              </a:rPr>
              <a:t> </a:t>
            </a:r>
            <a:r>
              <a:rPr lang="en" sz="2060">
                <a:solidFill>
                  <a:srgbClr val="CE9178"/>
                </a:solidFill>
                <a:highlight>
                  <a:srgbClr val="1E1E1E"/>
                </a:highlight>
                <a:latin typeface="Consolas"/>
                <a:ea typeface="Consolas"/>
                <a:cs typeface="Consolas"/>
                <a:sym typeface="Consolas"/>
              </a:rPr>
              <a:t>"react-dom"</a:t>
            </a: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Class Hello extends React.Component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render()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return &lt;h1&gt;{this.props.msg}&lt;/h1&gt;;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rPr lang="en" sz="2060">
                <a:solidFill>
                  <a:srgbClr val="D4D4D4"/>
                </a:solidFill>
                <a:highlight>
                  <a:srgbClr val="1E1E1E"/>
                </a:highlight>
                <a:latin typeface="Consolas"/>
                <a:ea typeface="Consolas"/>
                <a:cs typeface="Consolas"/>
                <a:sym typeface="Consolas"/>
              </a:rPr>
              <a:t>export default Hello;</a:t>
            </a:r>
            <a:endParaRPr sz="2060">
              <a:solidFill>
                <a:srgbClr val="D4D4D4"/>
              </a:solidFill>
              <a:highlight>
                <a:srgbClr val="1E1E1E"/>
              </a:highlight>
              <a:latin typeface="Consolas"/>
              <a:ea typeface="Consolas"/>
              <a:cs typeface="Consolas"/>
              <a:sym typeface="Consolas"/>
            </a:endParaRPr>
          </a:p>
          <a:p>
            <a:pPr indent="0" lvl="0" marL="0" rtl="0" algn="l">
              <a:lnSpc>
                <a:spcPct val="75000"/>
              </a:lnSpc>
              <a:spcBef>
                <a:spcPts val="0"/>
              </a:spcBef>
              <a:spcAft>
                <a:spcPts val="0"/>
              </a:spcAft>
              <a:buSzPts val="688"/>
              <a:buNone/>
            </a:pPr>
            <a:r>
              <a:t/>
            </a:r>
            <a:endParaRPr sz="1871"/>
          </a:p>
          <a:p>
            <a:pPr indent="0" lvl="0" marL="0" rtl="0" algn="l">
              <a:lnSpc>
                <a:spcPct val="75000"/>
              </a:lnSpc>
              <a:spcBef>
                <a:spcPts val="1200"/>
              </a:spcBef>
              <a:spcAft>
                <a:spcPts val="0"/>
              </a:spcAft>
              <a:buSzPts val="688"/>
              <a:buNone/>
            </a:pPr>
            <a:r>
              <a:t/>
            </a:r>
            <a:endParaRPr sz="1871"/>
          </a:p>
          <a:p>
            <a:pPr indent="0" lvl="0" marL="0" rtl="0" algn="l">
              <a:lnSpc>
                <a:spcPct val="95714"/>
              </a:lnSpc>
              <a:spcBef>
                <a:spcPts val="1200"/>
              </a:spcBef>
              <a:spcAft>
                <a:spcPts val="0"/>
              </a:spcAft>
              <a:buSzPts val="688"/>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688"/>
              <a:buNone/>
            </a:pPr>
            <a:r>
              <a:t/>
            </a:r>
            <a:endParaRPr sz="2060">
              <a:solidFill>
                <a:srgbClr val="D4D4D4"/>
              </a:solidFill>
              <a:highlight>
                <a:srgbClr val="1E1E1E"/>
              </a:highlight>
              <a:latin typeface="Consolas"/>
              <a:ea typeface="Consolas"/>
              <a:cs typeface="Consolas"/>
              <a:sym typeface="Consolas"/>
            </a:endParaRPr>
          </a:p>
          <a:p>
            <a:pPr indent="0" lvl="0" marL="0" rtl="0" algn="l">
              <a:lnSpc>
                <a:spcPct val="75000"/>
              </a:lnSpc>
              <a:spcBef>
                <a:spcPts val="0"/>
              </a:spcBef>
              <a:spcAft>
                <a:spcPts val="0"/>
              </a:spcAft>
              <a:buSzPts val="688"/>
              <a:buNone/>
            </a:pPr>
            <a:r>
              <a:t/>
            </a:r>
            <a:endParaRPr sz="2318"/>
          </a:p>
          <a:p>
            <a:pPr indent="0" lvl="0" marL="0" rtl="0" algn="l">
              <a:lnSpc>
                <a:spcPct val="75000"/>
              </a:lnSpc>
              <a:spcBef>
                <a:spcPts val="1200"/>
              </a:spcBef>
              <a:spcAft>
                <a:spcPts val="0"/>
              </a:spcAft>
              <a:buSzPts val="688"/>
              <a:buNone/>
            </a:pPr>
            <a:r>
              <a:t/>
            </a:r>
            <a:endParaRPr sz="2043"/>
          </a:p>
          <a:p>
            <a:pPr indent="0" lvl="0" marL="0" rtl="0" algn="l">
              <a:lnSpc>
                <a:spcPct val="95000"/>
              </a:lnSpc>
              <a:spcBef>
                <a:spcPts val="1200"/>
              </a:spcBef>
              <a:spcAft>
                <a:spcPts val="1200"/>
              </a:spcAft>
              <a:buSzPts val="688"/>
              <a:buNone/>
            </a:pPr>
            <a:r>
              <a:t/>
            </a:r>
            <a:endParaRPr sz="2425"/>
          </a:p>
        </p:txBody>
      </p:sp>
      <p:sp>
        <p:nvSpPr>
          <p:cNvPr id="975" name="Google Shape;975;p149"/>
          <p:cNvSpPr txBox="1"/>
          <p:nvPr/>
        </p:nvSpPr>
        <p:spPr>
          <a:xfrm>
            <a:off x="279400" y="4076700"/>
            <a:ext cx="87630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shown above,  we have added msg attribute to &lt;Hello /&gt; component. The same can be accessed as props inside Hello function, which is an object that will have the msg attribute details, and the same is used as an expression.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msg attribute is passed to the component in index.js as </a:t>
            </a:r>
            <a:r>
              <a:rPr lang="en" sz="1800"/>
              <a:t> follows:</a:t>
            </a:r>
            <a:endParaRPr sz="1800"/>
          </a:p>
        </p:txBody>
      </p:sp>
      <p:sp>
        <p:nvSpPr>
          <p:cNvPr id="981" name="Google Shape;981;p150"/>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2295"/>
              <a:t>index.js</a:t>
            </a:r>
            <a:endParaRPr sz="2295"/>
          </a:p>
          <a:p>
            <a:pPr indent="0" lvl="0" marL="0" rtl="0" algn="l">
              <a:lnSpc>
                <a:spcPct val="95714"/>
              </a:lnSpc>
              <a:spcBef>
                <a:spcPts val="1200"/>
              </a:spcBef>
              <a:spcAft>
                <a:spcPts val="0"/>
              </a:spcAft>
              <a:buSzPts val="852"/>
              <a:buNone/>
            </a:pPr>
            <a:r>
              <a:rPr lang="en" sz="2201">
                <a:solidFill>
                  <a:srgbClr val="C586C0"/>
                </a:solidFill>
                <a:highlight>
                  <a:srgbClr val="1E1E1E"/>
                </a:highlight>
                <a:latin typeface="Consolas"/>
                <a:ea typeface="Consolas"/>
                <a:cs typeface="Consolas"/>
                <a:sym typeface="Consolas"/>
              </a:rPr>
              <a:t>import</a:t>
            </a:r>
            <a:r>
              <a:rPr lang="en" sz="2201">
                <a:solidFill>
                  <a:srgbClr val="D4D4D4"/>
                </a:solidFill>
                <a:highlight>
                  <a:srgbClr val="1E1E1E"/>
                </a:highlight>
                <a:latin typeface="Consolas"/>
                <a:ea typeface="Consolas"/>
                <a:cs typeface="Consolas"/>
                <a:sym typeface="Consolas"/>
              </a:rPr>
              <a:t> </a:t>
            </a:r>
            <a:r>
              <a:rPr lang="en" sz="2201">
                <a:solidFill>
                  <a:srgbClr val="9CDCFE"/>
                </a:solidFill>
                <a:highlight>
                  <a:srgbClr val="1E1E1E"/>
                </a:highlight>
                <a:latin typeface="Consolas"/>
                <a:ea typeface="Consolas"/>
                <a:cs typeface="Consolas"/>
                <a:sym typeface="Consolas"/>
              </a:rPr>
              <a:t>React</a:t>
            </a:r>
            <a:r>
              <a:rPr lang="en" sz="2201">
                <a:solidFill>
                  <a:srgbClr val="D4D4D4"/>
                </a:solidFill>
                <a:highlight>
                  <a:srgbClr val="1E1E1E"/>
                </a:highlight>
                <a:latin typeface="Consolas"/>
                <a:ea typeface="Consolas"/>
                <a:cs typeface="Consolas"/>
                <a:sym typeface="Consolas"/>
              </a:rPr>
              <a:t> </a:t>
            </a:r>
            <a:r>
              <a:rPr lang="en" sz="2201">
                <a:solidFill>
                  <a:srgbClr val="C586C0"/>
                </a:solidFill>
                <a:highlight>
                  <a:srgbClr val="1E1E1E"/>
                </a:highlight>
                <a:latin typeface="Consolas"/>
                <a:ea typeface="Consolas"/>
                <a:cs typeface="Consolas"/>
                <a:sym typeface="Consolas"/>
              </a:rPr>
              <a:t>from</a:t>
            </a:r>
            <a:r>
              <a:rPr lang="en" sz="2201">
                <a:solidFill>
                  <a:srgbClr val="D4D4D4"/>
                </a:solidFill>
                <a:highlight>
                  <a:srgbClr val="1E1E1E"/>
                </a:highlight>
                <a:latin typeface="Consolas"/>
                <a:ea typeface="Consolas"/>
                <a:cs typeface="Consolas"/>
                <a:sym typeface="Consolas"/>
              </a:rPr>
              <a:t> </a:t>
            </a:r>
            <a:r>
              <a:rPr lang="en" sz="2201">
                <a:solidFill>
                  <a:srgbClr val="CE9178"/>
                </a:solidFill>
                <a:highlight>
                  <a:srgbClr val="1E1E1E"/>
                </a:highlight>
                <a:latin typeface="Consolas"/>
                <a:ea typeface="Consolas"/>
                <a:cs typeface="Consolas"/>
                <a:sym typeface="Consolas"/>
              </a:rPr>
              <a:t>"react"</a:t>
            </a:r>
            <a:r>
              <a:rPr lang="en" sz="2201">
                <a:solidFill>
                  <a:srgbClr val="D4D4D4"/>
                </a:solidFill>
                <a:highlight>
                  <a:srgbClr val="1E1E1E"/>
                </a:highlight>
                <a:latin typeface="Consolas"/>
                <a:ea typeface="Consolas"/>
                <a:cs typeface="Consolas"/>
                <a:sym typeface="Consolas"/>
              </a:rPr>
              <a:t>;</a:t>
            </a:r>
            <a:endParaRPr sz="22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C586C0"/>
                </a:solidFill>
                <a:highlight>
                  <a:srgbClr val="1E1E1E"/>
                </a:highlight>
                <a:latin typeface="Consolas"/>
                <a:ea typeface="Consolas"/>
                <a:cs typeface="Consolas"/>
                <a:sym typeface="Consolas"/>
              </a:rPr>
              <a:t>import</a:t>
            </a:r>
            <a:r>
              <a:rPr lang="en" sz="2201">
                <a:solidFill>
                  <a:srgbClr val="D4D4D4"/>
                </a:solidFill>
                <a:highlight>
                  <a:srgbClr val="1E1E1E"/>
                </a:highlight>
                <a:latin typeface="Consolas"/>
                <a:ea typeface="Consolas"/>
                <a:cs typeface="Consolas"/>
                <a:sym typeface="Consolas"/>
              </a:rPr>
              <a:t> </a:t>
            </a:r>
            <a:r>
              <a:rPr lang="en" sz="2201">
                <a:solidFill>
                  <a:srgbClr val="9CDCFE"/>
                </a:solidFill>
                <a:highlight>
                  <a:srgbClr val="1E1E1E"/>
                </a:highlight>
                <a:latin typeface="Consolas"/>
                <a:ea typeface="Consolas"/>
                <a:cs typeface="Consolas"/>
                <a:sym typeface="Consolas"/>
              </a:rPr>
              <a:t>ReactDOM</a:t>
            </a:r>
            <a:r>
              <a:rPr lang="en" sz="2201">
                <a:solidFill>
                  <a:srgbClr val="D4D4D4"/>
                </a:solidFill>
                <a:highlight>
                  <a:srgbClr val="1E1E1E"/>
                </a:highlight>
                <a:latin typeface="Consolas"/>
                <a:ea typeface="Consolas"/>
                <a:cs typeface="Consolas"/>
                <a:sym typeface="Consolas"/>
              </a:rPr>
              <a:t> </a:t>
            </a:r>
            <a:r>
              <a:rPr lang="en" sz="2201">
                <a:solidFill>
                  <a:srgbClr val="C586C0"/>
                </a:solidFill>
                <a:highlight>
                  <a:srgbClr val="1E1E1E"/>
                </a:highlight>
                <a:latin typeface="Consolas"/>
                <a:ea typeface="Consolas"/>
                <a:cs typeface="Consolas"/>
                <a:sym typeface="Consolas"/>
              </a:rPr>
              <a:t>from</a:t>
            </a:r>
            <a:r>
              <a:rPr lang="en" sz="2201">
                <a:solidFill>
                  <a:srgbClr val="D4D4D4"/>
                </a:solidFill>
                <a:highlight>
                  <a:srgbClr val="1E1E1E"/>
                </a:highlight>
                <a:latin typeface="Consolas"/>
                <a:ea typeface="Consolas"/>
                <a:cs typeface="Consolas"/>
                <a:sym typeface="Consolas"/>
              </a:rPr>
              <a:t> </a:t>
            </a:r>
            <a:r>
              <a:rPr lang="en" sz="2201">
                <a:solidFill>
                  <a:srgbClr val="CE9178"/>
                </a:solidFill>
                <a:highlight>
                  <a:srgbClr val="1E1E1E"/>
                </a:highlight>
                <a:latin typeface="Consolas"/>
                <a:ea typeface="Consolas"/>
                <a:cs typeface="Consolas"/>
                <a:sym typeface="Consolas"/>
              </a:rPr>
              <a:t>"react-dom"</a:t>
            </a:r>
            <a:r>
              <a:rPr lang="en" sz="2201">
                <a:solidFill>
                  <a:srgbClr val="D4D4D4"/>
                </a:solidFill>
                <a:highlight>
                  <a:srgbClr val="1E1E1E"/>
                </a:highlight>
                <a:latin typeface="Consolas"/>
                <a:ea typeface="Consolas"/>
                <a:cs typeface="Consolas"/>
                <a:sym typeface="Consolas"/>
              </a:rPr>
              <a:t>;</a:t>
            </a:r>
            <a:endParaRPr sz="22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C586C0"/>
                </a:solidFill>
                <a:highlight>
                  <a:srgbClr val="1E1E1E"/>
                </a:highlight>
                <a:latin typeface="Consolas"/>
                <a:ea typeface="Consolas"/>
                <a:cs typeface="Consolas"/>
                <a:sym typeface="Consolas"/>
              </a:rPr>
              <a:t>import</a:t>
            </a:r>
            <a:r>
              <a:rPr lang="en" sz="2201">
                <a:solidFill>
                  <a:srgbClr val="D4D4D4"/>
                </a:solidFill>
                <a:highlight>
                  <a:srgbClr val="1E1E1E"/>
                </a:highlight>
                <a:latin typeface="Consolas"/>
                <a:ea typeface="Consolas"/>
                <a:cs typeface="Consolas"/>
                <a:sym typeface="Consolas"/>
              </a:rPr>
              <a:t> </a:t>
            </a:r>
            <a:r>
              <a:rPr lang="en" sz="2080">
                <a:solidFill>
                  <a:srgbClr val="9CDCFE"/>
                </a:solidFill>
                <a:highlight>
                  <a:srgbClr val="1E1E1E"/>
                </a:highlight>
                <a:latin typeface="Consolas"/>
                <a:ea typeface="Consolas"/>
                <a:cs typeface="Consolas"/>
                <a:sym typeface="Consolas"/>
              </a:rPr>
              <a:t>Hello</a:t>
            </a:r>
            <a:r>
              <a:rPr lang="en" sz="2201">
                <a:solidFill>
                  <a:srgbClr val="D4D4D4"/>
                </a:solidFill>
                <a:highlight>
                  <a:srgbClr val="1E1E1E"/>
                </a:highlight>
                <a:latin typeface="Consolas"/>
                <a:ea typeface="Consolas"/>
                <a:cs typeface="Consolas"/>
                <a:sym typeface="Consolas"/>
              </a:rPr>
              <a:t> </a:t>
            </a:r>
            <a:r>
              <a:rPr lang="en" sz="2201">
                <a:solidFill>
                  <a:srgbClr val="C586C0"/>
                </a:solidFill>
                <a:highlight>
                  <a:srgbClr val="1E1E1E"/>
                </a:highlight>
                <a:latin typeface="Consolas"/>
                <a:ea typeface="Consolas"/>
                <a:cs typeface="Consolas"/>
                <a:sym typeface="Consolas"/>
              </a:rPr>
              <a:t>from</a:t>
            </a:r>
            <a:r>
              <a:rPr lang="en" sz="2201">
                <a:solidFill>
                  <a:srgbClr val="D4D4D4"/>
                </a:solidFill>
                <a:highlight>
                  <a:srgbClr val="1E1E1E"/>
                </a:highlight>
                <a:latin typeface="Consolas"/>
                <a:ea typeface="Consolas"/>
                <a:cs typeface="Consolas"/>
                <a:sym typeface="Consolas"/>
              </a:rPr>
              <a:t> </a:t>
            </a:r>
            <a:r>
              <a:rPr lang="en" sz="2201">
                <a:solidFill>
                  <a:srgbClr val="CE9178"/>
                </a:solidFill>
                <a:highlight>
                  <a:srgbClr val="1E1E1E"/>
                </a:highlight>
                <a:latin typeface="Consolas"/>
                <a:ea typeface="Consolas"/>
                <a:cs typeface="Consolas"/>
                <a:sym typeface="Consolas"/>
              </a:rPr>
              <a:t>"./test.jsx"</a:t>
            </a:r>
            <a:r>
              <a:rPr lang="en" sz="2201">
                <a:solidFill>
                  <a:srgbClr val="D4D4D4"/>
                </a:solidFill>
                <a:highlight>
                  <a:srgbClr val="1E1E1E"/>
                </a:highlight>
                <a:latin typeface="Consolas"/>
                <a:ea typeface="Consolas"/>
                <a:cs typeface="Consolas"/>
                <a:sym typeface="Consolas"/>
              </a:rPr>
              <a:t>;</a:t>
            </a:r>
            <a:endParaRPr sz="22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t/>
            </a:r>
            <a:endParaRPr sz="2201">
              <a:solidFill>
                <a:srgbClr val="DCDCAA"/>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DCDCAA"/>
                </a:solidFill>
                <a:highlight>
                  <a:srgbClr val="1E1E1E"/>
                </a:highlight>
                <a:latin typeface="Consolas"/>
                <a:ea typeface="Consolas"/>
                <a:cs typeface="Consolas"/>
                <a:sym typeface="Consolas"/>
              </a:rPr>
              <a:t>ReactDOM.render(</a:t>
            </a:r>
            <a:endParaRPr sz="2201">
              <a:solidFill>
                <a:srgbClr val="DCDCAA"/>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DCDCAA"/>
                </a:solidFill>
                <a:highlight>
                  <a:srgbClr val="1E1E1E"/>
                </a:highlight>
                <a:latin typeface="Consolas"/>
                <a:ea typeface="Consolas"/>
                <a:cs typeface="Consolas"/>
                <a:sym typeface="Consolas"/>
              </a:rPr>
              <a:t>  &lt;</a:t>
            </a:r>
            <a:r>
              <a:rPr lang="en" sz="2080">
                <a:solidFill>
                  <a:srgbClr val="9CDCFE"/>
                </a:solidFill>
                <a:highlight>
                  <a:srgbClr val="1E1E1E"/>
                </a:highlight>
                <a:latin typeface="Consolas"/>
                <a:ea typeface="Consolas"/>
                <a:cs typeface="Consolas"/>
                <a:sym typeface="Consolas"/>
              </a:rPr>
              <a:t>Hello msg= </a:t>
            </a:r>
            <a:r>
              <a:rPr lang="en" sz="2080">
                <a:solidFill>
                  <a:srgbClr val="9CDCFE"/>
                </a:solidFill>
                <a:highlight>
                  <a:srgbClr val="1E1E1E"/>
                </a:highlight>
                <a:latin typeface="Consolas"/>
                <a:ea typeface="Consolas"/>
                <a:cs typeface="Consolas"/>
                <a:sym typeface="Consolas"/>
              </a:rPr>
              <a:t>“Hello, Welcome to ReactJS!” /&gt;,</a:t>
            </a:r>
            <a:endParaRPr sz="2080">
              <a:solidFill>
                <a:srgbClr val="9CDCFE"/>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DCDCAA"/>
                </a:solidFill>
                <a:highlight>
                  <a:srgbClr val="1E1E1E"/>
                </a:highlight>
                <a:latin typeface="Consolas"/>
                <a:ea typeface="Consolas"/>
                <a:cs typeface="Consolas"/>
                <a:sym typeface="Consolas"/>
              </a:rPr>
              <a:t>  document.getElementById('root')</a:t>
            </a:r>
            <a:endParaRPr sz="2201">
              <a:solidFill>
                <a:srgbClr val="D4D4D4"/>
              </a:solidFill>
              <a:highlight>
                <a:srgbClr val="1E1E1E"/>
              </a:highlight>
              <a:latin typeface="Consolas"/>
              <a:ea typeface="Consolas"/>
              <a:cs typeface="Consolas"/>
              <a:sym typeface="Consolas"/>
            </a:endParaRPr>
          </a:p>
          <a:p>
            <a:pPr indent="0" lvl="0" marL="0" rtl="0" algn="l">
              <a:lnSpc>
                <a:spcPct val="95714"/>
              </a:lnSpc>
              <a:spcBef>
                <a:spcPts val="0"/>
              </a:spcBef>
              <a:spcAft>
                <a:spcPts val="0"/>
              </a:spcAft>
              <a:buSzPts val="852"/>
              <a:buNone/>
            </a:pPr>
            <a:r>
              <a:rPr lang="en" sz="2201">
                <a:solidFill>
                  <a:srgbClr val="D4D4D4"/>
                </a:solidFill>
                <a:highlight>
                  <a:srgbClr val="1E1E1E"/>
                </a:highlight>
                <a:latin typeface="Consolas"/>
                <a:ea typeface="Consolas"/>
                <a:cs typeface="Consolas"/>
                <a:sym typeface="Consolas"/>
              </a:rPr>
              <a:t>  );</a:t>
            </a:r>
            <a:endParaRPr sz="2213"/>
          </a:p>
          <a:p>
            <a:pPr indent="0" lvl="0" marL="0" rtl="0" algn="l">
              <a:lnSpc>
                <a:spcPct val="75000"/>
              </a:lnSpc>
              <a:spcBef>
                <a:spcPts val="0"/>
              </a:spcBef>
              <a:spcAft>
                <a:spcPts val="0"/>
              </a:spcAft>
              <a:buSzPts val="852"/>
              <a:buNone/>
            </a:pPr>
            <a:r>
              <a:t/>
            </a:r>
            <a:endParaRPr sz="2291"/>
          </a:p>
          <a:p>
            <a:pPr indent="0" lvl="0" marL="0" rtl="0" algn="l">
              <a:lnSpc>
                <a:spcPct val="95000"/>
              </a:lnSpc>
              <a:spcBef>
                <a:spcPts val="1200"/>
              </a:spcBef>
              <a:spcAft>
                <a:spcPts val="0"/>
              </a:spcAft>
              <a:buSzPts val="852"/>
              <a:buNone/>
            </a:pPr>
            <a:r>
              <a:t/>
            </a:r>
            <a:endParaRPr sz="2295"/>
          </a:p>
          <a:p>
            <a:pPr indent="0" lvl="0" marL="0" rtl="0" algn="l">
              <a:lnSpc>
                <a:spcPct val="95000"/>
              </a:lnSpc>
              <a:spcBef>
                <a:spcPts val="1200"/>
              </a:spcBef>
              <a:spcAft>
                <a:spcPts val="1200"/>
              </a:spcAft>
              <a:buSzPts val="852"/>
              <a:buNone/>
            </a:pPr>
            <a:r>
              <a:t/>
            </a:r>
            <a:endParaRPr sz="2295"/>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51"/>
          <p:cNvSpPr txBox="1"/>
          <p:nvPr>
            <p:ph type="title"/>
          </p:nvPr>
        </p:nvSpPr>
        <p:spPr>
          <a:xfrm>
            <a:off x="311700" y="198300"/>
            <a:ext cx="8520600" cy="57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and Props in React</a:t>
            </a:r>
            <a:endParaRPr/>
          </a:p>
        </p:txBody>
      </p:sp>
      <p:sp>
        <p:nvSpPr>
          <p:cNvPr id="987" name="Google Shape;987;p151"/>
          <p:cNvSpPr txBox="1"/>
          <p:nvPr>
            <p:ph idx="1" type="body"/>
          </p:nvPr>
        </p:nvSpPr>
        <p:spPr>
          <a:xfrm>
            <a:off x="311700" y="1017725"/>
            <a:ext cx="8520600" cy="35511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lang="en"/>
              <a:t>Props are nothing but </a:t>
            </a:r>
            <a:r>
              <a:rPr lang="en"/>
              <a:t>something</a:t>
            </a:r>
            <a:r>
              <a:rPr lang="en"/>
              <a:t> which you pass to a function, so if I take a basic example of a project let’s  say if I am </a:t>
            </a:r>
            <a:r>
              <a:rPr lang="en"/>
              <a:t>writing</a:t>
            </a:r>
            <a:r>
              <a:rPr lang="en"/>
              <a:t> something in javascript, and I  have each and every function which is responsible for doing something. And </a:t>
            </a:r>
            <a:r>
              <a:rPr lang="en"/>
              <a:t>each and every function accepts some parameter. For example:- </a:t>
            </a:r>
            <a:endParaRPr/>
          </a:p>
          <a:p>
            <a:pPr indent="0" lvl="0" marL="0" rtl="0" algn="just">
              <a:spcBef>
                <a:spcPts val="1200"/>
              </a:spcBef>
              <a:spcAft>
                <a:spcPts val="0"/>
              </a:spcAft>
              <a:buNone/>
            </a:pPr>
            <a:r>
              <a:rPr lang="en"/>
              <a:t>If I have fun A() in App.js and function B() and I want to pass something from B to A. and like I want to pass 5 to A. So here we are trying to pass one value  to the other function. </a:t>
            </a:r>
            <a:r>
              <a:rPr b="1" lang="en"/>
              <a:t>This  is parameter passing to the function and that is what props actually are</a:t>
            </a:r>
            <a:r>
              <a:rPr lang="en"/>
              <a:t>.</a:t>
            </a:r>
            <a:endParaRPr/>
          </a:p>
          <a:p>
            <a:pPr indent="0" lvl="0" marL="0" rtl="0" algn="l">
              <a:spcBef>
                <a:spcPts val="1200"/>
              </a:spcBef>
              <a:spcAft>
                <a:spcPts val="0"/>
              </a:spcAft>
              <a:buClr>
                <a:srgbClr val="000000"/>
              </a:buClr>
              <a:buSzPct val="61111"/>
              <a:buFont typeface="Arial"/>
              <a:buNone/>
            </a:pPr>
            <a:r>
              <a:rPr lang="en"/>
              <a:t>fun A(v){</a:t>
            </a:r>
            <a:endParaRPr/>
          </a:p>
          <a:p>
            <a:pPr indent="0" lvl="0" marL="0" rtl="0" algn="l">
              <a:spcBef>
                <a:spcPts val="1200"/>
              </a:spcBef>
              <a:spcAft>
                <a:spcPts val="0"/>
              </a:spcAft>
              <a:buClr>
                <a:srgbClr val="000000"/>
              </a:buClr>
              <a:buSzPct val="61111"/>
              <a:buFont typeface="Arial"/>
              <a:buNone/>
            </a:pPr>
            <a:r>
              <a:rPr lang="en"/>
              <a:t>}</a:t>
            </a:r>
            <a:endParaRPr/>
          </a:p>
          <a:p>
            <a:pPr indent="0" lvl="0" marL="0" rtl="0" algn="l">
              <a:spcBef>
                <a:spcPts val="1200"/>
              </a:spcBef>
              <a:spcAft>
                <a:spcPts val="0"/>
              </a:spcAft>
              <a:buClr>
                <a:srgbClr val="000000"/>
              </a:buClr>
              <a:buSzPct val="61111"/>
              <a:buFont typeface="Arial"/>
              <a:buNone/>
            </a:pPr>
            <a:r>
              <a:t/>
            </a:r>
            <a:endParaRPr/>
          </a:p>
          <a:p>
            <a:pPr indent="0" lvl="0" marL="0" rtl="0" algn="l">
              <a:spcBef>
                <a:spcPts val="1200"/>
              </a:spcBef>
              <a:spcAft>
                <a:spcPts val="0"/>
              </a:spcAft>
              <a:buClr>
                <a:srgbClr val="000000"/>
              </a:buClr>
              <a:buSzPct val="61111"/>
              <a:buFont typeface="Arial"/>
              <a:buNone/>
            </a:pPr>
            <a:r>
              <a:rPr lang="en"/>
              <a:t>Function B(){</a:t>
            </a:r>
            <a:endParaRPr/>
          </a:p>
          <a:p>
            <a:pPr indent="0" lvl="0" marL="0" rtl="0" algn="l">
              <a:spcBef>
                <a:spcPts val="1200"/>
              </a:spcBef>
              <a:spcAft>
                <a:spcPts val="0"/>
              </a:spcAft>
              <a:buClr>
                <a:srgbClr val="000000"/>
              </a:buClr>
              <a:buSzPct val="61111"/>
              <a:buFont typeface="Arial"/>
              <a:buNone/>
            </a:pPr>
            <a:r>
              <a:rPr lang="en"/>
              <a:t>a=5;</a:t>
            </a:r>
            <a:endParaRPr/>
          </a:p>
          <a:p>
            <a:pPr indent="0" lvl="0" marL="0" rtl="0" algn="l">
              <a:spcBef>
                <a:spcPts val="1200"/>
              </a:spcBef>
              <a:spcAft>
                <a:spcPts val="0"/>
              </a:spcAft>
              <a:buClr>
                <a:srgbClr val="000000"/>
              </a:buClr>
              <a:buSzPct val="61111"/>
              <a:buFont typeface="Arial"/>
              <a:buNone/>
            </a:pPr>
            <a:r>
              <a:rPr lang="en"/>
              <a:t>A(5); // </a:t>
            </a:r>
            <a:endParaRPr/>
          </a:p>
          <a:p>
            <a:pPr indent="0" lvl="0" marL="0" rtl="0" algn="l">
              <a:spcBef>
                <a:spcPts val="1200"/>
              </a:spcBef>
              <a:spcAft>
                <a:spcPts val="1200"/>
              </a:spcAft>
              <a:buClr>
                <a:schemeClr val="dk1"/>
              </a:buClr>
              <a:buSzPct val="61111"/>
              <a:buFont typeface="Arial"/>
              <a:buNone/>
            </a:pP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6"/>
          <p:cNvPicPr preferRelativeResize="0"/>
          <p:nvPr/>
        </p:nvPicPr>
        <p:blipFill>
          <a:blip r:embed="rId3">
            <a:alphaModFix/>
          </a:blip>
          <a:stretch>
            <a:fillRect/>
          </a:stretch>
        </p:blipFill>
        <p:spPr>
          <a:xfrm>
            <a:off x="0" y="269460"/>
            <a:ext cx="9144000" cy="460458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52"/>
          <p:cNvSpPr txBox="1"/>
          <p:nvPr>
            <p:ph idx="1" type="body"/>
          </p:nvPr>
        </p:nvSpPr>
        <p:spPr>
          <a:xfrm>
            <a:off x="311700" y="272675"/>
            <a:ext cx="8520600" cy="42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1020"/>
              <a:t>I have multiple components lets say A &amp; B and this component B is present inside component A. and I have something which is present inside A like value 5(which is </a:t>
            </a:r>
            <a:r>
              <a:rPr lang="en" sz="1020"/>
              <a:t>present inside A) then how will component B will have access to  this value., that’s where a props comes into the picture. Let’s say I want to have a some value in B which is also present in A, then I will use props for it. </a:t>
            </a:r>
            <a:endParaRPr sz="1020"/>
          </a:p>
          <a:p>
            <a:pPr indent="0" lvl="0" marL="0" rtl="0" algn="l">
              <a:spcBef>
                <a:spcPts val="1200"/>
              </a:spcBef>
              <a:spcAft>
                <a:spcPts val="0"/>
              </a:spcAft>
              <a:buSzPts val="440"/>
              <a:buNone/>
            </a:pPr>
            <a:r>
              <a:rPr lang="en" sz="1020"/>
              <a:t> A -&gt; B</a:t>
            </a:r>
            <a:endParaRPr sz="1020"/>
          </a:p>
          <a:p>
            <a:pPr indent="0" lvl="0" marL="0" rtl="0" algn="l">
              <a:spcBef>
                <a:spcPts val="1200"/>
              </a:spcBef>
              <a:spcAft>
                <a:spcPts val="0"/>
              </a:spcAft>
              <a:buSzPts val="440"/>
              <a:buNone/>
            </a:pPr>
            <a:r>
              <a:rPr lang="en" sz="1020"/>
              <a:t>Now we will Create one folder inside src and give name  as propsDemo (we have created one directory over here and inside that </a:t>
            </a:r>
            <a:r>
              <a:rPr lang="en" sz="1020"/>
              <a:t>directory we will create one component i.e. parent component ParentComponent.js and also another child component as ChildComponent.js.</a:t>
            </a:r>
            <a:r>
              <a:rPr lang="en" sz="1020"/>
              <a:t>) create two files inside that folder as ParentComponent.js and Child</a:t>
            </a:r>
            <a:r>
              <a:rPr lang="en" sz="1020"/>
              <a:t>Component.js.</a:t>
            </a:r>
            <a:endParaRPr sz="1020"/>
          </a:p>
          <a:p>
            <a:pPr indent="0" lvl="0" marL="0" rtl="0" algn="l">
              <a:spcBef>
                <a:spcPts val="1200"/>
              </a:spcBef>
              <a:spcAft>
                <a:spcPts val="0"/>
              </a:spcAft>
              <a:buSzPts val="440"/>
              <a:buNone/>
            </a:pPr>
            <a:r>
              <a:rPr lang="en" sz="1020"/>
              <a:t>Right now we don’t have anything over here we will try to mimic the behaviour like of App.js over here. I have to make sure that  whatever value present inside ParentComponent are also available to the  ChildComponent, so we will use props over here. </a:t>
            </a:r>
            <a:endParaRPr sz="1020"/>
          </a:p>
          <a:p>
            <a:pPr indent="0" lvl="0" marL="0" rtl="0" algn="l">
              <a:spcBef>
                <a:spcPts val="1200"/>
              </a:spcBef>
              <a:spcAft>
                <a:spcPts val="0"/>
              </a:spcAft>
              <a:buSzPts val="440"/>
              <a:buNone/>
            </a:pPr>
            <a:r>
              <a:rPr lang="en" sz="1020"/>
              <a:t>1st we need to create basic template of the component and export it, so that some  other files can use it, so we will just create that over here,   </a:t>
            </a:r>
            <a:endParaRPr sz="1020"/>
          </a:p>
          <a:p>
            <a:pPr indent="0" lvl="0" marL="0" marR="0" rtl="0" algn="l">
              <a:lnSpc>
                <a:spcPct val="115000"/>
              </a:lnSpc>
              <a:spcBef>
                <a:spcPts val="1200"/>
              </a:spcBef>
              <a:spcAft>
                <a:spcPts val="0"/>
              </a:spcAft>
              <a:buSzPts val="440"/>
              <a:buNone/>
            </a:pPr>
            <a:r>
              <a:rPr lang="en" sz="1020"/>
              <a:t>We will create parent component which just return nothing initially, simillarly we will create ChildComponent,and will execute but it just return Hello only.  I said earlier thet how can you render the component which you want  when Apps gets loaded, So, to do that we can do changes in index.js, and instead of //import App from './App'; we  will write import ParentComponent from "./propsDemo/ParentComponent";, also in </a:t>
            </a:r>
            <a:r>
              <a:rPr lang="en" sz="1050">
                <a:solidFill>
                  <a:srgbClr val="4EC9B0"/>
                </a:solidFill>
                <a:highlight>
                  <a:srgbClr val="1E1E1E"/>
                </a:highlight>
                <a:latin typeface="Consolas"/>
                <a:ea typeface="Consolas"/>
                <a:cs typeface="Consolas"/>
                <a:sym typeface="Consolas"/>
              </a:rPr>
              <a:t>ReactDOM.render()</a:t>
            </a:r>
            <a:r>
              <a:rPr lang="en" sz="1020"/>
              <a:t> Method we will write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ParentComponent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r>
              <a:rPr lang="en" sz="1020"/>
              <a:t>  instead of &lt;App /&gt;.</a:t>
            </a:r>
            <a:endParaRPr sz="1020"/>
          </a:p>
          <a:p>
            <a:pPr indent="0" lvl="0" marL="0" marR="0" rtl="0" algn="l">
              <a:lnSpc>
                <a:spcPct val="115000"/>
              </a:lnSpc>
              <a:spcBef>
                <a:spcPts val="1200"/>
              </a:spcBef>
              <a:spcAft>
                <a:spcPts val="0"/>
              </a:spcAft>
              <a:buClr>
                <a:srgbClr val="000000"/>
              </a:buClr>
              <a:buSzPts val="440"/>
              <a:buFont typeface="Arial"/>
              <a:buNone/>
            </a:pPr>
            <a:r>
              <a:rPr lang="en" sz="1020"/>
              <a:t>I.e. instead of importing all the component from App.js we want to render component from ParentComponent.js when my apps gets loaded. ./ represent the current directory. </a:t>
            </a:r>
            <a:endParaRPr sz="1020"/>
          </a:p>
          <a:p>
            <a:pPr indent="0" lvl="0" marL="0" rtl="0" algn="l">
              <a:lnSpc>
                <a:spcPct val="135714"/>
              </a:lnSpc>
              <a:spcBef>
                <a:spcPts val="1200"/>
              </a:spcBef>
              <a:spcAft>
                <a:spcPts val="0"/>
              </a:spcAft>
              <a:buClr>
                <a:schemeClr val="dk1"/>
              </a:buClr>
              <a:buSzPts val="1100"/>
              <a:buFont typeface="Arial"/>
              <a:buNone/>
            </a:pPr>
            <a:r>
              <a:t/>
            </a:r>
            <a:endParaRPr sz="1050">
              <a:solidFill>
                <a:srgbClr val="808080"/>
              </a:solidFill>
              <a:highlight>
                <a:srgbClr val="1E1E1E"/>
              </a:highlight>
              <a:latin typeface="Consolas"/>
              <a:ea typeface="Consolas"/>
              <a:cs typeface="Consolas"/>
              <a:sym typeface="Consolas"/>
            </a:endParaRPr>
          </a:p>
          <a:p>
            <a:pPr indent="0" lvl="0" marL="0" rtl="0" algn="l">
              <a:spcBef>
                <a:spcPts val="0"/>
              </a:spcBef>
              <a:spcAft>
                <a:spcPts val="0"/>
              </a:spcAft>
              <a:buSzPts val="440"/>
              <a:buNone/>
            </a:pPr>
            <a:r>
              <a:t/>
            </a:r>
            <a:endParaRPr sz="1020"/>
          </a:p>
          <a:p>
            <a:pPr indent="0" lvl="0" marL="0" rtl="0" algn="l">
              <a:spcBef>
                <a:spcPts val="1200"/>
              </a:spcBef>
              <a:spcAft>
                <a:spcPts val="0"/>
              </a:spcAft>
              <a:buSzPts val="440"/>
              <a:buNone/>
            </a:pPr>
            <a:r>
              <a:t/>
            </a:r>
            <a:endParaRPr sz="1020"/>
          </a:p>
          <a:p>
            <a:pPr indent="0" lvl="0" marL="0" rtl="0" algn="l">
              <a:spcBef>
                <a:spcPts val="1200"/>
              </a:spcBef>
              <a:spcAft>
                <a:spcPts val="0"/>
              </a:spcAft>
              <a:buSzPts val="440"/>
              <a:buNone/>
            </a:pPr>
            <a:r>
              <a:t/>
            </a:r>
            <a:endParaRPr sz="1020"/>
          </a:p>
          <a:p>
            <a:pPr indent="0" lvl="0" marL="0" rtl="0" algn="l">
              <a:spcBef>
                <a:spcPts val="1200"/>
              </a:spcBef>
              <a:spcAft>
                <a:spcPts val="0"/>
              </a:spcAft>
              <a:buSzPts val="440"/>
              <a:buNone/>
            </a:pPr>
            <a:r>
              <a:t/>
            </a:r>
            <a:endParaRPr sz="1020"/>
          </a:p>
          <a:p>
            <a:pPr indent="0" lvl="0" marL="0" rtl="0" algn="l">
              <a:spcBef>
                <a:spcPts val="1200"/>
              </a:spcBef>
              <a:spcAft>
                <a:spcPts val="1200"/>
              </a:spcAft>
              <a:buSzPts val="440"/>
              <a:buNone/>
            </a:pPr>
            <a:r>
              <a:t/>
            </a:r>
            <a:endParaRPr sz="102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8" name="Google Shape;998;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9" name="Google Shape;999;p153"/>
          <p:cNvPicPr preferRelativeResize="0"/>
          <p:nvPr/>
        </p:nvPicPr>
        <p:blipFill>
          <a:blip r:embed="rId3">
            <a:alphaModFix/>
          </a:blip>
          <a:stretch>
            <a:fillRect/>
          </a:stretch>
        </p:blipFill>
        <p:spPr>
          <a:xfrm>
            <a:off x="311700" y="445025"/>
            <a:ext cx="8520599" cy="41238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5" name="Google Shape;1005;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200"/>
          </a:p>
          <a:p>
            <a:pPr indent="0" lvl="0" marL="0" rtl="0" algn="l">
              <a:spcBef>
                <a:spcPts val="1200"/>
              </a:spcBef>
              <a:spcAft>
                <a:spcPts val="0"/>
              </a:spcAft>
              <a:buNone/>
            </a:pPr>
            <a:r>
              <a:t/>
            </a:r>
            <a:endParaRPr b="1" sz="2200"/>
          </a:p>
          <a:p>
            <a:pPr indent="0" lvl="0" marL="0" rtl="0" algn="l">
              <a:spcBef>
                <a:spcPts val="1200"/>
              </a:spcBef>
              <a:spcAft>
                <a:spcPts val="0"/>
              </a:spcAft>
              <a:buNone/>
            </a:pPr>
            <a:r>
              <a:rPr b="1" lang="en" sz="2200" u="sng">
                <a:solidFill>
                  <a:schemeClr val="hlink"/>
                </a:solidFill>
                <a:hlinkClick r:id="rId3"/>
              </a:rPr>
              <a:t>https://snipper.io/s/-McIYXR6cEvW-VVXUeKE</a:t>
            </a:r>
            <a:endParaRPr b="1" sz="2200"/>
          </a:p>
          <a:p>
            <a:pPr indent="0" lvl="0" marL="0" rtl="0" algn="l">
              <a:spcBef>
                <a:spcPts val="1200"/>
              </a:spcBef>
              <a:spcAft>
                <a:spcPts val="1200"/>
              </a:spcAft>
              <a:buNone/>
            </a:pPr>
            <a:r>
              <a:t/>
            </a:r>
            <a:endParaRPr b="1" sz="22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650">
                <a:solidFill>
                  <a:srgbClr val="DCDCAA"/>
                </a:solidFill>
                <a:highlight>
                  <a:srgbClr val="1E1E1E"/>
                </a:highlight>
                <a:latin typeface="Consolas"/>
                <a:ea typeface="Consolas"/>
                <a:cs typeface="Consolas"/>
                <a:sym typeface="Consolas"/>
              </a:rPr>
              <a:t>ParentComponent.js</a:t>
            </a:r>
            <a:endParaRPr sz="3400"/>
          </a:p>
        </p:txBody>
      </p:sp>
      <p:sp>
        <p:nvSpPr>
          <p:cNvPr id="1011" name="Google Shape;1011;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2100"/>
          </a:p>
          <a:p>
            <a:pPr indent="0" lvl="0" marL="0" rtl="0" algn="l">
              <a:lnSpc>
                <a:spcPct val="135714"/>
              </a:lnSpc>
              <a:spcBef>
                <a:spcPts val="0"/>
              </a:spcBef>
              <a:spcAft>
                <a:spcPts val="0"/>
              </a:spcAft>
              <a:buClr>
                <a:schemeClr val="dk1"/>
              </a:buClr>
              <a:buSzPts val="1100"/>
              <a:buFont typeface="Arial"/>
              <a:buNone/>
            </a:pPr>
            <a:r>
              <a:rPr lang="en" sz="1350">
                <a:solidFill>
                  <a:srgbClr val="569CD6"/>
                </a:solidFill>
                <a:highlight>
                  <a:srgbClr val="1E1E1E"/>
                </a:highlight>
                <a:latin typeface="Consolas"/>
                <a:ea typeface="Consolas"/>
                <a:cs typeface="Consolas"/>
                <a:sym typeface="Consolas"/>
              </a:rPr>
              <a:t>function</a:t>
            </a:r>
            <a:r>
              <a:rPr lang="en" sz="1350">
                <a:solidFill>
                  <a:srgbClr val="D4D4D4"/>
                </a:solidFill>
                <a:highlight>
                  <a:srgbClr val="1E1E1E"/>
                </a:highlight>
                <a:latin typeface="Consolas"/>
                <a:ea typeface="Consolas"/>
                <a:cs typeface="Consolas"/>
                <a:sym typeface="Consolas"/>
              </a:rPr>
              <a:t> </a:t>
            </a:r>
            <a:r>
              <a:rPr lang="en" sz="1350">
                <a:solidFill>
                  <a:srgbClr val="DCDCAA"/>
                </a:solidFill>
                <a:highlight>
                  <a:srgbClr val="1E1E1E"/>
                </a:highlight>
                <a:latin typeface="Consolas"/>
                <a:ea typeface="Consolas"/>
                <a:cs typeface="Consolas"/>
                <a:sym typeface="Consolas"/>
              </a:rPr>
              <a:t>ParentComponent</a:t>
            </a: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r>
              <a:rPr lang="en" sz="1350">
                <a:solidFill>
                  <a:srgbClr val="C586C0"/>
                </a:solidFill>
                <a:highlight>
                  <a:srgbClr val="1E1E1E"/>
                </a:highlight>
                <a:latin typeface="Consolas"/>
                <a:ea typeface="Consolas"/>
                <a:cs typeface="Consolas"/>
                <a:sym typeface="Consolas"/>
              </a:rPr>
              <a:t>return</a:t>
            </a: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r>
              <a:rPr lang="en" sz="1350">
                <a:solidFill>
                  <a:srgbClr val="808080"/>
                </a:solidFill>
                <a:highlight>
                  <a:srgbClr val="1E1E1E"/>
                </a:highlight>
                <a:latin typeface="Consolas"/>
                <a:ea typeface="Consolas"/>
                <a:cs typeface="Consolas"/>
                <a:sym typeface="Consolas"/>
              </a:rPr>
              <a:t>&lt;</a:t>
            </a:r>
            <a:r>
              <a:rPr lang="en" sz="1350">
                <a:solidFill>
                  <a:srgbClr val="569CD6"/>
                </a:solidFill>
                <a:highlight>
                  <a:srgbClr val="1E1E1E"/>
                </a:highlight>
                <a:latin typeface="Consolas"/>
                <a:ea typeface="Consolas"/>
                <a:cs typeface="Consolas"/>
                <a:sym typeface="Consolas"/>
              </a:rPr>
              <a:t>div</a:t>
            </a:r>
            <a:r>
              <a:rPr lang="en" sz="1350">
                <a:solidFill>
                  <a:srgbClr val="808080"/>
                </a:solidFill>
                <a:highlight>
                  <a:srgbClr val="1E1E1E"/>
                </a:highlight>
                <a:latin typeface="Consolas"/>
                <a:ea typeface="Consolas"/>
                <a:cs typeface="Consolas"/>
                <a:sym typeface="Consolas"/>
              </a:rPr>
              <a:t>&gt;&lt;</a:t>
            </a:r>
            <a:r>
              <a:rPr lang="en" sz="1350">
                <a:solidFill>
                  <a:srgbClr val="569CD6"/>
                </a:solidFill>
                <a:highlight>
                  <a:srgbClr val="1E1E1E"/>
                </a:highlight>
                <a:latin typeface="Consolas"/>
                <a:ea typeface="Consolas"/>
                <a:cs typeface="Consolas"/>
                <a:sym typeface="Consolas"/>
              </a:rPr>
              <a:t>p</a:t>
            </a:r>
            <a:r>
              <a:rPr lang="en" sz="1350">
                <a:solidFill>
                  <a:srgbClr val="808080"/>
                </a:solidFill>
                <a:highlight>
                  <a:srgbClr val="1E1E1E"/>
                </a:highlight>
                <a:latin typeface="Consolas"/>
                <a:ea typeface="Consolas"/>
                <a:cs typeface="Consolas"/>
                <a:sym typeface="Consolas"/>
              </a:rPr>
              <a:t>&gt;</a:t>
            </a:r>
            <a:r>
              <a:rPr lang="en" sz="1350">
                <a:solidFill>
                  <a:srgbClr val="D4D4D4"/>
                </a:solidFill>
                <a:highlight>
                  <a:srgbClr val="1E1E1E"/>
                </a:highlight>
                <a:latin typeface="Consolas"/>
                <a:ea typeface="Consolas"/>
                <a:cs typeface="Consolas"/>
                <a:sym typeface="Consolas"/>
              </a:rPr>
              <a:t>Hello for parent component</a:t>
            </a:r>
            <a:r>
              <a:rPr lang="en" sz="1350">
                <a:solidFill>
                  <a:srgbClr val="808080"/>
                </a:solidFill>
                <a:highlight>
                  <a:srgbClr val="1E1E1E"/>
                </a:highlight>
                <a:latin typeface="Consolas"/>
                <a:ea typeface="Consolas"/>
                <a:cs typeface="Consolas"/>
                <a:sym typeface="Consolas"/>
              </a:rPr>
              <a:t>&lt;/</a:t>
            </a:r>
            <a:r>
              <a:rPr lang="en" sz="1350">
                <a:solidFill>
                  <a:srgbClr val="569CD6"/>
                </a:solidFill>
                <a:highlight>
                  <a:srgbClr val="1E1E1E"/>
                </a:highlight>
                <a:latin typeface="Consolas"/>
                <a:ea typeface="Consolas"/>
                <a:cs typeface="Consolas"/>
                <a:sym typeface="Consolas"/>
              </a:rPr>
              <a:t>p</a:t>
            </a:r>
            <a:r>
              <a:rPr lang="en" sz="1350">
                <a:solidFill>
                  <a:srgbClr val="808080"/>
                </a:solidFill>
                <a:highlight>
                  <a:srgbClr val="1E1E1E"/>
                </a:highlight>
                <a:latin typeface="Consolas"/>
                <a:ea typeface="Consolas"/>
                <a:cs typeface="Consolas"/>
                <a:sym typeface="Consolas"/>
              </a:rPr>
              <a:t>&gt;</a:t>
            </a:r>
            <a:endParaRPr sz="13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r>
              <a:rPr lang="en" sz="1350">
                <a:solidFill>
                  <a:srgbClr val="808080"/>
                </a:solidFill>
                <a:highlight>
                  <a:srgbClr val="1E1E1E"/>
                </a:highlight>
                <a:latin typeface="Consolas"/>
                <a:ea typeface="Consolas"/>
                <a:cs typeface="Consolas"/>
                <a:sym typeface="Consolas"/>
              </a:rPr>
              <a:t>&lt;/</a:t>
            </a:r>
            <a:r>
              <a:rPr lang="en" sz="1350">
                <a:solidFill>
                  <a:srgbClr val="569CD6"/>
                </a:solidFill>
                <a:highlight>
                  <a:srgbClr val="1E1E1E"/>
                </a:highlight>
                <a:latin typeface="Consolas"/>
                <a:ea typeface="Consolas"/>
                <a:cs typeface="Consolas"/>
                <a:sym typeface="Consolas"/>
              </a:rPr>
              <a:t>div</a:t>
            </a:r>
            <a:r>
              <a:rPr lang="en" sz="1350">
                <a:solidFill>
                  <a:srgbClr val="808080"/>
                </a:solidFill>
                <a:highlight>
                  <a:srgbClr val="1E1E1E"/>
                </a:highlight>
                <a:latin typeface="Consolas"/>
                <a:ea typeface="Consolas"/>
                <a:cs typeface="Consolas"/>
                <a:sym typeface="Consolas"/>
              </a:rPr>
              <a:t>&gt;</a:t>
            </a:r>
            <a:endParaRPr sz="13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r>
              <a:rPr lang="en" sz="1350">
                <a:solidFill>
                  <a:srgbClr val="C586C0"/>
                </a:solidFill>
                <a:highlight>
                  <a:srgbClr val="1E1E1E"/>
                </a:highlight>
                <a:latin typeface="Consolas"/>
                <a:ea typeface="Consolas"/>
                <a:cs typeface="Consolas"/>
                <a:sym typeface="Consolas"/>
              </a:rPr>
              <a:t>export</a:t>
            </a:r>
            <a:r>
              <a:rPr lang="en" sz="1350">
                <a:solidFill>
                  <a:srgbClr val="D4D4D4"/>
                </a:solidFill>
                <a:highlight>
                  <a:srgbClr val="1E1E1E"/>
                </a:highlight>
                <a:latin typeface="Consolas"/>
                <a:ea typeface="Consolas"/>
                <a:cs typeface="Consolas"/>
                <a:sym typeface="Consolas"/>
              </a:rPr>
              <a:t> </a:t>
            </a:r>
            <a:r>
              <a:rPr lang="en" sz="1350">
                <a:solidFill>
                  <a:srgbClr val="C586C0"/>
                </a:solidFill>
                <a:highlight>
                  <a:srgbClr val="1E1E1E"/>
                </a:highlight>
                <a:latin typeface="Consolas"/>
                <a:ea typeface="Consolas"/>
                <a:cs typeface="Consolas"/>
                <a:sym typeface="Consolas"/>
              </a:rPr>
              <a:t>default</a:t>
            </a:r>
            <a:r>
              <a:rPr lang="en" sz="1350">
                <a:solidFill>
                  <a:srgbClr val="D4D4D4"/>
                </a:solidFill>
                <a:highlight>
                  <a:srgbClr val="1E1E1E"/>
                </a:highlight>
                <a:latin typeface="Consolas"/>
                <a:ea typeface="Consolas"/>
                <a:cs typeface="Consolas"/>
                <a:sym typeface="Consolas"/>
              </a:rPr>
              <a:t> </a:t>
            </a:r>
            <a:r>
              <a:rPr lang="en" sz="1350">
                <a:solidFill>
                  <a:srgbClr val="DCDCAA"/>
                </a:solidFill>
                <a:highlight>
                  <a:srgbClr val="1E1E1E"/>
                </a:highlight>
                <a:latin typeface="Consolas"/>
                <a:ea typeface="Consolas"/>
                <a:cs typeface="Consolas"/>
                <a:sym typeface="Consolas"/>
              </a:rPr>
              <a:t>ParentComponent</a:t>
            </a:r>
            <a:r>
              <a:rPr lang="en" sz="1350">
                <a:solidFill>
                  <a:srgbClr val="D4D4D4"/>
                </a:solidFill>
                <a:highlight>
                  <a:srgbClr val="1E1E1E"/>
                </a:highlight>
                <a:latin typeface="Consolas"/>
                <a:ea typeface="Consolas"/>
                <a:cs typeface="Consolas"/>
                <a:sym typeface="Consolas"/>
              </a:rPr>
              <a:t>;</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1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650">
                <a:solidFill>
                  <a:srgbClr val="DCDCAA"/>
                </a:solidFill>
                <a:highlight>
                  <a:srgbClr val="1E1E1E"/>
                </a:highlight>
                <a:latin typeface="Consolas"/>
                <a:ea typeface="Consolas"/>
                <a:cs typeface="Consolas"/>
                <a:sym typeface="Consolas"/>
              </a:rPr>
              <a:t>ChildComponent.js</a:t>
            </a:r>
            <a:endParaRPr sz="3400"/>
          </a:p>
        </p:txBody>
      </p:sp>
      <p:sp>
        <p:nvSpPr>
          <p:cNvPr id="1017" name="Google Shape;1017;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r>
              <a:rPr lang="en" sz="1550">
                <a:solidFill>
                  <a:srgbClr val="569CD6"/>
                </a:solidFill>
                <a:highlight>
                  <a:srgbClr val="1E1E1E"/>
                </a:highlight>
                <a:latin typeface="Consolas"/>
                <a:ea typeface="Consolas"/>
                <a:cs typeface="Consolas"/>
                <a:sym typeface="Consolas"/>
              </a:rPr>
              <a:t>function</a:t>
            </a:r>
            <a:r>
              <a:rPr lang="en" sz="1550">
                <a:solidFill>
                  <a:srgbClr val="D4D4D4"/>
                </a:solidFill>
                <a:highlight>
                  <a:srgbClr val="1E1E1E"/>
                </a:highlight>
                <a:latin typeface="Consolas"/>
                <a:ea typeface="Consolas"/>
                <a:cs typeface="Consolas"/>
                <a:sym typeface="Consolas"/>
              </a:rPr>
              <a:t> </a:t>
            </a:r>
            <a:r>
              <a:rPr lang="en" sz="1550">
                <a:solidFill>
                  <a:srgbClr val="DCDCAA"/>
                </a:solidFill>
                <a:highlight>
                  <a:srgbClr val="1E1E1E"/>
                </a:highlight>
                <a:latin typeface="Consolas"/>
                <a:ea typeface="Consolas"/>
                <a:cs typeface="Consolas"/>
                <a:sym typeface="Consolas"/>
              </a:rPr>
              <a:t>ChildComponent</a:t>
            </a:r>
            <a:r>
              <a:rPr lang="en" sz="1550">
                <a:solidFill>
                  <a:srgbClr val="D4D4D4"/>
                </a:solidFill>
                <a:highlight>
                  <a:srgbClr val="1E1E1E"/>
                </a:highlight>
                <a:latin typeface="Consolas"/>
                <a:ea typeface="Consolas"/>
                <a:cs typeface="Consolas"/>
                <a:sym typeface="Consolas"/>
              </a:rPr>
              <a:t>() {</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r>
              <a:rPr lang="en" sz="1550">
                <a:solidFill>
                  <a:srgbClr val="C586C0"/>
                </a:solidFill>
                <a:highlight>
                  <a:srgbClr val="1E1E1E"/>
                </a:highlight>
                <a:latin typeface="Consolas"/>
                <a:ea typeface="Consolas"/>
                <a:cs typeface="Consolas"/>
                <a:sym typeface="Consolas"/>
              </a:rPr>
              <a:t>return</a:t>
            </a:r>
            <a:r>
              <a:rPr lang="en" sz="1550">
                <a:solidFill>
                  <a:srgbClr val="D4D4D4"/>
                </a:solidFill>
                <a:highlight>
                  <a:srgbClr val="1E1E1E"/>
                </a:highlight>
                <a:latin typeface="Consolas"/>
                <a:ea typeface="Consolas"/>
                <a:cs typeface="Consolas"/>
                <a:sym typeface="Consolas"/>
              </a:rPr>
              <a:t>;</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r>
              <a:rPr lang="en" sz="1550">
                <a:solidFill>
                  <a:srgbClr val="C586C0"/>
                </a:solidFill>
                <a:highlight>
                  <a:srgbClr val="1E1E1E"/>
                </a:highlight>
                <a:latin typeface="Consolas"/>
                <a:ea typeface="Consolas"/>
                <a:cs typeface="Consolas"/>
                <a:sym typeface="Consolas"/>
              </a:rPr>
              <a:t>export</a:t>
            </a:r>
            <a:r>
              <a:rPr lang="en" sz="1550">
                <a:solidFill>
                  <a:srgbClr val="D4D4D4"/>
                </a:solidFill>
                <a:highlight>
                  <a:srgbClr val="1E1E1E"/>
                </a:highlight>
                <a:latin typeface="Consolas"/>
                <a:ea typeface="Consolas"/>
                <a:cs typeface="Consolas"/>
                <a:sym typeface="Consolas"/>
              </a:rPr>
              <a:t> </a:t>
            </a:r>
            <a:r>
              <a:rPr lang="en" sz="1550">
                <a:solidFill>
                  <a:srgbClr val="C586C0"/>
                </a:solidFill>
                <a:highlight>
                  <a:srgbClr val="1E1E1E"/>
                </a:highlight>
                <a:latin typeface="Consolas"/>
                <a:ea typeface="Consolas"/>
                <a:cs typeface="Consolas"/>
                <a:sym typeface="Consolas"/>
              </a:rPr>
              <a:t>default</a:t>
            </a:r>
            <a:r>
              <a:rPr lang="en" sz="1550">
                <a:solidFill>
                  <a:srgbClr val="D4D4D4"/>
                </a:solidFill>
                <a:highlight>
                  <a:srgbClr val="1E1E1E"/>
                </a:highlight>
                <a:latin typeface="Consolas"/>
                <a:ea typeface="Consolas"/>
                <a:cs typeface="Consolas"/>
                <a:sym typeface="Consolas"/>
              </a:rPr>
              <a:t> </a:t>
            </a:r>
            <a:r>
              <a:rPr lang="en" sz="1550">
                <a:solidFill>
                  <a:srgbClr val="DCDCAA"/>
                </a:solidFill>
                <a:highlight>
                  <a:srgbClr val="1E1E1E"/>
                </a:highlight>
                <a:latin typeface="Consolas"/>
                <a:ea typeface="Consolas"/>
                <a:cs typeface="Consolas"/>
                <a:sym typeface="Consolas"/>
              </a:rPr>
              <a:t>ChildComponent</a:t>
            </a:r>
            <a:r>
              <a:rPr lang="en" sz="1550">
                <a:solidFill>
                  <a:srgbClr val="D4D4D4"/>
                </a:solidFill>
                <a:highlight>
                  <a:srgbClr val="1E1E1E"/>
                </a:highlight>
                <a:latin typeface="Consolas"/>
                <a:ea typeface="Consolas"/>
                <a:cs typeface="Consolas"/>
                <a:sym typeface="Consolas"/>
              </a:rPr>
              <a:t>;</a:t>
            </a:r>
            <a:endParaRPr sz="15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550">
                <a:solidFill>
                  <a:srgbClr val="D4D4D4"/>
                </a:solidFill>
                <a:highlight>
                  <a:srgbClr val="1E1E1E"/>
                </a:highlight>
                <a:latin typeface="Consolas"/>
                <a:ea typeface="Consolas"/>
                <a:cs typeface="Consolas"/>
                <a:sym typeface="Consolas"/>
              </a:rPr>
              <a:t>   </a:t>
            </a:r>
            <a:endParaRPr sz="15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3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57"/>
          <p:cNvSpPr txBox="1"/>
          <p:nvPr>
            <p:ph type="title"/>
          </p:nvPr>
        </p:nvSpPr>
        <p:spPr>
          <a:xfrm>
            <a:off x="311700" y="111550"/>
            <a:ext cx="85206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index.js</a:t>
            </a:r>
            <a:endParaRPr/>
          </a:p>
        </p:txBody>
      </p:sp>
      <p:sp>
        <p:nvSpPr>
          <p:cNvPr id="1023" name="Google Shape;1023;p157"/>
          <p:cNvSpPr txBox="1"/>
          <p:nvPr>
            <p:ph idx="1" type="body"/>
          </p:nvPr>
        </p:nvSpPr>
        <p:spPr>
          <a:xfrm>
            <a:off x="311700" y="681675"/>
            <a:ext cx="8520600" cy="3887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1018"/>
              <a:buFont typeface="Arial"/>
              <a:buNone/>
            </a:pPr>
            <a:r>
              <a:rPr lang="en" sz="1171">
                <a:solidFill>
                  <a:srgbClr val="C586C0"/>
                </a:solidFill>
                <a:highlight>
                  <a:srgbClr val="1E1E1E"/>
                </a:highlight>
                <a:latin typeface="Consolas"/>
                <a:ea typeface="Consolas"/>
                <a:cs typeface="Consolas"/>
                <a:sym typeface="Consolas"/>
              </a:rPr>
              <a:t>import</a:t>
            </a:r>
            <a:r>
              <a:rPr lang="en" sz="1171">
                <a:solidFill>
                  <a:srgbClr val="D4D4D4"/>
                </a:solidFill>
                <a:highlight>
                  <a:srgbClr val="1E1E1E"/>
                </a:highlight>
                <a:latin typeface="Consolas"/>
                <a:ea typeface="Consolas"/>
                <a:cs typeface="Consolas"/>
                <a:sym typeface="Consolas"/>
              </a:rPr>
              <a:t> </a:t>
            </a:r>
            <a:r>
              <a:rPr lang="en" sz="1171">
                <a:solidFill>
                  <a:srgbClr val="9CDCFE"/>
                </a:solidFill>
                <a:highlight>
                  <a:srgbClr val="1E1E1E"/>
                </a:highlight>
                <a:latin typeface="Consolas"/>
                <a:ea typeface="Consolas"/>
                <a:cs typeface="Consolas"/>
                <a:sym typeface="Consolas"/>
              </a:rPr>
              <a:t>React</a:t>
            </a:r>
            <a:r>
              <a:rPr lang="en" sz="1171">
                <a:solidFill>
                  <a:srgbClr val="D4D4D4"/>
                </a:solidFill>
                <a:highlight>
                  <a:srgbClr val="1E1E1E"/>
                </a:highlight>
                <a:latin typeface="Consolas"/>
                <a:ea typeface="Consolas"/>
                <a:cs typeface="Consolas"/>
                <a:sym typeface="Consolas"/>
              </a:rPr>
              <a:t> </a:t>
            </a:r>
            <a:r>
              <a:rPr lang="en" sz="1171">
                <a:solidFill>
                  <a:srgbClr val="C586C0"/>
                </a:solidFill>
                <a:highlight>
                  <a:srgbClr val="1E1E1E"/>
                </a:highlight>
                <a:latin typeface="Consolas"/>
                <a:ea typeface="Consolas"/>
                <a:cs typeface="Consolas"/>
                <a:sym typeface="Consolas"/>
              </a:rPr>
              <a:t>from</a:t>
            </a:r>
            <a:r>
              <a:rPr lang="en" sz="1171">
                <a:solidFill>
                  <a:srgbClr val="D4D4D4"/>
                </a:solidFill>
                <a:highlight>
                  <a:srgbClr val="1E1E1E"/>
                </a:highlight>
                <a:latin typeface="Consolas"/>
                <a:ea typeface="Consolas"/>
                <a:cs typeface="Consolas"/>
                <a:sym typeface="Consolas"/>
              </a:rPr>
              <a:t> </a:t>
            </a:r>
            <a:r>
              <a:rPr lang="en" sz="1171">
                <a:solidFill>
                  <a:srgbClr val="CE9178"/>
                </a:solidFill>
                <a:highlight>
                  <a:srgbClr val="1E1E1E"/>
                </a:highlight>
                <a:latin typeface="Consolas"/>
                <a:ea typeface="Consolas"/>
                <a:cs typeface="Consolas"/>
                <a:sym typeface="Consolas"/>
              </a:rPr>
              <a:t>'react'</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C586C0"/>
                </a:solidFill>
                <a:highlight>
                  <a:srgbClr val="1E1E1E"/>
                </a:highlight>
                <a:latin typeface="Consolas"/>
                <a:ea typeface="Consolas"/>
                <a:cs typeface="Consolas"/>
                <a:sym typeface="Consolas"/>
              </a:rPr>
              <a:t>import</a:t>
            </a:r>
            <a:r>
              <a:rPr lang="en" sz="1171">
                <a:solidFill>
                  <a:srgbClr val="D4D4D4"/>
                </a:solidFill>
                <a:highlight>
                  <a:srgbClr val="1E1E1E"/>
                </a:highlight>
                <a:latin typeface="Consolas"/>
                <a:ea typeface="Consolas"/>
                <a:cs typeface="Consolas"/>
                <a:sym typeface="Consolas"/>
              </a:rPr>
              <a:t> </a:t>
            </a:r>
            <a:r>
              <a:rPr lang="en" sz="1171">
                <a:solidFill>
                  <a:srgbClr val="9CDCFE"/>
                </a:solidFill>
                <a:highlight>
                  <a:srgbClr val="1E1E1E"/>
                </a:highlight>
                <a:latin typeface="Consolas"/>
                <a:ea typeface="Consolas"/>
                <a:cs typeface="Consolas"/>
                <a:sym typeface="Consolas"/>
              </a:rPr>
              <a:t>ReactDOM</a:t>
            </a:r>
            <a:r>
              <a:rPr lang="en" sz="1171">
                <a:solidFill>
                  <a:srgbClr val="D4D4D4"/>
                </a:solidFill>
                <a:highlight>
                  <a:srgbClr val="1E1E1E"/>
                </a:highlight>
                <a:latin typeface="Consolas"/>
                <a:ea typeface="Consolas"/>
                <a:cs typeface="Consolas"/>
                <a:sym typeface="Consolas"/>
              </a:rPr>
              <a:t> </a:t>
            </a:r>
            <a:r>
              <a:rPr lang="en" sz="1171">
                <a:solidFill>
                  <a:srgbClr val="C586C0"/>
                </a:solidFill>
                <a:highlight>
                  <a:srgbClr val="1E1E1E"/>
                </a:highlight>
                <a:latin typeface="Consolas"/>
                <a:ea typeface="Consolas"/>
                <a:cs typeface="Consolas"/>
                <a:sym typeface="Consolas"/>
              </a:rPr>
              <a:t>from</a:t>
            </a:r>
            <a:r>
              <a:rPr lang="en" sz="1171">
                <a:solidFill>
                  <a:srgbClr val="D4D4D4"/>
                </a:solidFill>
                <a:highlight>
                  <a:srgbClr val="1E1E1E"/>
                </a:highlight>
                <a:latin typeface="Consolas"/>
                <a:ea typeface="Consolas"/>
                <a:cs typeface="Consolas"/>
                <a:sym typeface="Consolas"/>
              </a:rPr>
              <a:t> </a:t>
            </a:r>
            <a:r>
              <a:rPr lang="en" sz="1171">
                <a:solidFill>
                  <a:srgbClr val="CE9178"/>
                </a:solidFill>
                <a:highlight>
                  <a:srgbClr val="1E1E1E"/>
                </a:highlight>
                <a:latin typeface="Consolas"/>
                <a:ea typeface="Consolas"/>
                <a:cs typeface="Consolas"/>
                <a:sym typeface="Consolas"/>
              </a:rPr>
              <a:t>'react-dom'</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6A9955"/>
                </a:solidFill>
                <a:highlight>
                  <a:srgbClr val="1E1E1E"/>
                </a:highlight>
                <a:latin typeface="Consolas"/>
                <a:ea typeface="Consolas"/>
                <a:cs typeface="Consolas"/>
                <a:sym typeface="Consolas"/>
              </a:rPr>
              <a:t>//import App from './App';</a:t>
            </a:r>
            <a:endParaRPr sz="11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C586C0"/>
                </a:solidFill>
                <a:highlight>
                  <a:srgbClr val="1E1E1E"/>
                </a:highlight>
                <a:latin typeface="Consolas"/>
                <a:ea typeface="Consolas"/>
                <a:cs typeface="Consolas"/>
                <a:sym typeface="Consolas"/>
              </a:rPr>
              <a:t>import</a:t>
            </a:r>
            <a:r>
              <a:rPr lang="en" sz="1171">
                <a:solidFill>
                  <a:srgbClr val="D4D4D4"/>
                </a:solidFill>
                <a:highlight>
                  <a:srgbClr val="1E1E1E"/>
                </a:highlight>
                <a:latin typeface="Consolas"/>
                <a:ea typeface="Consolas"/>
                <a:cs typeface="Consolas"/>
                <a:sym typeface="Consolas"/>
              </a:rPr>
              <a:t> </a:t>
            </a:r>
            <a:r>
              <a:rPr lang="en" sz="1171">
                <a:solidFill>
                  <a:srgbClr val="9CDCFE"/>
                </a:solidFill>
                <a:highlight>
                  <a:srgbClr val="1E1E1E"/>
                </a:highlight>
                <a:latin typeface="Consolas"/>
                <a:ea typeface="Consolas"/>
                <a:cs typeface="Consolas"/>
                <a:sym typeface="Consolas"/>
              </a:rPr>
              <a:t>ParentComponent</a:t>
            </a:r>
            <a:r>
              <a:rPr lang="en" sz="1171">
                <a:solidFill>
                  <a:srgbClr val="D4D4D4"/>
                </a:solidFill>
                <a:highlight>
                  <a:srgbClr val="1E1E1E"/>
                </a:highlight>
                <a:latin typeface="Consolas"/>
                <a:ea typeface="Consolas"/>
                <a:cs typeface="Consolas"/>
                <a:sym typeface="Consolas"/>
              </a:rPr>
              <a:t> </a:t>
            </a:r>
            <a:r>
              <a:rPr lang="en" sz="1171">
                <a:solidFill>
                  <a:srgbClr val="C586C0"/>
                </a:solidFill>
                <a:highlight>
                  <a:srgbClr val="1E1E1E"/>
                </a:highlight>
                <a:latin typeface="Consolas"/>
                <a:ea typeface="Consolas"/>
                <a:cs typeface="Consolas"/>
                <a:sym typeface="Consolas"/>
              </a:rPr>
              <a:t>from</a:t>
            </a:r>
            <a:r>
              <a:rPr lang="en" sz="1171">
                <a:solidFill>
                  <a:srgbClr val="D4D4D4"/>
                </a:solidFill>
                <a:highlight>
                  <a:srgbClr val="1E1E1E"/>
                </a:highlight>
                <a:latin typeface="Consolas"/>
                <a:ea typeface="Consolas"/>
                <a:cs typeface="Consolas"/>
                <a:sym typeface="Consolas"/>
              </a:rPr>
              <a:t> </a:t>
            </a:r>
            <a:r>
              <a:rPr lang="en" sz="1171">
                <a:solidFill>
                  <a:srgbClr val="CE9178"/>
                </a:solidFill>
                <a:highlight>
                  <a:srgbClr val="1E1E1E"/>
                </a:highlight>
                <a:latin typeface="Consolas"/>
                <a:ea typeface="Consolas"/>
                <a:cs typeface="Consolas"/>
                <a:sym typeface="Consolas"/>
              </a:rPr>
              <a:t>"./propsDemo/ParentComponent"</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C586C0"/>
                </a:solidFill>
                <a:highlight>
                  <a:srgbClr val="1E1E1E"/>
                </a:highlight>
                <a:latin typeface="Consolas"/>
                <a:ea typeface="Consolas"/>
                <a:cs typeface="Consolas"/>
                <a:sym typeface="Consolas"/>
              </a:rPr>
              <a:t>import</a:t>
            </a:r>
            <a:r>
              <a:rPr lang="en" sz="1171">
                <a:solidFill>
                  <a:srgbClr val="D4D4D4"/>
                </a:solidFill>
                <a:highlight>
                  <a:srgbClr val="1E1E1E"/>
                </a:highlight>
                <a:latin typeface="Consolas"/>
                <a:ea typeface="Consolas"/>
                <a:cs typeface="Consolas"/>
                <a:sym typeface="Consolas"/>
              </a:rPr>
              <a:t> </a:t>
            </a:r>
            <a:r>
              <a:rPr lang="en" sz="1171">
                <a:solidFill>
                  <a:srgbClr val="9CDCFE"/>
                </a:solidFill>
                <a:highlight>
                  <a:srgbClr val="1E1E1E"/>
                </a:highlight>
                <a:latin typeface="Consolas"/>
                <a:ea typeface="Consolas"/>
                <a:cs typeface="Consolas"/>
                <a:sym typeface="Consolas"/>
              </a:rPr>
              <a:t>reportWebVitals</a:t>
            </a:r>
            <a:r>
              <a:rPr lang="en" sz="1171">
                <a:solidFill>
                  <a:srgbClr val="D4D4D4"/>
                </a:solidFill>
                <a:highlight>
                  <a:srgbClr val="1E1E1E"/>
                </a:highlight>
                <a:latin typeface="Consolas"/>
                <a:ea typeface="Consolas"/>
                <a:cs typeface="Consolas"/>
                <a:sym typeface="Consolas"/>
              </a:rPr>
              <a:t> </a:t>
            </a:r>
            <a:r>
              <a:rPr lang="en" sz="1171">
                <a:solidFill>
                  <a:srgbClr val="C586C0"/>
                </a:solidFill>
                <a:highlight>
                  <a:srgbClr val="1E1E1E"/>
                </a:highlight>
                <a:latin typeface="Consolas"/>
                <a:ea typeface="Consolas"/>
                <a:cs typeface="Consolas"/>
                <a:sym typeface="Consolas"/>
              </a:rPr>
              <a:t>from</a:t>
            </a:r>
            <a:r>
              <a:rPr lang="en" sz="1171">
                <a:solidFill>
                  <a:srgbClr val="D4D4D4"/>
                </a:solidFill>
                <a:highlight>
                  <a:srgbClr val="1E1E1E"/>
                </a:highlight>
                <a:latin typeface="Consolas"/>
                <a:ea typeface="Consolas"/>
                <a:cs typeface="Consolas"/>
                <a:sym typeface="Consolas"/>
              </a:rPr>
              <a:t> </a:t>
            </a:r>
            <a:r>
              <a:rPr lang="en" sz="1171">
                <a:solidFill>
                  <a:srgbClr val="CE9178"/>
                </a:solidFill>
                <a:highlight>
                  <a:srgbClr val="1E1E1E"/>
                </a:highlight>
                <a:latin typeface="Consolas"/>
                <a:ea typeface="Consolas"/>
                <a:cs typeface="Consolas"/>
                <a:sym typeface="Consolas"/>
              </a:rPr>
              <a:t>'./reportWebVitals'</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9CDCFE"/>
                </a:solidFill>
                <a:highlight>
                  <a:srgbClr val="1E1E1E"/>
                </a:highlight>
                <a:latin typeface="Consolas"/>
                <a:ea typeface="Consolas"/>
                <a:cs typeface="Consolas"/>
                <a:sym typeface="Consolas"/>
              </a:rPr>
              <a:t>ReactDOM</a:t>
            </a:r>
            <a:r>
              <a:rPr lang="en" sz="1171">
                <a:solidFill>
                  <a:srgbClr val="D4D4D4"/>
                </a:solidFill>
                <a:highlight>
                  <a:srgbClr val="1E1E1E"/>
                </a:highlight>
                <a:latin typeface="Consolas"/>
                <a:ea typeface="Consolas"/>
                <a:cs typeface="Consolas"/>
                <a:sym typeface="Consolas"/>
              </a:rPr>
              <a:t>.</a:t>
            </a:r>
            <a:r>
              <a:rPr lang="en" sz="1171">
                <a:solidFill>
                  <a:srgbClr val="DCDCAA"/>
                </a:solidFill>
                <a:highlight>
                  <a:srgbClr val="1E1E1E"/>
                </a:highlight>
                <a:latin typeface="Consolas"/>
                <a:ea typeface="Consolas"/>
                <a:cs typeface="Consolas"/>
                <a:sym typeface="Consolas"/>
              </a:rPr>
              <a:t>render</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4D4D4"/>
                </a:solidFill>
                <a:highlight>
                  <a:srgbClr val="1E1E1E"/>
                </a:highlight>
                <a:latin typeface="Consolas"/>
                <a:ea typeface="Consolas"/>
                <a:cs typeface="Consolas"/>
                <a:sym typeface="Consolas"/>
              </a:rPr>
              <a:t>  </a:t>
            </a:r>
            <a:r>
              <a:rPr lang="en" sz="1171">
                <a:solidFill>
                  <a:srgbClr val="808080"/>
                </a:solidFill>
                <a:highlight>
                  <a:srgbClr val="1E1E1E"/>
                </a:highlight>
                <a:latin typeface="Consolas"/>
                <a:ea typeface="Consolas"/>
                <a:cs typeface="Consolas"/>
                <a:sym typeface="Consolas"/>
              </a:rPr>
              <a:t>&lt;</a:t>
            </a:r>
            <a:r>
              <a:rPr lang="en" sz="1171">
                <a:solidFill>
                  <a:srgbClr val="4EC9B0"/>
                </a:solidFill>
                <a:highlight>
                  <a:srgbClr val="1E1E1E"/>
                </a:highlight>
                <a:latin typeface="Consolas"/>
                <a:ea typeface="Consolas"/>
                <a:cs typeface="Consolas"/>
                <a:sym typeface="Consolas"/>
              </a:rPr>
              <a:t>React.StrictMode</a:t>
            </a:r>
            <a:r>
              <a:rPr lang="en" sz="1171">
                <a:solidFill>
                  <a:srgbClr val="808080"/>
                </a:solidFill>
                <a:highlight>
                  <a:srgbClr val="1E1E1E"/>
                </a:highlight>
                <a:latin typeface="Consolas"/>
                <a:ea typeface="Consolas"/>
                <a:cs typeface="Consolas"/>
                <a:sym typeface="Consolas"/>
              </a:rPr>
              <a:t>&gt;</a:t>
            </a:r>
            <a:endParaRPr sz="1171">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4D4D4"/>
                </a:solidFill>
                <a:highlight>
                  <a:srgbClr val="1E1E1E"/>
                </a:highlight>
                <a:latin typeface="Consolas"/>
                <a:ea typeface="Consolas"/>
                <a:cs typeface="Consolas"/>
                <a:sym typeface="Consolas"/>
              </a:rPr>
              <a:t>    </a:t>
            </a:r>
            <a:r>
              <a:rPr lang="en" sz="1171">
                <a:solidFill>
                  <a:srgbClr val="808080"/>
                </a:solidFill>
                <a:highlight>
                  <a:srgbClr val="1E1E1E"/>
                </a:highlight>
                <a:latin typeface="Consolas"/>
                <a:ea typeface="Consolas"/>
                <a:cs typeface="Consolas"/>
                <a:sym typeface="Consolas"/>
              </a:rPr>
              <a:t>&lt;</a:t>
            </a:r>
            <a:r>
              <a:rPr lang="en" sz="1171">
                <a:solidFill>
                  <a:srgbClr val="4EC9B0"/>
                </a:solidFill>
                <a:highlight>
                  <a:srgbClr val="1E1E1E"/>
                </a:highlight>
                <a:latin typeface="Consolas"/>
                <a:ea typeface="Consolas"/>
                <a:cs typeface="Consolas"/>
                <a:sym typeface="Consolas"/>
              </a:rPr>
              <a:t>ParentComponent</a:t>
            </a:r>
            <a:r>
              <a:rPr lang="en" sz="1171">
                <a:solidFill>
                  <a:srgbClr val="D4D4D4"/>
                </a:solidFill>
                <a:highlight>
                  <a:srgbClr val="1E1E1E"/>
                </a:highlight>
                <a:latin typeface="Consolas"/>
                <a:ea typeface="Consolas"/>
                <a:cs typeface="Consolas"/>
                <a:sym typeface="Consolas"/>
              </a:rPr>
              <a:t> </a:t>
            </a:r>
            <a:r>
              <a:rPr lang="en" sz="1171">
                <a:solidFill>
                  <a:srgbClr val="808080"/>
                </a:solidFill>
                <a:highlight>
                  <a:srgbClr val="1E1E1E"/>
                </a:highlight>
                <a:latin typeface="Consolas"/>
                <a:ea typeface="Consolas"/>
                <a:cs typeface="Consolas"/>
                <a:sym typeface="Consolas"/>
              </a:rPr>
              <a:t>/&gt;</a:t>
            </a:r>
            <a:endParaRPr sz="1171">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4D4D4"/>
                </a:solidFill>
                <a:highlight>
                  <a:srgbClr val="1E1E1E"/>
                </a:highlight>
                <a:latin typeface="Consolas"/>
                <a:ea typeface="Consolas"/>
                <a:cs typeface="Consolas"/>
                <a:sym typeface="Consolas"/>
              </a:rPr>
              <a:t>  </a:t>
            </a:r>
            <a:r>
              <a:rPr lang="en" sz="1171">
                <a:solidFill>
                  <a:srgbClr val="808080"/>
                </a:solidFill>
                <a:highlight>
                  <a:srgbClr val="1E1E1E"/>
                </a:highlight>
                <a:latin typeface="Consolas"/>
                <a:ea typeface="Consolas"/>
                <a:cs typeface="Consolas"/>
                <a:sym typeface="Consolas"/>
              </a:rPr>
              <a:t>&lt;/</a:t>
            </a:r>
            <a:r>
              <a:rPr lang="en" sz="1171">
                <a:solidFill>
                  <a:srgbClr val="4EC9B0"/>
                </a:solidFill>
                <a:highlight>
                  <a:srgbClr val="1E1E1E"/>
                </a:highlight>
                <a:latin typeface="Consolas"/>
                <a:ea typeface="Consolas"/>
                <a:cs typeface="Consolas"/>
                <a:sym typeface="Consolas"/>
              </a:rPr>
              <a:t>React.StrictMode</a:t>
            </a:r>
            <a:r>
              <a:rPr lang="en" sz="1171">
                <a:solidFill>
                  <a:srgbClr val="808080"/>
                </a:solidFill>
                <a:highlight>
                  <a:srgbClr val="1E1E1E"/>
                </a:highlight>
                <a:latin typeface="Consolas"/>
                <a:ea typeface="Consolas"/>
                <a:cs typeface="Consolas"/>
                <a:sym typeface="Consolas"/>
              </a:rPr>
              <a:t>&gt;</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4D4D4"/>
                </a:solidFill>
                <a:highlight>
                  <a:srgbClr val="1E1E1E"/>
                </a:highlight>
                <a:latin typeface="Consolas"/>
                <a:ea typeface="Consolas"/>
                <a:cs typeface="Consolas"/>
                <a:sym typeface="Consolas"/>
              </a:rPr>
              <a:t>  </a:t>
            </a:r>
            <a:r>
              <a:rPr lang="en" sz="1171">
                <a:solidFill>
                  <a:srgbClr val="9CDCFE"/>
                </a:solidFill>
                <a:highlight>
                  <a:srgbClr val="1E1E1E"/>
                </a:highlight>
                <a:latin typeface="Consolas"/>
                <a:ea typeface="Consolas"/>
                <a:cs typeface="Consolas"/>
                <a:sym typeface="Consolas"/>
              </a:rPr>
              <a:t>document</a:t>
            </a:r>
            <a:r>
              <a:rPr lang="en" sz="1171">
                <a:solidFill>
                  <a:srgbClr val="D4D4D4"/>
                </a:solidFill>
                <a:highlight>
                  <a:srgbClr val="1E1E1E"/>
                </a:highlight>
                <a:latin typeface="Consolas"/>
                <a:ea typeface="Consolas"/>
                <a:cs typeface="Consolas"/>
                <a:sym typeface="Consolas"/>
              </a:rPr>
              <a:t>.</a:t>
            </a:r>
            <a:r>
              <a:rPr lang="en" sz="1171">
                <a:solidFill>
                  <a:srgbClr val="DCDCAA"/>
                </a:solidFill>
                <a:highlight>
                  <a:srgbClr val="1E1E1E"/>
                </a:highlight>
                <a:latin typeface="Consolas"/>
                <a:ea typeface="Consolas"/>
                <a:cs typeface="Consolas"/>
                <a:sym typeface="Consolas"/>
              </a:rPr>
              <a:t>getElementById</a:t>
            </a:r>
            <a:r>
              <a:rPr lang="en" sz="1171">
                <a:solidFill>
                  <a:srgbClr val="D4D4D4"/>
                </a:solidFill>
                <a:highlight>
                  <a:srgbClr val="1E1E1E"/>
                </a:highlight>
                <a:latin typeface="Consolas"/>
                <a:ea typeface="Consolas"/>
                <a:cs typeface="Consolas"/>
                <a:sym typeface="Consolas"/>
              </a:rPr>
              <a:t>(</a:t>
            </a:r>
            <a:r>
              <a:rPr lang="en" sz="1171">
                <a:solidFill>
                  <a:srgbClr val="CE9178"/>
                </a:solidFill>
                <a:highlight>
                  <a:srgbClr val="1E1E1E"/>
                </a:highlight>
                <a:latin typeface="Consolas"/>
                <a:ea typeface="Consolas"/>
                <a:cs typeface="Consolas"/>
                <a:sym typeface="Consolas"/>
              </a:rPr>
              <a:t>'root'</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t/>
            </a:r>
            <a:endParaRPr sz="1171">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6A9955"/>
                </a:solidFill>
                <a:highlight>
                  <a:srgbClr val="1E1E1E"/>
                </a:highlight>
                <a:latin typeface="Consolas"/>
                <a:ea typeface="Consolas"/>
                <a:cs typeface="Consolas"/>
                <a:sym typeface="Consolas"/>
              </a:rPr>
              <a:t>// If you want to start measuring performance in your app, pass a function</a:t>
            </a:r>
            <a:endParaRPr sz="11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6A9955"/>
                </a:solidFill>
                <a:highlight>
                  <a:srgbClr val="1E1E1E"/>
                </a:highlight>
                <a:latin typeface="Consolas"/>
                <a:ea typeface="Consolas"/>
                <a:cs typeface="Consolas"/>
                <a:sym typeface="Consolas"/>
              </a:rPr>
              <a:t>// to log results (for example: reportWebVitals(console.log))</a:t>
            </a:r>
            <a:endParaRPr sz="11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6A9955"/>
                </a:solidFill>
                <a:highlight>
                  <a:srgbClr val="1E1E1E"/>
                </a:highlight>
                <a:latin typeface="Consolas"/>
                <a:ea typeface="Consolas"/>
                <a:cs typeface="Consolas"/>
                <a:sym typeface="Consolas"/>
              </a:rPr>
              <a:t>// or send to an analytics endpoint. Learn more: https://bit.ly/CRA-vitals</a:t>
            </a:r>
            <a:endParaRPr sz="1171">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1018"/>
              <a:buFont typeface="Arial"/>
              <a:buNone/>
            </a:pPr>
            <a:r>
              <a:rPr lang="en" sz="1171">
                <a:solidFill>
                  <a:srgbClr val="DCDCAA"/>
                </a:solidFill>
                <a:highlight>
                  <a:srgbClr val="1E1E1E"/>
                </a:highlight>
                <a:latin typeface="Consolas"/>
                <a:ea typeface="Consolas"/>
                <a:cs typeface="Consolas"/>
                <a:sym typeface="Consolas"/>
              </a:rPr>
              <a:t>reportWebVitals</a:t>
            </a:r>
            <a:r>
              <a:rPr lang="en" sz="1171">
                <a:solidFill>
                  <a:srgbClr val="D4D4D4"/>
                </a:solidFill>
                <a:highlight>
                  <a:srgbClr val="1E1E1E"/>
                </a:highlight>
                <a:latin typeface="Consolas"/>
                <a:ea typeface="Consolas"/>
                <a:cs typeface="Consolas"/>
                <a:sym typeface="Consolas"/>
              </a:rPr>
              <a:t>();</a:t>
            </a:r>
            <a:endParaRPr sz="1171">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1018"/>
              <a:buNone/>
            </a:pPr>
            <a:r>
              <a:t/>
            </a:r>
            <a:endParaRPr sz="1865"/>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window</a:t>
            </a:r>
            <a:endParaRPr/>
          </a:p>
        </p:txBody>
      </p:sp>
      <p:sp>
        <p:nvSpPr>
          <p:cNvPr id="1029" name="Google Shape;1029;p158"/>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0" name="Google Shape;1030;p158"/>
          <p:cNvPicPr preferRelativeResize="0"/>
          <p:nvPr/>
        </p:nvPicPr>
        <p:blipFill>
          <a:blip r:embed="rId3">
            <a:alphaModFix/>
          </a:blip>
          <a:stretch>
            <a:fillRect/>
          </a:stretch>
        </p:blipFill>
        <p:spPr>
          <a:xfrm>
            <a:off x="730838" y="1408100"/>
            <a:ext cx="6219825" cy="2905125"/>
          </a:xfrm>
          <a:prstGeom prst="rect">
            <a:avLst/>
          </a:prstGeom>
          <a:noFill/>
          <a:ln>
            <a:noFill/>
          </a:ln>
        </p:spPr>
      </p:pic>
      <p:sp>
        <p:nvSpPr>
          <p:cNvPr id="1031" name="Google Shape;1031;p158"/>
          <p:cNvSpPr txBox="1"/>
          <p:nvPr/>
        </p:nvSpPr>
        <p:spPr>
          <a:xfrm>
            <a:off x="470975" y="3284400"/>
            <a:ext cx="672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how you render your component when apps gets loaded, now we will see the props.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990"/>
              <a:buFont typeface="Arial"/>
              <a:buNone/>
            </a:pPr>
            <a:r>
              <a:rPr lang="en" sz="1645">
                <a:solidFill>
                  <a:srgbClr val="DCDCAA"/>
                </a:solidFill>
                <a:highlight>
                  <a:srgbClr val="1E1E1E"/>
                </a:highlight>
                <a:latin typeface="Consolas"/>
                <a:ea typeface="Consolas"/>
                <a:cs typeface="Consolas"/>
                <a:sym typeface="Consolas"/>
              </a:rPr>
              <a:t>ParentComponent.js</a:t>
            </a:r>
            <a:endParaRPr sz="1645">
              <a:solidFill>
                <a:srgbClr val="DCDCAA"/>
              </a:solidFill>
              <a:highlight>
                <a:srgbClr val="1E1E1E"/>
              </a:highlight>
              <a:latin typeface="Consolas"/>
              <a:ea typeface="Consolas"/>
              <a:cs typeface="Consolas"/>
              <a:sym typeface="Consolas"/>
            </a:endParaRPr>
          </a:p>
          <a:p>
            <a:pPr indent="0" lvl="0" marL="0" rtl="0" algn="l">
              <a:spcBef>
                <a:spcPts val="0"/>
              </a:spcBef>
              <a:spcAft>
                <a:spcPts val="0"/>
              </a:spcAft>
              <a:buSzPts val="990"/>
              <a:buNone/>
            </a:pPr>
            <a:r>
              <a:t/>
            </a:r>
            <a:endParaRPr sz="3220"/>
          </a:p>
        </p:txBody>
      </p:sp>
      <p:sp>
        <p:nvSpPr>
          <p:cNvPr id="1037" name="Google Shape;1037;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ParentComponent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"Prop from parent component"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a2</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a</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Hello from parent component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ParentComponent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
        <p:nvSpPr>
          <p:cNvPr id="1038" name="Google Shape;1038;p159"/>
          <p:cNvSpPr txBox="1"/>
          <p:nvPr/>
        </p:nvSpPr>
        <p:spPr>
          <a:xfrm>
            <a:off x="3990850" y="483375"/>
            <a:ext cx="5056800" cy="40134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"Prop from parent 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marR="0" rtl="0" algn="just">
              <a:lnSpc>
                <a:spcPct val="100000"/>
              </a:lnSpc>
              <a:spcBef>
                <a:spcPts val="0"/>
              </a:spcBef>
              <a:spcAft>
                <a:spcPts val="0"/>
              </a:spcAft>
              <a:buNone/>
            </a:pPr>
            <a:r>
              <a:rPr lang="en"/>
              <a:t>  /* a Variable declaration having simple string and </a:t>
            </a:r>
            <a:endParaRPr/>
          </a:p>
          <a:p>
            <a:pPr indent="0" lvl="0" marL="0" marR="0" rtl="0" algn="just">
              <a:lnSpc>
                <a:spcPct val="100000"/>
              </a:lnSpc>
              <a:spcBef>
                <a:spcPts val="0"/>
              </a:spcBef>
              <a:spcAft>
                <a:spcPts val="0"/>
              </a:spcAft>
              <a:buNone/>
            </a:pPr>
            <a:r>
              <a:rPr lang="en"/>
              <a:t>    we want to make sure that this string is been displayed from my childComponent, so for that purpose we first need to import ChildComponent from same directory</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     i.e. import ChildComponent from "./ChildComponent";</a:t>
            </a:r>
            <a:endParaRPr/>
          </a:p>
          <a:p>
            <a:pPr indent="0" lvl="0" marL="0" marR="0" rtl="0" algn="just">
              <a:lnSpc>
                <a:spcPct val="100000"/>
              </a:lnSpc>
              <a:spcBef>
                <a:spcPts val="0"/>
              </a:spcBef>
              <a:spcAft>
                <a:spcPts val="0"/>
              </a:spcAft>
              <a:buNone/>
            </a:pPr>
            <a:r>
              <a:rPr lang="en"/>
              <a:t>   </a:t>
            </a:r>
            <a:endParaRPr/>
          </a:p>
          <a:p>
            <a:pPr indent="-317500" lvl="0" marL="457200" marR="0" rtl="0" algn="just">
              <a:lnSpc>
                <a:spcPct val="100000"/>
              </a:lnSpc>
              <a:spcBef>
                <a:spcPts val="0"/>
              </a:spcBef>
              <a:spcAft>
                <a:spcPts val="0"/>
              </a:spcAft>
              <a:buSzPts val="1400"/>
              <a:buChar char="●"/>
            </a:pPr>
            <a:r>
              <a:rPr lang="en"/>
              <a:t> Now there is no need to pass anything like &lt;p&gt;Hello for parent component&lt;/p&gt;, </a:t>
            </a:r>
            <a:endParaRPr/>
          </a:p>
          <a:p>
            <a:pPr indent="0" lvl="0" marL="0" marR="0" rtl="0" algn="just">
              <a:lnSpc>
                <a:spcPct val="100000"/>
              </a:lnSpc>
              <a:spcBef>
                <a:spcPts val="0"/>
              </a:spcBef>
              <a:spcAft>
                <a:spcPts val="0"/>
              </a:spcAft>
              <a:buNone/>
            </a:pPr>
            <a:r>
              <a:rPr lang="en"/>
              <a:t>    we simply pass &lt;ChildComponent /&gt;, and further how can you pass a prop , so we can pass it using this</a:t>
            </a:r>
            <a:endParaRPr/>
          </a:p>
          <a:p>
            <a:pPr indent="0" lvl="0" marL="0" marR="0" rtl="0" algn="just">
              <a:lnSpc>
                <a:spcPct val="100000"/>
              </a:lnSpc>
              <a:spcBef>
                <a:spcPts val="0"/>
              </a:spcBef>
              <a:spcAft>
                <a:spcPts val="0"/>
              </a:spcAft>
              <a:buNone/>
            </a:pPr>
            <a:r>
              <a:rPr lang="en"/>
              <a:t>     thing &lt;ChildComponent a2={a} /&gt;, we have defined a key and value pair over here as a2={a} , so this is the </a:t>
            </a:r>
            <a:endParaRPr/>
          </a:p>
          <a:p>
            <a:pPr indent="0" lvl="0" marL="0" marR="0" rtl="0" algn="just">
              <a:lnSpc>
                <a:spcPct val="100000"/>
              </a:lnSpc>
              <a:spcBef>
                <a:spcPts val="0"/>
              </a:spcBef>
              <a:spcAft>
                <a:spcPts val="0"/>
              </a:spcAft>
              <a:buNone/>
            </a:pPr>
            <a:r>
              <a:rPr lang="en"/>
              <a:t>value which we want to pass inside child component and How can we access this value?  </a:t>
            </a:r>
            <a:endParaRPr/>
          </a:p>
          <a:p>
            <a:pPr indent="0" lvl="0" marL="0" marR="0" rtl="0" algn="just">
              <a:lnSpc>
                <a:spcPct val="100000"/>
              </a:lnSpc>
              <a:spcBef>
                <a:spcPts val="0"/>
              </a:spcBef>
              <a:spcAft>
                <a:spcPts val="0"/>
              </a:spcAft>
              <a:buNone/>
            </a:pPr>
            <a:r>
              <a:rPr lang="en"/>
              <a:t>so we can access this value using a2. */</a:t>
            </a:r>
            <a:endParaRPr sz="1050">
              <a:solidFill>
                <a:srgbClr val="6A9955"/>
              </a:solidFill>
              <a:highlight>
                <a:srgbClr val="1E1E1E"/>
              </a:highlight>
              <a:latin typeface="Consolas"/>
              <a:ea typeface="Consolas"/>
              <a:cs typeface="Consolas"/>
              <a:sym typeface="Consolas"/>
            </a:endParaRPr>
          </a:p>
          <a:p>
            <a:pPr indent="0" lvl="0" marL="0" rtl="0" algn="just">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p:txBody>
      </p:sp>
      <p:sp>
        <p:nvSpPr>
          <p:cNvPr id="1039" name="Google Shape;1039;p159"/>
          <p:cNvSpPr txBox="1"/>
          <p:nvPr/>
        </p:nvSpPr>
        <p:spPr>
          <a:xfrm>
            <a:off x="396600" y="99150"/>
            <a:ext cx="48831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Now understand the Props</a:t>
            </a:r>
            <a:endParaRPr b="1"/>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650">
                <a:solidFill>
                  <a:srgbClr val="DCDCAA"/>
                </a:solidFill>
                <a:highlight>
                  <a:srgbClr val="1E1E1E"/>
                </a:highlight>
                <a:latin typeface="Consolas"/>
                <a:ea typeface="Consolas"/>
                <a:cs typeface="Consolas"/>
                <a:sym typeface="Consolas"/>
              </a:rPr>
              <a:t>ChildComponent.js</a:t>
            </a:r>
            <a:endParaRPr sz="3400"/>
          </a:p>
        </p:txBody>
      </p:sp>
      <p:sp>
        <p:nvSpPr>
          <p:cNvPr id="1045" name="Google Shape;1045;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props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 </a:t>
            </a:r>
            <a:r>
              <a:rPr lang="en" sz="1050">
                <a:solidFill>
                  <a:srgbClr val="4FC1FF"/>
                </a:solidFill>
                <a:highlight>
                  <a:srgbClr val="1E1E1E"/>
                </a:highlight>
                <a:latin typeface="Consolas"/>
                <a:ea typeface="Consolas"/>
                <a:cs typeface="Consolas"/>
                <a:sym typeface="Consolas"/>
              </a:rPr>
              <a:t>a2</a:t>
            </a:r>
            <a:r>
              <a:rPr lang="en" sz="1050">
                <a:solidFill>
                  <a:srgbClr val="D4D4D4"/>
                </a:solidFill>
                <a:highlight>
                  <a:srgbClr val="1E1E1E"/>
                </a:highlight>
                <a:latin typeface="Consolas"/>
                <a:ea typeface="Consolas"/>
                <a:cs typeface="Consolas"/>
                <a:sym typeface="Consolas"/>
              </a:rPr>
              <a:t> } = </a:t>
            </a:r>
            <a:r>
              <a:rPr lang="en" sz="1050">
                <a:solidFill>
                  <a:srgbClr val="9CDCFE"/>
                </a:solidFill>
                <a:highlight>
                  <a:srgbClr val="1E1E1E"/>
                </a:highlight>
                <a:latin typeface="Consolas"/>
                <a:ea typeface="Consolas"/>
                <a:cs typeface="Consolas"/>
                <a:sym typeface="Consolas"/>
              </a:rPr>
              <a:t>props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569CD6"/>
                </a:solidFill>
                <a:highlight>
                  <a:srgbClr val="1E1E1E"/>
                </a:highlight>
                <a:latin typeface="Consolas"/>
                <a:ea typeface="Consolas"/>
                <a:cs typeface="Consolas"/>
                <a:sym typeface="Consolas"/>
              </a:rPr>
              <a:t>{</a:t>
            </a:r>
            <a:r>
              <a:rPr lang="en" sz="1050">
                <a:solidFill>
                  <a:srgbClr val="4FC1FF"/>
                </a:solidFill>
                <a:highlight>
                  <a:srgbClr val="1E1E1E"/>
                </a:highlight>
                <a:latin typeface="Consolas"/>
                <a:ea typeface="Consolas"/>
                <a:cs typeface="Consolas"/>
                <a:sym typeface="Consolas"/>
              </a:rPr>
              <a:t>a2</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051" name="Google Shape;1051;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App from './App';</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ParentComponent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"./propsDemo/ParentComponent"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ParentComponent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If you want to start measuring performance in your app, pass a function</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to log results (for example: reportWebVitals(console.log))</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or send to an analytics endpoint. Learn more: https://bit.ly/CRA-vitals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AA"/>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Nodejs is </a:t>
            </a:r>
            <a:r>
              <a:rPr lang="en"/>
              <a:t>global</a:t>
            </a:r>
            <a:r>
              <a:rPr lang="en"/>
              <a:t> installed. We can easily find it’s version from cmd prompt w/o giving any path.</a:t>
            </a:r>
            <a:endParaRPr/>
          </a:p>
          <a:p>
            <a:pPr indent="0" lvl="0" marL="0" rtl="0" algn="l">
              <a:spcBef>
                <a:spcPts val="1200"/>
              </a:spcBef>
              <a:spcAft>
                <a:spcPts val="1200"/>
              </a:spcAft>
              <a:buNone/>
            </a:pPr>
            <a:r>
              <a:rPr lang="en"/>
              <a:t>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7" name="Google Shape;1057;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8" name="Google Shape;1058;p162"/>
          <p:cNvPicPr preferRelativeResize="0"/>
          <p:nvPr/>
        </p:nvPicPr>
        <p:blipFill>
          <a:blip r:embed="rId3">
            <a:alphaModFix/>
          </a:blip>
          <a:stretch>
            <a:fillRect/>
          </a:stretch>
        </p:blipFill>
        <p:spPr>
          <a:xfrm>
            <a:off x="152400" y="445025"/>
            <a:ext cx="8679899" cy="4401025"/>
          </a:xfrm>
          <a:prstGeom prst="rect">
            <a:avLst/>
          </a:prstGeom>
          <a:noFill/>
          <a:ln>
            <a:noFill/>
          </a:ln>
        </p:spPr>
      </p:pic>
      <p:sp>
        <p:nvSpPr>
          <p:cNvPr id="1059" name="Google Shape;1059;p162"/>
          <p:cNvSpPr txBox="1"/>
          <p:nvPr/>
        </p:nvSpPr>
        <p:spPr>
          <a:xfrm>
            <a:off x="198300" y="1016300"/>
            <a:ext cx="4771800" cy="71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Prop from parent component</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Hello from parent component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5" name="Google Shape;1065;p163"/>
          <p:cNvSpPr txBox="1"/>
          <p:nvPr>
            <p:ph idx="1" type="body"/>
          </p:nvPr>
        </p:nvSpPr>
        <p:spPr>
          <a:xfrm>
            <a:off x="311700" y="86750"/>
            <a:ext cx="8520600" cy="448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6" name="Google Shape;1066;p163"/>
          <p:cNvPicPr preferRelativeResize="0"/>
          <p:nvPr/>
        </p:nvPicPr>
        <p:blipFill>
          <a:blip r:embed="rId3">
            <a:alphaModFix/>
          </a:blip>
          <a:stretch>
            <a:fillRect/>
          </a:stretch>
        </p:blipFill>
        <p:spPr>
          <a:xfrm>
            <a:off x="152400" y="445025"/>
            <a:ext cx="9144000" cy="4482000"/>
          </a:xfrm>
          <a:prstGeom prst="rect">
            <a:avLst/>
          </a:prstGeom>
          <a:noFill/>
          <a:ln>
            <a:noFill/>
          </a:ln>
        </p:spPr>
      </p:pic>
      <p:sp>
        <p:nvSpPr>
          <p:cNvPr id="1067" name="Google Shape;1067;p163"/>
          <p:cNvSpPr txBox="1"/>
          <p:nvPr/>
        </p:nvSpPr>
        <p:spPr>
          <a:xfrm>
            <a:off x="148725" y="3259625"/>
            <a:ext cx="9144000" cy="157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Since we are passing props to the child function, so this function accepts props in ChildComponent.</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2"/>
                </a:solidFill>
              </a:rPr>
              <a:t>Here ParentComponent not accepting any props, but we want child component to  accept props, which is being passed from this  ParentComponent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3" name="Google Shape;1073;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4" name="Google Shape;1074;p164"/>
          <p:cNvPicPr preferRelativeResize="0"/>
          <p:nvPr/>
        </p:nvPicPr>
        <p:blipFill>
          <a:blip r:embed="rId3">
            <a:alphaModFix/>
          </a:blip>
          <a:stretch>
            <a:fillRect/>
          </a:stretch>
        </p:blipFill>
        <p:spPr>
          <a:xfrm>
            <a:off x="385763" y="247650"/>
            <a:ext cx="8372475" cy="46482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Browser</a:t>
            </a:r>
            <a:endParaRPr/>
          </a:p>
        </p:txBody>
      </p:sp>
      <p:sp>
        <p:nvSpPr>
          <p:cNvPr id="1080" name="Google Shape;1080;p1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1" name="Google Shape;1081;p165"/>
          <p:cNvPicPr preferRelativeResize="0"/>
          <p:nvPr/>
        </p:nvPicPr>
        <p:blipFill>
          <a:blip r:embed="rId3">
            <a:alphaModFix/>
          </a:blip>
          <a:stretch>
            <a:fillRect/>
          </a:stretch>
        </p:blipFill>
        <p:spPr>
          <a:xfrm>
            <a:off x="311700" y="1152475"/>
            <a:ext cx="8520600" cy="3109975"/>
          </a:xfrm>
          <a:prstGeom prst="rect">
            <a:avLst/>
          </a:prstGeom>
          <a:noFill/>
          <a:ln>
            <a:noFill/>
          </a:ln>
        </p:spPr>
      </p:pic>
      <p:sp>
        <p:nvSpPr>
          <p:cNvPr id="1082" name="Google Shape;1082;p165"/>
          <p:cNvSpPr txBox="1"/>
          <p:nvPr/>
        </p:nvSpPr>
        <p:spPr>
          <a:xfrm>
            <a:off x="384225" y="2652300"/>
            <a:ext cx="7225500" cy="23397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a:t>This is how we use props in nature. In short, if we have some value which is present inside parent component and we also want that value to be accessible in child component  then we use props in react. </a:t>
            </a:r>
            <a:endParaRPr/>
          </a:p>
          <a:p>
            <a:pPr indent="457200" lvl="0" marL="0" marR="0" rtl="0" algn="just">
              <a:lnSpc>
                <a:spcPct val="100000"/>
              </a:lnSpc>
              <a:spcBef>
                <a:spcPts val="0"/>
              </a:spcBef>
              <a:spcAft>
                <a:spcPts val="0"/>
              </a:spcAft>
              <a:buNone/>
            </a:pPr>
            <a:r>
              <a:rPr lang="en"/>
              <a:t>By simply importing the component where you want to pass it, so in this case we imported </a:t>
            </a:r>
            <a:r>
              <a:rPr lang="en" sz="1050">
                <a:solidFill>
                  <a:srgbClr val="9CDCFE"/>
                </a:solidFill>
                <a:highlight>
                  <a:srgbClr val="1E1E1E"/>
                </a:highlight>
                <a:latin typeface="Consolas"/>
                <a:ea typeface="Consolas"/>
                <a:cs typeface="Consolas"/>
                <a:sym typeface="Consolas"/>
              </a:rPr>
              <a:t>ChildComponent, also we just used the tag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ChildComponent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a2</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a</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r>
              <a:rPr lang="en" sz="1050">
                <a:solidFill>
                  <a:srgbClr val="9CDCFE"/>
                </a:solidFill>
                <a:highlight>
                  <a:srgbClr val="1E1E1E"/>
                </a:highlight>
                <a:latin typeface="Consolas"/>
                <a:ea typeface="Consolas"/>
                <a:cs typeface="Consolas"/>
                <a:sym typeface="Consolas"/>
              </a:rPr>
              <a:t>) over here passed it in the form of key value pair, where a is passed as a.</a:t>
            </a:r>
            <a:r>
              <a:rPr lang="en"/>
              <a:t> In child component accepts this props and we are just trying to restructure it, just trying to get a from props, and  displaying that a in ChildComponent. </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8" name="Google Shape;1088;p166"/>
          <p:cNvSpPr txBox="1"/>
          <p:nvPr>
            <p:ph idx="1" type="body"/>
          </p:nvPr>
        </p:nvSpPr>
        <p:spPr>
          <a:xfrm>
            <a:off x="311700" y="0"/>
            <a:ext cx="8520600" cy="4569000"/>
          </a:xfrm>
          <a:prstGeom prst="rect">
            <a:avLst/>
          </a:prstGeom>
          <a:solidFill>
            <a:schemeClr val="lt1"/>
          </a:solidFill>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chemeClr val="dk1"/>
                </a:solidFill>
              </a:rPr>
              <a:t>Imp.Note:-</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rPr>
              <a:t> whenever you create component in react it should be always wrap inside a single parent tag.</a:t>
            </a:r>
            <a:endParaRPr sz="1400">
              <a:solidFill>
                <a:schemeClr val="dk1"/>
              </a:solidFill>
            </a:endParaRPr>
          </a:p>
          <a:p>
            <a:pPr indent="0" lvl="0" marL="0" marR="0" rtl="0" algn="l">
              <a:lnSpc>
                <a:spcPct val="100000"/>
              </a:lnSpc>
              <a:spcBef>
                <a:spcPts val="0"/>
              </a:spcBef>
              <a:spcAft>
                <a:spcPts val="0"/>
              </a:spcAft>
              <a:buNone/>
            </a:pPr>
            <a:r>
              <a:rPr lang="en" sz="1400">
                <a:solidFill>
                  <a:schemeClr val="dk1"/>
                </a:solidFill>
              </a:rPr>
              <a:t>For ex.:-if you write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hello</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808080"/>
                </a:solidFill>
                <a:highlight>
                  <a:srgbClr val="1E1E1E"/>
                </a:highlight>
                <a:latin typeface="Consolas"/>
                <a:ea typeface="Consolas"/>
                <a:cs typeface="Consolas"/>
                <a:sym typeface="Consolas"/>
              </a:rPr>
              <a:t>&gt; </a:t>
            </a:r>
            <a:r>
              <a:rPr lang="en" sz="1400">
                <a:solidFill>
                  <a:schemeClr val="dk1"/>
                </a:solidFill>
              </a:rPr>
              <a:t>in ParentComponent then it will give below error so to resolve that we are using &lt;Div&gt; tag as parent tag</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p:txBody>
      </p:sp>
      <p:pic>
        <p:nvPicPr>
          <p:cNvPr id="1089" name="Google Shape;1089;p166"/>
          <p:cNvPicPr preferRelativeResize="0"/>
          <p:nvPr/>
        </p:nvPicPr>
        <p:blipFill>
          <a:blip r:embed="rId3">
            <a:alphaModFix/>
          </a:blip>
          <a:stretch>
            <a:fillRect/>
          </a:stretch>
        </p:blipFill>
        <p:spPr>
          <a:xfrm>
            <a:off x="117000" y="1103075"/>
            <a:ext cx="8323300" cy="3904100"/>
          </a:xfrm>
          <a:prstGeom prst="rect">
            <a:avLst/>
          </a:prstGeom>
          <a:noFill/>
          <a:ln>
            <a:noFill/>
          </a:ln>
        </p:spPr>
      </p:pic>
      <p:sp>
        <p:nvSpPr>
          <p:cNvPr id="1090" name="Google Shape;1090;p166"/>
          <p:cNvSpPr txBox="1"/>
          <p:nvPr/>
        </p:nvSpPr>
        <p:spPr>
          <a:xfrm>
            <a:off x="5540100" y="2763850"/>
            <a:ext cx="29994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JSX </a:t>
            </a:r>
            <a:r>
              <a:rPr lang="en"/>
              <a:t>expression</a:t>
            </a:r>
            <a:r>
              <a:rPr lang="en"/>
              <a:t> must have one parent element.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6" name="Google Shape;1096;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 output we are getting whatever we are trying to return from child component and 2nd thing is Hello from parent component. First thing we are rendering from child Component and 2nd thing </a:t>
            </a:r>
            <a:r>
              <a:rPr lang="en"/>
              <a:t>thing we are rendering from parent Component.</a:t>
            </a:r>
            <a:endParaRPr/>
          </a:p>
          <a:p>
            <a:pPr indent="0" lvl="0" marL="0" rtl="0" algn="l">
              <a:spcBef>
                <a:spcPts val="1200"/>
              </a:spcBef>
              <a:spcAft>
                <a:spcPts val="0"/>
              </a:spcAft>
              <a:buNone/>
            </a:pPr>
            <a:r>
              <a:rPr lang="en"/>
              <a:t>This is how props work.</a:t>
            </a:r>
            <a:endParaRPr/>
          </a:p>
          <a:p>
            <a:pPr indent="0" lvl="0" marL="0" rtl="0" algn="l">
              <a:spcBef>
                <a:spcPts val="1200"/>
              </a:spcBef>
              <a:spcAft>
                <a:spcPts val="0"/>
              </a:spcAft>
              <a:buNone/>
            </a:pPr>
            <a:r>
              <a:rPr lang="en"/>
              <a:t>Props are  nothing but a parameter which we are passing into some other component. Ex:- Basic example is how functions are created. If I have one function called as A  and those function accepts some parameter some values which might responsible for doing some stuff, so props are similar to what function accepts, so function accepts parameter, In react we called it as Props, because we are passing it to some other component,  props is similar to a parameter which we are passing to a function.  </a:t>
            </a:r>
            <a:endParaRPr/>
          </a:p>
          <a:p>
            <a:pPr indent="0" lvl="0" marL="0" rtl="0" algn="l">
              <a:spcBef>
                <a:spcPts val="1200"/>
              </a:spcBef>
              <a:spcAft>
                <a:spcPts val="120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2" name="Google Shape;1102;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3" name="Google Shape;1103;p168"/>
          <p:cNvPicPr preferRelativeResize="0"/>
          <p:nvPr/>
        </p:nvPicPr>
        <p:blipFill>
          <a:blip r:embed="rId3">
            <a:alphaModFix/>
          </a:blip>
          <a:stretch>
            <a:fillRect/>
          </a:stretch>
        </p:blipFill>
        <p:spPr>
          <a:xfrm>
            <a:off x="0" y="73463"/>
            <a:ext cx="9144001" cy="49965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9" name="Google Shape;1109;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0" name="Google Shape;1110;p169"/>
          <p:cNvPicPr preferRelativeResize="0"/>
          <p:nvPr/>
        </p:nvPicPr>
        <p:blipFill>
          <a:blip r:embed="rId3">
            <a:alphaModFix/>
          </a:blip>
          <a:stretch>
            <a:fillRect/>
          </a:stretch>
        </p:blipFill>
        <p:spPr>
          <a:xfrm>
            <a:off x="152400" y="445025"/>
            <a:ext cx="8679899" cy="4401025"/>
          </a:xfrm>
          <a:prstGeom prst="rect">
            <a:avLst/>
          </a:prstGeom>
          <a:noFill/>
          <a:ln>
            <a:noFill/>
          </a:ln>
        </p:spPr>
      </p:pic>
      <p:sp>
        <p:nvSpPr>
          <p:cNvPr id="1111" name="Google Shape;1111;p169"/>
          <p:cNvSpPr txBox="1"/>
          <p:nvPr/>
        </p:nvSpPr>
        <p:spPr>
          <a:xfrm>
            <a:off x="198300" y="1016300"/>
            <a:ext cx="4771800" cy="71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Prop from parent component</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Hello from parent component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70"/>
          <p:cNvSpPr txBox="1"/>
          <p:nvPr>
            <p:ph type="title"/>
          </p:nvPr>
        </p:nvSpPr>
        <p:spPr>
          <a:xfrm>
            <a:off x="311700" y="74375"/>
            <a:ext cx="8520600" cy="6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308"/>
              <a:t>If you want to add one more tag inside &lt;div&gt; then we have two methods</a:t>
            </a:r>
            <a:endParaRPr sz="1308"/>
          </a:p>
          <a:p>
            <a:pPr indent="-311658" lvl="0" marL="457200" rtl="0" algn="l">
              <a:spcBef>
                <a:spcPts val="0"/>
              </a:spcBef>
              <a:spcAft>
                <a:spcPts val="0"/>
              </a:spcAft>
              <a:buSzPts val="1308"/>
              <a:buAutoNum type="arabicParenR"/>
            </a:pPr>
            <a:r>
              <a:rPr lang="en" sz="1308"/>
              <a:t>Create another component like parentComponent or ChildComponent </a:t>
            </a:r>
            <a:r>
              <a:rPr lang="en" sz="1308"/>
              <a:t>export</a:t>
            </a:r>
            <a:r>
              <a:rPr lang="en" sz="1308"/>
              <a:t> it from that file and import it in ChildComponent file or 2) simply add below </a:t>
            </a:r>
            <a:r>
              <a:rPr lang="en" sz="1308"/>
              <a:t>function</a:t>
            </a:r>
            <a:r>
              <a:rPr lang="en" sz="1308"/>
              <a:t> in ChildComponent.</a:t>
            </a:r>
            <a:endParaRPr sz="1308"/>
          </a:p>
        </p:txBody>
      </p:sp>
      <p:sp>
        <p:nvSpPr>
          <p:cNvPr id="1117" name="Google Shape;1117;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8" name="Google Shape;1118;p170"/>
          <p:cNvPicPr preferRelativeResize="0"/>
          <p:nvPr/>
        </p:nvPicPr>
        <p:blipFill>
          <a:blip r:embed="rId3">
            <a:alphaModFix/>
          </a:blip>
          <a:stretch>
            <a:fillRect/>
          </a:stretch>
        </p:blipFill>
        <p:spPr>
          <a:xfrm>
            <a:off x="10375" y="1152475"/>
            <a:ext cx="9123249" cy="39910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77"/>
              <a:t>I</a:t>
            </a:r>
            <a:r>
              <a:rPr lang="en" sz="1677"/>
              <a:t>t will give 3 lines in output.</a:t>
            </a:r>
            <a:endParaRPr sz="1677"/>
          </a:p>
          <a:p>
            <a:pPr indent="0" lvl="0" marL="0" rtl="0" algn="l">
              <a:spcBef>
                <a:spcPts val="0"/>
              </a:spcBef>
              <a:spcAft>
                <a:spcPts val="0"/>
              </a:spcAft>
              <a:buSzPts val="990"/>
              <a:buNone/>
            </a:pPr>
            <a:r>
              <a:t/>
            </a:r>
            <a:endParaRPr sz="3020"/>
          </a:p>
        </p:txBody>
      </p:sp>
      <p:sp>
        <p:nvSpPr>
          <p:cNvPr id="1124" name="Google Shape;1124;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5" name="Google Shape;1125;p171"/>
          <p:cNvPicPr preferRelativeResize="0"/>
          <p:nvPr/>
        </p:nvPicPr>
        <p:blipFill>
          <a:blip r:embed="rId3">
            <a:alphaModFix/>
          </a:blip>
          <a:stretch>
            <a:fillRect/>
          </a:stretch>
        </p:blipFill>
        <p:spPr>
          <a:xfrm>
            <a:off x="311700" y="1004875"/>
            <a:ext cx="8520601" cy="313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8"/>
          <p:cNvPicPr preferRelativeResize="0"/>
          <p:nvPr/>
        </p:nvPicPr>
        <p:blipFill>
          <a:blip r:embed="rId3">
            <a:alphaModFix/>
          </a:blip>
          <a:stretch>
            <a:fillRect/>
          </a:stretch>
        </p:blipFill>
        <p:spPr>
          <a:xfrm>
            <a:off x="311700" y="445025"/>
            <a:ext cx="8520601" cy="4457175"/>
          </a:xfrm>
          <a:prstGeom prst="rect">
            <a:avLst/>
          </a:prstGeom>
          <a:noFill/>
          <a:ln>
            <a:noFill/>
          </a:ln>
        </p:spPr>
      </p:pic>
      <p:sp>
        <p:nvSpPr>
          <p:cNvPr id="156" name="Google Shape;156;p28"/>
          <p:cNvSpPr txBox="1"/>
          <p:nvPr/>
        </p:nvSpPr>
        <p:spPr>
          <a:xfrm>
            <a:off x="1549250" y="3309200"/>
            <a:ext cx="3767700" cy="1262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Execute below command in cmd prompt:-</a:t>
            </a:r>
            <a:endParaRPr/>
          </a:p>
          <a:p>
            <a:pPr indent="0" lvl="0" marL="0" rtl="0" algn="l">
              <a:spcBef>
                <a:spcPts val="0"/>
              </a:spcBef>
              <a:spcAft>
                <a:spcPts val="0"/>
              </a:spcAft>
              <a:buNone/>
            </a:pPr>
            <a:r>
              <a:rPr lang="en"/>
              <a:t>node -v</a:t>
            </a:r>
            <a:endParaRPr/>
          </a:p>
          <a:p>
            <a:pPr indent="0" lvl="0" marL="0" rtl="0" algn="l">
              <a:spcBef>
                <a:spcPts val="0"/>
              </a:spcBef>
              <a:spcAft>
                <a:spcPts val="0"/>
              </a:spcAft>
              <a:buNone/>
            </a:pPr>
            <a:r>
              <a:rPr lang="en"/>
              <a:t>node --version</a:t>
            </a:r>
            <a:endParaRPr/>
          </a:p>
          <a:p>
            <a:pPr indent="0" lvl="0" marL="0" rtl="0" algn="l">
              <a:spcBef>
                <a:spcPts val="0"/>
              </a:spcBef>
              <a:spcAft>
                <a:spcPts val="0"/>
              </a:spcAft>
              <a:buNone/>
            </a:pPr>
            <a:r>
              <a:rPr lang="en"/>
              <a:t>npm -v</a:t>
            </a:r>
            <a:endParaRPr/>
          </a:p>
          <a:p>
            <a:pPr indent="0" lvl="0" marL="0" rtl="0" algn="l">
              <a:spcBef>
                <a:spcPts val="0"/>
              </a:spcBef>
              <a:spcAft>
                <a:spcPts val="0"/>
              </a:spcAft>
              <a:buNone/>
            </a:pPr>
            <a:r>
              <a:rPr lang="en"/>
              <a:t>npm --version</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1" name="Google Shape;1131;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Error:</a:t>
            </a:r>
            <a:endParaRPr/>
          </a:p>
          <a:p>
            <a:pPr indent="0" lvl="0" marL="0" rtl="0" algn="l">
              <a:spcBef>
                <a:spcPts val="1200"/>
              </a:spcBef>
              <a:spcAft>
                <a:spcPts val="0"/>
              </a:spcAft>
              <a:buNone/>
            </a:pPr>
            <a:r>
              <a:rPr lang="en"/>
              <a:t>My development server started but it’s giving error in localhost://3000 module not found can not resolved vitals in ...path</a:t>
            </a:r>
            <a:endParaRPr/>
          </a:p>
          <a:p>
            <a:pPr indent="0" lvl="0" marL="0" rtl="0" algn="l">
              <a:spcBef>
                <a:spcPts val="1200"/>
              </a:spcBef>
              <a:spcAft>
                <a:spcPts val="0"/>
              </a:spcAft>
              <a:buNone/>
            </a:pPr>
            <a:r>
              <a:t/>
            </a:r>
            <a:endParaRPr/>
          </a:p>
          <a:p>
            <a:pPr indent="0" lvl="0" marL="0" marR="0" rtl="0" algn="l">
              <a:lnSpc>
                <a:spcPct val="115000"/>
              </a:lnSpc>
              <a:spcBef>
                <a:spcPts val="1200"/>
              </a:spcBef>
              <a:spcAft>
                <a:spcPts val="0"/>
              </a:spcAft>
              <a:buNone/>
            </a:pPr>
            <a:r>
              <a:rPr lang="en"/>
              <a:t>Ans:- 1st close development server and try running one</a:t>
            </a:r>
            <a:r>
              <a:rPr lang="en"/>
              <a:t> command in term</a:t>
            </a:r>
            <a:r>
              <a:rPr lang="en"/>
              <a:t>inal of vs code </a:t>
            </a:r>
            <a:r>
              <a:rPr b="1" lang="en"/>
              <a:t>npm install</a:t>
            </a:r>
            <a:r>
              <a:rPr lang="en"/>
              <a:t> and once this command done then try running development server by using </a:t>
            </a:r>
            <a:r>
              <a:rPr b="1" lang="en"/>
              <a:t>yarn start or npm start.</a:t>
            </a:r>
            <a:endParaRPr b="1"/>
          </a:p>
          <a:p>
            <a:pPr indent="0" lvl="0" marL="0" rtl="0" algn="l">
              <a:spcBef>
                <a:spcPts val="1200"/>
              </a:spcBef>
              <a:spcAft>
                <a:spcPts val="0"/>
              </a:spcAft>
              <a:buNone/>
            </a:pPr>
            <a:r>
              <a:rPr lang="en"/>
              <a:t>Also we can’t put multiple components inside </a:t>
            </a:r>
            <a:r>
              <a:rPr lang="en"/>
              <a:t>ReactDOM.render() function of </a:t>
            </a:r>
            <a:r>
              <a:rPr lang="en"/>
              <a:t>index.js file. Since it is a starting point of our application, If we want then we can add inside parent or child component but not allowed in index.js. It will be allowed only inside the &lt;div&gt;tag.</a:t>
            </a:r>
            <a:endParaRPr b="1"/>
          </a:p>
          <a:p>
            <a:pPr indent="0" lvl="0" marL="0" rtl="0" algn="l">
              <a:spcBef>
                <a:spcPts val="1200"/>
              </a:spcBef>
              <a:spcAft>
                <a:spcPts val="120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7" name="Google Shape;1137;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Now we will create another directory inside src as </a:t>
            </a:r>
            <a:r>
              <a:rPr b="1" lang="en"/>
              <a:t>StateDemo</a:t>
            </a:r>
            <a:r>
              <a:rPr lang="en"/>
              <a:t> inside this we will create another file </a:t>
            </a:r>
            <a:r>
              <a:rPr b="1" lang="en"/>
              <a:t>Counter.js</a:t>
            </a:r>
            <a:r>
              <a:rPr lang="en"/>
              <a:t>, </a:t>
            </a:r>
            <a:endParaRPr/>
          </a:p>
          <a:p>
            <a:pPr indent="0" lvl="0" marL="0" rtl="0" algn="just">
              <a:spcBef>
                <a:spcPts val="1200"/>
              </a:spcBef>
              <a:spcAft>
                <a:spcPts val="0"/>
              </a:spcAft>
              <a:buNone/>
            </a:pPr>
            <a:r>
              <a:rPr lang="en"/>
              <a:t>Here  we will be creating simple counter using the states,  Here again  we will follow the similar approach that we did  previously for creating component, you will have to create simple function and export that function  from the application and just to maintain the consistency the name of the function and  name of the file will be similar. </a:t>
            </a:r>
            <a:endParaRPr/>
          </a:p>
          <a:p>
            <a:pPr indent="0" lvl="0" marL="0" rtl="0" algn="just">
              <a:spcBef>
                <a:spcPts val="1200"/>
              </a:spcBef>
              <a:spcAft>
                <a:spcPts val="0"/>
              </a:spcAft>
              <a:buNone/>
            </a:pPr>
            <a:r>
              <a:rPr lang="en"/>
              <a:t>If you want default template to be created, then we will use available extensions</a:t>
            </a:r>
            <a:endParaRPr/>
          </a:p>
          <a:p>
            <a:pPr indent="0" lvl="0" marL="0" rtl="0" algn="just">
              <a:spcBef>
                <a:spcPts val="1200"/>
              </a:spcBef>
              <a:spcAft>
                <a:spcPts val="12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43" name="Google Shape;1143;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4" name="Google Shape;1144;p174"/>
          <p:cNvPicPr preferRelativeResize="0"/>
          <p:nvPr/>
        </p:nvPicPr>
        <p:blipFill>
          <a:blip r:embed="rId3">
            <a:alphaModFix/>
          </a:blip>
          <a:stretch>
            <a:fillRect/>
          </a:stretch>
        </p:blipFill>
        <p:spPr>
          <a:xfrm>
            <a:off x="0" y="82003"/>
            <a:ext cx="9143999" cy="4979494"/>
          </a:xfrm>
          <a:prstGeom prst="rect">
            <a:avLst/>
          </a:prstGeom>
          <a:noFill/>
          <a:ln>
            <a:noFill/>
          </a:ln>
        </p:spPr>
      </p:pic>
      <p:sp>
        <p:nvSpPr>
          <p:cNvPr id="1145" name="Google Shape;1145;p174"/>
          <p:cNvSpPr txBox="1"/>
          <p:nvPr/>
        </p:nvSpPr>
        <p:spPr>
          <a:xfrm>
            <a:off x="2924975" y="3457925"/>
            <a:ext cx="3643800" cy="13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 this extension </a:t>
            </a:r>
            <a:endParaRPr/>
          </a:p>
          <a:p>
            <a:pPr indent="0" lvl="0" marL="0" rtl="0" algn="l">
              <a:spcBef>
                <a:spcPts val="0"/>
              </a:spcBef>
              <a:spcAft>
                <a:spcPts val="0"/>
              </a:spcAft>
              <a:buNone/>
            </a:pPr>
            <a:r>
              <a:rPr lang="en"/>
              <a:t>ES7 React/Redux/GraphQL/React-Native snippets</a:t>
            </a:r>
            <a:endParaRPr/>
          </a:p>
          <a:p>
            <a:pPr indent="0" lvl="0" marL="0" rtl="0" algn="l">
              <a:spcBef>
                <a:spcPts val="0"/>
              </a:spcBef>
              <a:spcAft>
                <a:spcPts val="0"/>
              </a:spcAft>
              <a:buClr>
                <a:schemeClr val="dk1"/>
              </a:buClr>
              <a:buSzPts val="1100"/>
              <a:buFont typeface="Arial"/>
              <a:buNone/>
            </a:pPr>
            <a:r>
              <a:t/>
            </a:r>
            <a:endParaRPr sz="1950">
              <a:solidFill>
                <a:srgbClr val="CCCCCC"/>
              </a:solidFill>
              <a:highlight>
                <a:srgbClr val="1E1E1E"/>
              </a:highlight>
            </a:endParaRPr>
          </a:p>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1" name="Google Shape;1151;p1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2" name="Google Shape;1152;p17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8" name="Google Shape;1158;p1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9" name="Google Shape;1159;p176"/>
          <p:cNvPicPr preferRelativeResize="0"/>
          <p:nvPr/>
        </p:nvPicPr>
        <p:blipFill>
          <a:blip r:embed="rId3">
            <a:alphaModFix/>
          </a:blip>
          <a:stretch>
            <a:fillRect/>
          </a:stretch>
        </p:blipFill>
        <p:spPr>
          <a:xfrm>
            <a:off x="123951" y="0"/>
            <a:ext cx="8172175" cy="5143500"/>
          </a:xfrm>
          <a:prstGeom prst="rect">
            <a:avLst/>
          </a:prstGeom>
          <a:noFill/>
          <a:ln>
            <a:noFill/>
          </a:ln>
        </p:spPr>
      </p:pic>
      <p:sp>
        <p:nvSpPr>
          <p:cNvPr id="1160" name="Google Shape;1160;p176"/>
          <p:cNvSpPr txBox="1"/>
          <p:nvPr/>
        </p:nvSpPr>
        <p:spPr>
          <a:xfrm>
            <a:off x="1437700" y="3333975"/>
            <a:ext cx="43998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default Template use above keyword</a:t>
            </a:r>
            <a:endParaRPr/>
          </a:p>
        </p:txBody>
      </p:sp>
      <p:sp>
        <p:nvSpPr>
          <p:cNvPr id="1161" name="Google Shape;1161;p176"/>
          <p:cNvSpPr txBox="1"/>
          <p:nvPr/>
        </p:nvSpPr>
        <p:spPr>
          <a:xfrm>
            <a:off x="594900" y="3829750"/>
            <a:ext cx="71886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 this for more Snippets:- </a:t>
            </a:r>
            <a:r>
              <a:rPr lang="en" u="sng">
                <a:solidFill>
                  <a:schemeClr val="hlink"/>
                </a:solidFill>
                <a:hlinkClick r:id="rId4"/>
              </a:rPr>
              <a:t>https://marketplace.visualstudio.com/items?itemName=xabikos.ReactSnippets</a:t>
            </a:r>
            <a:endParaRPr/>
          </a:p>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7" name="Google Shape;1167;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8" name="Google Shape;1168;p177"/>
          <p:cNvPicPr preferRelativeResize="0"/>
          <p:nvPr/>
        </p:nvPicPr>
        <p:blipFill>
          <a:blip r:embed="rId3">
            <a:alphaModFix/>
          </a:blip>
          <a:stretch>
            <a:fillRect/>
          </a:stretch>
        </p:blipFill>
        <p:spPr>
          <a:xfrm>
            <a:off x="785813" y="519113"/>
            <a:ext cx="7572375" cy="41052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4" name="Google Shape;1174;p1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5" name="Google Shape;1175;p178"/>
          <p:cNvPicPr preferRelativeResize="0"/>
          <p:nvPr/>
        </p:nvPicPr>
        <p:blipFill>
          <a:blip r:embed="rId3">
            <a:alphaModFix/>
          </a:blip>
          <a:stretch>
            <a:fillRect/>
          </a:stretch>
        </p:blipFill>
        <p:spPr>
          <a:xfrm>
            <a:off x="747713" y="600075"/>
            <a:ext cx="7648575" cy="39433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1" name="Google Shape;1181;p1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https://jsonplaceholder.typicode.com/</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sz="2500"/>
          </a:p>
          <a:p>
            <a:pPr indent="0" lvl="0" marL="0" rtl="0" algn="l">
              <a:spcBef>
                <a:spcPts val="1200"/>
              </a:spcBef>
              <a:spcAft>
                <a:spcPts val="1200"/>
              </a:spcAft>
              <a:buNone/>
            </a:pPr>
            <a:r>
              <a:t/>
            </a:r>
            <a:endParaRPr sz="25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7" name="Google Shape;1187;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just">
              <a:spcBef>
                <a:spcPts val="0"/>
              </a:spcBef>
              <a:spcAft>
                <a:spcPts val="0"/>
              </a:spcAft>
              <a:buNone/>
            </a:pPr>
            <a:r>
              <a:rPr lang="en"/>
              <a:t>State is nothing but you have an simple  single page web application, where you are making some API calls to the server, and you are getting data back, and let’s say you have couple of buttons available on your web application like search or something like that. Now when you try to click on search you have to call your backend server and try to fetch the results, But how can we do it? How can you see new data on your website When there is dynamic changing data? So that’s where states come into picture. </a:t>
            </a:r>
            <a:endParaRPr/>
          </a:p>
          <a:p>
            <a:pPr indent="0" lvl="0" marL="0" rtl="0" algn="just">
              <a:spcBef>
                <a:spcPts val="1200"/>
              </a:spcBef>
              <a:spcAft>
                <a:spcPts val="1200"/>
              </a:spcAft>
              <a:buNone/>
            </a:pPr>
            <a:r>
              <a:rPr lang="en"/>
              <a:t>What you can do?  you can create a states where you can store your default data and whatever data present inside that states you can use it to display items on your browser and whenever some user performs some action like clicks on buttons you  will make a call to that server, get the new data and update your states so that new data is seen on your Browser DOM. so really happens that whenever a states change takes place, your browser dom gets rerun with the new thing and that’s where virtual dom comes into the picture. So it just try to find what’s new differentiate what’s new change and what’s not change. And depending upon the manipulation it updates the Browser Dom.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sz="2000"/>
              <a:t>Counter.css</a:t>
            </a:r>
            <a:endParaRPr sz="2000"/>
          </a:p>
          <a:p>
            <a:pPr indent="0" lvl="0" marL="0" marR="0" rtl="0" algn="l">
              <a:lnSpc>
                <a:spcPct val="100000"/>
              </a:lnSpc>
              <a:spcBef>
                <a:spcPts val="0"/>
              </a:spcBef>
              <a:spcAft>
                <a:spcPts val="0"/>
              </a:spcAft>
              <a:buNone/>
            </a:pPr>
            <a:r>
              <a:t/>
            </a:r>
            <a:endParaRPr sz="2000"/>
          </a:p>
        </p:txBody>
      </p:sp>
      <p:sp>
        <p:nvSpPr>
          <p:cNvPr id="1193" name="Google Shape;1193;p1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D7BA7D"/>
                </a:solidFill>
                <a:highlight>
                  <a:srgbClr val="1E1E1E"/>
                </a:highlight>
                <a:latin typeface="Consolas"/>
                <a:ea typeface="Consolas"/>
                <a:cs typeface="Consolas"/>
                <a:sym typeface="Consolas"/>
              </a:rPr>
              <a:t>.counter-container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display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justify-content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align-items</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height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60vh</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/*Two ways through which you can give style to button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1) By using that element  2)By using that element class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button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margin: 10px;</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7BA7D"/>
                </a:solidFill>
                <a:highlight>
                  <a:srgbClr val="1E1E1E"/>
                </a:highlight>
                <a:latin typeface="Consolas"/>
                <a:ea typeface="Consolas"/>
                <a:cs typeface="Consolas"/>
                <a:sym typeface="Consolas"/>
              </a:rPr>
              <a:t>.action-buttons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10px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React js is a library not a framework, which helps you to develop UI component.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82"/>
          <p:cNvSpPr txBox="1"/>
          <p:nvPr>
            <p:ph type="title"/>
          </p:nvPr>
        </p:nvSpPr>
        <p:spPr>
          <a:xfrm>
            <a:off x="311700" y="-61975"/>
            <a:ext cx="85206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Let’s try to understand this with simple counter example.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Counter.js</a:t>
            </a:r>
            <a:endParaRPr sz="2000"/>
          </a:p>
        </p:txBody>
      </p:sp>
      <p:sp>
        <p:nvSpPr>
          <p:cNvPr id="1199" name="Google Shape;1199;p1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useState</a:t>
            </a:r>
            <a:r>
              <a:rPr lang="en" sz="1050">
                <a:solidFill>
                  <a:srgbClr val="D4D4D4"/>
                </a:solidFill>
                <a:highlight>
                  <a:srgbClr val="1E1E1E"/>
                </a:highlight>
                <a:latin typeface="Consolas"/>
                <a:ea typeface="Consolas"/>
                <a:cs typeface="Consolas"/>
                <a:sym typeface="Consolas"/>
              </a:rPr>
              <a:t> }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//we have imported usestate from React itself</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//import "./Counter.css";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const</a:t>
            </a:r>
            <a:r>
              <a:rPr lang="en" sz="1050">
                <a:solidFill>
                  <a:srgbClr val="D4D4D4"/>
                </a:solidFill>
                <a:highlight>
                  <a:srgbClr val="1E1E1E"/>
                </a:highlight>
                <a:latin typeface="Consolas"/>
                <a:ea typeface="Consolas"/>
                <a:cs typeface="Consolas"/>
                <a:sym typeface="Consolas"/>
              </a:rPr>
              <a:t> [</a:t>
            </a:r>
            <a:r>
              <a:rPr lang="en" sz="1050">
                <a:solidFill>
                  <a:srgbClr val="4FC1FF"/>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setCounter</a:t>
            </a:r>
            <a:r>
              <a:rPr lang="en" sz="1050">
                <a:solidFill>
                  <a:srgbClr val="D4D4D4"/>
                </a:solidFill>
                <a:highlight>
                  <a:srgbClr val="1E1E1E"/>
                </a:highlight>
                <a:latin typeface="Consolas"/>
                <a:ea typeface="Consolas"/>
                <a:cs typeface="Consolas"/>
                <a:sym typeface="Consolas"/>
              </a:rPr>
              <a:t>] = </a:t>
            </a:r>
            <a:r>
              <a:rPr lang="en" sz="1050">
                <a:solidFill>
                  <a:srgbClr val="DCDCAA"/>
                </a:solidFill>
                <a:highlight>
                  <a:srgbClr val="1E1E1E"/>
                </a:highlight>
                <a:latin typeface="Consolas"/>
                <a:ea typeface="Consolas"/>
                <a:cs typeface="Consolas"/>
                <a:sym typeface="Consolas"/>
              </a:rPr>
              <a:t>useState</a:t>
            </a:r>
            <a:r>
              <a:rPr lang="en" sz="1050">
                <a:solidFill>
                  <a:srgbClr val="D4D4D4"/>
                </a:solidFill>
                <a:highlight>
                  <a:srgbClr val="1E1E1E"/>
                </a:highlight>
                <a:latin typeface="Consolas"/>
                <a:ea typeface="Consolas"/>
                <a:cs typeface="Consolas"/>
                <a:sym typeface="Consolas"/>
              </a:rPr>
              <a:t>(</a:t>
            </a:r>
            <a:r>
              <a:rPr lang="en" sz="1050">
                <a:solidFill>
                  <a:srgbClr val="B5CEA8"/>
                </a:solidFill>
                <a:highlight>
                  <a:srgbClr val="1E1E1E"/>
                </a:highlight>
                <a:latin typeface="Consolas"/>
                <a:ea typeface="Consolas"/>
                <a:cs typeface="Consolas"/>
                <a:sym typeface="Consolas"/>
              </a:rPr>
              <a:t>0</a:t>
            </a:r>
            <a:r>
              <a:rPr lang="en" sz="1050">
                <a:solidFill>
                  <a:srgbClr val="D4D4D4"/>
                </a:solidFill>
                <a:highlight>
                  <a:srgbClr val="1E1E1E"/>
                </a:highlight>
                <a:latin typeface="Consolas"/>
                <a:ea typeface="Consolas"/>
                <a:cs typeface="Consolas"/>
                <a:sym typeface="Consolas"/>
              </a:rPr>
              <a:t>);</a:t>
            </a:r>
            <a:r>
              <a:rPr lang="en" sz="1050">
                <a:solidFill>
                  <a:srgbClr val="6A9955"/>
                </a:solidFill>
                <a:highlight>
                  <a:srgbClr val="1E1E1E"/>
                </a:highlight>
                <a:latin typeface="Consolas"/>
                <a:ea typeface="Consolas"/>
                <a:cs typeface="Consolas"/>
                <a:sym typeface="Consolas"/>
              </a:rPr>
              <a:t>//This is how you declare a state  in React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Here counter signifies the recent value of the state, recent value is 0,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//so when you try to show cunter on your sceen you will see nothing but 0.</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//setCounter reponsible for updating the pervious state, which we were having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so whenever you call this function and we pass any new value that value  will get available in this (counter) counter variable.</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incrementCounter</a:t>
            </a:r>
            <a:r>
              <a:rPr lang="en" sz="1050">
                <a:solidFill>
                  <a:srgbClr val="D4D4D4"/>
                </a:solidFill>
                <a:highlight>
                  <a:srgbClr val="1E1E1E"/>
                </a:highlight>
                <a:latin typeface="Consolas"/>
                <a:ea typeface="Consolas"/>
                <a:cs typeface="Consolas"/>
                <a:sym typeface="Consolas"/>
              </a:rPr>
              <a:t> = () </a:t>
            </a:r>
            <a:r>
              <a:rPr lang="en" sz="1050">
                <a:solidFill>
                  <a:srgbClr val="569CD6"/>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setCounter</a:t>
            </a:r>
            <a:r>
              <a:rPr lang="en" sz="1050">
                <a:solidFill>
                  <a:srgbClr val="D4D4D4"/>
                </a:solidFill>
                <a:highlight>
                  <a:srgbClr val="1E1E1E"/>
                </a:highlight>
                <a:latin typeface="Consolas"/>
                <a:ea typeface="Consolas"/>
                <a:cs typeface="Consolas"/>
                <a:sym typeface="Consolas"/>
              </a:rPr>
              <a:t>(</a:t>
            </a:r>
            <a:r>
              <a:rPr lang="en" sz="1050">
                <a:solidFill>
                  <a:srgbClr val="4FC1FF"/>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rgbClr val="1E1E1E"/>
                </a:highlight>
                <a:latin typeface="Consolas"/>
                <a:ea typeface="Consolas"/>
                <a:cs typeface="Consolas"/>
                <a:sym typeface="Consolas"/>
              </a:rPr>
              <a:t>1</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let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decrementCounter</a:t>
            </a:r>
            <a:r>
              <a:rPr lang="en" sz="1050">
                <a:solidFill>
                  <a:srgbClr val="D4D4D4"/>
                </a:solidFill>
                <a:highlight>
                  <a:srgbClr val="1E1E1E"/>
                </a:highlight>
                <a:latin typeface="Consolas"/>
                <a:ea typeface="Consolas"/>
                <a:cs typeface="Consolas"/>
                <a:sym typeface="Consolas"/>
              </a:rPr>
              <a:t> = () </a:t>
            </a:r>
            <a:r>
              <a:rPr lang="en" sz="1050">
                <a:solidFill>
                  <a:srgbClr val="569CD6"/>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setCounter</a:t>
            </a:r>
            <a:r>
              <a:rPr lang="en" sz="1050">
                <a:solidFill>
                  <a:srgbClr val="D4D4D4"/>
                </a:solidFill>
                <a:highlight>
                  <a:srgbClr val="1E1E1E"/>
                </a:highlight>
                <a:latin typeface="Consolas"/>
                <a:ea typeface="Consolas"/>
                <a:cs typeface="Consolas"/>
                <a:sym typeface="Consolas"/>
              </a:rPr>
              <a:t>(</a:t>
            </a:r>
            <a:r>
              <a:rPr lang="en" sz="1050">
                <a:solidFill>
                  <a:srgbClr val="4FC1FF"/>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 </a:t>
            </a:r>
            <a:r>
              <a:rPr lang="en" sz="1050">
                <a:solidFill>
                  <a:srgbClr val="B5CEA8"/>
                </a:solidFill>
                <a:highlight>
                  <a:srgbClr val="1E1E1E"/>
                </a:highlight>
                <a:latin typeface="Consolas"/>
                <a:ea typeface="Consolas"/>
                <a:cs typeface="Consolas"/>
                <a:sym typeface="Consolas"/>
              </a:rPr>
              <a:t>1</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className</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"counter-container"</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button</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className</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"action-buttons"</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onClick</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incrementCounter</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Increment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button</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a:t>
            </a:r>
            <a:r>
              <a:rPr lang="en" sz="1050">
                <a:solidFill>
                  <a:srgbClr val="4FC1FF"/>
                </a:solidFill>
                <a:highlight>
                  <a:srgbClr val="1E1E1E"/>
                </a:highlight>
                <a:latin typeface="Consolas"/>
                <a:ea typeface="Consolas"/>
                <a:cs typeface="Consolas"/>
                <a:sym typeface="Consolas"/>
              </a:rPr>
              <a:t>counter</a:t>
            </a:r>
            <a:r>
              <a:rPr lang="en" sz="1050">
                <a:solidFill>
                  <a:srgbClr val="569CD6"/>
                </a:solidFill>
                <a:highlight>
                  <a:srgbClr val="1E1E1E"/>
                </a:highlight>
                <a:latin typeface="Consolas"/>
                <a:ea typeface="Consolas"/>
                <a:cs typeface="Consolas"/>
                <a:sym typeface="Consolas"/>
              </a:rPr>
              <a:t>}</a:t>
            </a:r>
            <a:endParaRPr sz="1050">
              <a:solidFill>
                <a:srgbClr val="569CD6"/>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button</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className</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"action-buttons"</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onClick</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decrementCounter</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Decrement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button</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//Here we will have two buttons increment and decrement available and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//between this 2 button we will display the value of the counter,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whenever this buttons are triggered that time whatever values availble in the counter should be displayed over here.</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1050">
              <a:solidFill>
                <a:srgbClr val="C586C0"/>
              </a:solidFill>
              <a:highlight>
                <a:srgbClr val="1E1E1E"/>
              </a:highlight>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205" name="Google Shape;1205;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App from './App';</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import ParentComponent from "./propsDemo/ParentComponent";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"./stateDemo/Counter"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Counter</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React.StrictMode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If you want to start measuring performance in your app, pass a function</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to log results (for example: reportWebVitals(console.log))</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or send to an analytics endpoint. Learn more: https://bit.ly/CRA-vitals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CDCAA"/>
                </a:solidFill>
                <a:highlight>
                  <a:srgbClr val="1E1E1E"/>
                </a:highlight>
                <a:latin typeface="Consolas"/>
                <a:ea typeface="Consolas"/>
                <a:cs typeface="Consolas"/>
                <a:sym typeface="Consolas"/>
              </a:rPr>
              <a:t>reportWebVitals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1050">
              <a:solidFill>
                <a:srgbClr val="569CD6"/>
              </a:solidFill>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1" name="Google Shape;1211;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2" name="Google Shape;1212;p184"/>
          <p:cNvPicPr preferRelativeResize="0"/>
          <p:nvPr/>
        </p:nvPicPr>
        <p:blipFill>
          <a:blip r:embed="rId3">
            <a:alphaModFix/>
          </a:blip>
          <a:stretch>
            <a:fillRect/>
          </a:stretch>
        </p:blipFill>
        <p:spPr>
          <a:xfrm>
            <a:off x="210700" y="347025"/>
            <a:ext cx="8621600" cy="38773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11700" y="445025"/>
            <a:ext cx="8520600" cy="572700"/>
          </a:xfrm>
          <a:prstGeom prst="rect">
            <a:avLst/>
          </a:prstGeom>
          <a:solidFill>
            <a:srgbClr val="93C47D"/>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In output window we are getting initial value as 0 because we have assigned initial value as 0.</a:t>
            </a:r>
            <a:endParaRPr sz="1800"/>
          </a:p>
        </p:txBody>
      </p:sp>
      <p:sp>
        <p:nvSpPr>
          <p:cNvPr id="1218" name="Google Shape;1218;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9" name="Google Shape;1219;p185"/>
          <p:cNvPicPr preferRelativeResize="0"/>
          <p:nvPr/>
        </p:nvPicPr>
        <p:blipFill>
          <a:blip r:embed="rId3">
            <a:alphaModFix/>
          </a:blip>
          <a:stretch>
            <a:fillRect/>
          </a:stretch>
        </p:blipFill>
        <p:spPr>
          <a:xfrm>
            <a:off x="311688" y="1017713"/>
            <a:ext cx="6467475" cy="39147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add some styling to it i.e css file:- Counter.css</a:t>
            </a:r>
            <a:endParaRPr/>
          </a:p>
        </p:txBody>
      </p:sp>
      <p:sp>
        <p:nvSpPr>
          <p:cNvPr id="1225" name="Google Shape;1225;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D7BA7D"/>
                </a:solidFill>
                <a:highlight>
                  <a:srgbClr val="1E1E1E"/>
                </a:highlight>
                <a:latin typeface="Consolas"/>
                <a:ea typeface="Consolas"/>
                <a:cs typeface="Consolas"/>
                <a:sym typeface="Consolas"/>
              </a:rPr>
              <a:t>.counter-container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display</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flex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justify-content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align-items</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center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width</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height</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60vh</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/*Two ways through which you can give style to button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1) By using that element  2)By using that element class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button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margin: 10px;</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6A9955"/>
                </a:solidFill>
                <a:highlight>
                  <a:srgbClr val="1E1E1E"/>
                </a:highlight>
                <a:latin typeface="Consolas"/>
                <a:ea typeface="Consolas"/>
                <a:cs typeface="Consolas"/>
                <a:sym typeface="Consolas"/>
              </a:rPr>
              <a:t>  }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7BA7D"/>
                </a:solidFill>
                <a:highlight>
                  <a:srgbClr val="1E1E1E"/>
                </a:highlight>
                <a:latin typeface="Consolas"/>
                <a:ea typeface="Consolas"/>
                <a:cs typeface="Consolas"/>
                <a:sym typeface="Consolas"/>
              </a:rPr>
              <a:t>.action-buttons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margin</a:t>
            </a:r>
            <a:r>
              <a:rPr lang="en" sz="1050">
                <a:solidFill>
                  <a:srgbClr val="D4D4D4"/>
                </a:solidFill>
                <a:highlight>
                  <a:srgbClr val="1E1E1E"/>
                </a:highlight>
                <a:latin typeface="Consolas"/>
                <a:ea typeface="Consolas"/>
                <a:cs typeface="Consolas"/>
                <a:sym typeface="Consolas"/>
              </a:rPr>
              <a:t>: </a:t>
            </a:r>
            <a:r>
              <a:rPr lang="en" sz="1050">
                <a:solidFill>
                  <a:srgbClr val="B5CEA8"/>
                </a:solidFill>
                <a:highlight>
                  <a:srgbClr val="1E1E1E"/>
                </a:highlight>
                <a:latin typeface="Consolas"/>
                <a:ea typeface="Consolas"/>
                <a:cs typeface="Consolas"/>
                <a:sym typeface="Consolas"/>
              </a:rPr>
              <a:t>10px</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1" name="Google Shape;1231;p1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on our action(</a:t>
            </a:r>
            <a:r>
              <a:rPr lang="en" sz="1050">
                <a:solidFill>
                  <a:srgbClr val="9CDCFE"/>
                </a:solidFill>
                <a:highlight>
                  <a:srgbClr val="1E1E1E"/>
                </a:highlight>
                <a:latin typeface="Consolas"/>
                <a:ea typeface="Consolas"/>
                <a:cs typeface="Consolas"/>
                <a:sym typeface="Consolas"/>
              </a:rPr>
              <a:t>onClick</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incrementCounter</a:t>
            </a:r>
            <a:r>
              <a:rPr lang="en" sz="1050">
                <a:solidFill>
                  <a:srgbClr val="569CD6"/>
                </a:solidFill>
                <a:highlight>
                  <a:srgbClr val="1E1E1E"/>
                </a:highlight>
                <a:latin typeface="Consolas"/>
                <a:ea typeface="Consolas"/>
                <a:cs typeface="Consolas"/>
                <a:sym typeface="Consolas"/>
              </a:rPr>
              <a:t>}</a:t>
            </a:r>
            <a:r>
              <a:rPr lang="en"/>
              <a:t>) or </a:t>
            </a:r>
            <a:r>
              <a:rPr lang="en" sz="1050">
                <a:solidFill>
                  <a:srgbClr val="9CDCFE"/>
                </a:solidFill>
                <a:highlight>
                  <a:srgbClr val="1E1E1E"/>
                </a:highlight>
                <a:latin typeface="Consolas"/>
                <a:ea typeface="Consolas"/>
                <a:cs typeface="Consolas"/>
                <a:sym typeface="Consolas"/>
              </a:rPr>
              <a:t>onClick</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decrementCounter</a:t>
            </a:r>
            <a:r>
              <a:rPr lang="en" sz="1050">
                <a:solidFill>
                  <a:srgbClr val="569CD6"/>
                </a:solidFill>
                <a:highlight>
                  <a:srgbClr val="1E1E1E"/>
                </a:highlight>
                <a:latin typeface="Consolas"/>
                <a:ea typeface="Consolas"/>
                <a:cs typeface="Consolas"/>
                <a:sym typeface="Consolas"/>
              </a:rPr>
              <a:t>}</a:t>
            </a:r>
            <a:endParaRPr sz="1050">
              <a:solidFill>
                <a:srgbClr val="569CD6"/>
              </a:solidFill>
              <a:highlight>
                <a:srgbClr val="1E1E1E"/>
              </a:highlight>
              <a:latin typeface="Consolas"/>
              <a:ea typeface="Consolas"/>
              <a:cs typeface="Consolas"/>
              <a:sym typeface="Consolas"/>
            </a:endParaRPr>
          </a:p>
          <a:p>
            <a:pPr indent="0" lvl="0" marL="0" rtl="0" algn="l">
              <a:spcBef>
                <a:spcPts val="1200"/>
              </a:spcBef>
              <a:spcAft>
                <a:spcPts val="0"/>
              </a:spcAft>
              <a:buNone/>
            </a:pPr>
            <a:r>
              <a:rPr lang="en"/>
              <a:t>certain action will be performed.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37" name="Google Shape;1237;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This is how states are used when we have any dynamic change in data on our website, so we used state. Initial value can be anything but whenever we get any new data, it just update the state and this component gets rerendered, so whatever changes are present in that state will be reflected over output window.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If you get any error in our console While debugging so how to debugge it?</a:t>
            </a:r>
            <a:endParaRPr/>
          </a:p>
          <a:p>
            <a:pPr indent="0" lvl="0" marL="0" rtl="0" algn="l">
              <a:spcBef>
                <a:spcPts val="1200"/>
              </a:spcBef>
              <a:spcAft>
                <a:spcPts val="0"/>
              </a:spcAft>
              <a:buNone/>
            </a:pPr>
            <a:r>
              <a:rPr lang="en"/>
              <a:t>Go to inspect and go to source, open Counter.js and add points to certain lines to add debugger. </a:t>
            </a:r>
            <a:endParaRPr/>
          </a:p>
          <a:p>
            <a:pPr indent="0" lvl="0" marL="0" rtl="0" algn="l">
              <a:spcBef>
                <a:spcPts val="1200"/>
              </a:spcBef>
              <a:spcAft>
                <a:spcPts val="120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3" name="Google Shape;1243;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4" name="Google Shape;1244;p189"/>
          <p:cNvPicPr preferRelativeResize="0"/>
          <p:nvPr/>
        </p:nvPicPr>
        <p:blipFill>
          <a:blip r:embed="rId3">
            <a:alphaModFix/>
          </a:blip>
          <a:stretch>
            <a:fillRect/>
          </a:stretch>
        </p:blipFill>
        <p:spPr>
          <a:xfrm>
            <a:off x="5922" y="-12450"/>
            <a:ext cx="9132156" cy="5143500"/>
          </a:xfrm>
          <a:prstGeom prst="rect">
            <a:avLst/>
          </a:prstGeom>
          <a:noFill/>
          <a:ln>
            <a:noFill/>
          </a:ln>
        </p:spPr>
      </p:pic>
      <p:sp>
        <p:nvSpPr>
          <p:cNvPr id="1245" name="Google Shape;1245;p189"/>
          <p:cNvSpPr txBox="1"/>
          <p:nvPr/>
        </p:nvSpPr>
        <p:spPr>
          <a:xfrm>
            <a:off x="347025" y="2255700"/>
            <a:ext cx="11898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Debugging points</a:t>
            </a:r>
            <a:endParaRPr/>
          </a:p>
        </p:txBody>
      </p:sp>
      <p:sp>
        <p:nvSpPr>
          <p:cNvPr id="1246" name="Google Shape;1246;p189"/>
          <p:cNvSpPr/>
          <p:nvPr/>
        </p:nvSpPr>
        <p:spPr>
          <a:xfrm flipH="1" rot="10800000">
            <a:off x="1673175" y="2379600"/>
            <a:ext cx="359400" cy="11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90"/>
          <p:cNvSpPr txBox="1"/>
          <p:nvPr>
            <p:ph type="title"/>
          </p:nvPr>
        </p:nvSpPr>
        <p:spPr>
          <a:xfrm>
            <a:off x="311700" y="99150"/>
            <a:ext cx="8520600" cy="918600"/>
          </a:xfrm>
          <a:prstGeom prst="rect">
            <a:avLst/>
          </a:prstGeom>
          <a:solidFill>
            <a:srgbClr val="93C47D"/>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000"/>
              <a:t>If you want your counter should not decrement to -1 then simply add below condition in decrementCounter function()</a:t>
            </a:r>
            <a:endParaRPr sz="2000"/>
          </a:p>
        </p:txBody>
      </p:sp>
      <p:sp>
        <p:nvSpPr>
          <p:cNvPr id="1252" name="Google Shape;1252;p1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3" name="Google Shape;1253;p190"/>
          <p:cNvPicPr preferRelativeResize="0"/>
          <p:nvPr/>
        </p:nvPicPr>
        <p:blipFill>
          <a:blip r:embed="rId3">
            <a:alphaModFix/>
          </a:blip>
          <a:stretch>
            <a:fillRect/>
          </a:stretch>
        </p:blipFill>
        <p:spPr>
          <a:xfrm>
            <a:off x="247875" y="1152475"/>
            <a:ext cx="8520600" cy="3857676"/>
          </a:xfrm>
          <a:prstGeom prst="rect">
            <a:avLst/>
          </a:prstGeom>
          <a:noFill/>
          <a:ln>
            <a:noFill/>
          </a:ln>
        </p:spPr>
      </p:pic>
      <p:sp>
        <p:nvSpPr>
          <p:cNvPr id="1254" name="Google Shape;1254;p190"/>
          <p:cNvSpPr/>
          <p:nvPr/>
        </p:nvSpPr>
        <p:spPr>
          <a:xfrm>
            <a:off x="3445550" y="2783863"/>
            <a:ext cx="1189800" cy="594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get parent component in output simply add </a:t>
            </a:r>
            <a:endParaRPr/>
          </a:p>
        </p:txBody>
      </p:sp>
      <p:sp>
        <p:nvSpPr>
          <p:cNvPr id="1260" name="Google Shape;1260;p1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1" name="Google Shape;1261;p191"/>
          <p:cNvPicPr preferRelativeResize="0"/>
          <p:nvPr/>
        </p:nvPicPr>
        <p:blipFill>
          <a:blip r:embed="rId3">
            <a:alphaModFix/>
          </a:blip>
          <a:stretch>
            <a:fillRect/>
          </a:stretch>
        </p:blipFill>
        <p:spPr>
          <a:xfrm>
            <a:off x="50875" y="1152475"/>
            <a:ext cx="9042250" cy="399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3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7" name="Google Shape;1267;p1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8" name="Google Shape;1268;p192"/>
          <p:cNvPicPr preferRelativeResize="0"/>
          <p:nvPr/>
        </p:nvPicPr>
        <p:blipFill>
          <a:blip r:embed="rId3">
            <a:alphaModFix/>
          </a:blip>
          <a:stretch>
            <a:fillRect/>
          </a:stretch>
        </p:blipFill>
        <p:spPr>
          <a:xfrm>
            <a:off x="395288" y="466725"/>
            <a:ext cx="8353425" cy="4210050"/>
          </a:xfrm>
          <a:prstGeom prst="rect">
            <a:avLst/>
          </a:prstGeom>
          <a:noFill/>
          <a:ln>
            <a:noFill/>
          </a:ln>
        </p:spPr>
      </p:pic>
      <p:sp>
        <p:nvSpPr>
          <p:cNvPr id="1269" name="Google Shape;1269;p192"/>
          <p:cNvSpPr/>
          <p:nvPr/>
        </p:nvSpPr>
        <p:spPr>
          <a:xfrm>
            <a:off x="3681000" y="3433125"/>
            <a:ext cx="731400" cy="18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2"/>
          <p:cNvSpPr/>
          <p:nvPr/>
        </p:nvSpPr>
        <p:spPr>
          <a:xfrm>
            <a:off x="5469400" y="2160225"/>
            <a:ext cx="731400" cy="186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comment some part of your code simply press ctrl + /</a:t>
            </a:r>
            <a:endParaRPr/>
          </a:p>
        </p:txBody>
      </p:sp>
      <p:sp>
        <p:nvSpPr>
          <p:cNvPr id="1276" name="Google Shape;1276;p193"/>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2" name="Google Shape;1282;p1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3" name="Google Shape;1283;p194"/>
          <p:cNvPicPr preferRelativeResize="0"/>
          <p:nvPr/>
        </p:nvPicPr>
        <p:blipFill>
          <a:blip r:embed="rId3">
            <a:alphaModFix/>
          </a:blip>
          <a:stretch>
            <a:fillRect/>
          </a:stretch>
        </p:blipFill>
        <p:spPr>
          <a:xfrm>
            <a:off x="1" y="4775"/>
            <a:ext cx="8377249" cy="5133975"/>
          </a:xfrm>
          <a:prstGeom prst="rect">
            <a:avLst/>
          </a:prstGeom>
          <a:noFill/>
          <a:ln>
            <a:noFill/>
          </a:ln>
        </p:spPr>
      </p:pic>
      <p:sp>
        <p:nvSpPr>
          <p:cNvPr id="1284" name="Google Shape;1284;p194"/>
          <p:cNvSpPr txBox="1"/>
          <p:nvPr/>
        </p:nvSpPr>
        <p:spPr>
          <a:xfrm>
            <a:off x="5589675" y="1710375"/>
            <a:ext cx="2677200" cy="1477500"/>
          </a:xfrm>
          <a:prstGeom prst="rect">
            <a:avLst/>
          </a:prstGeom>
          <a:solidFill>
            <a:srgbClr val="FFD966"/>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When the same file getting updated from different location or component that time you may get different value so to avoid that use prev variable with arrow function.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0" name="Google Shape;1290;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sz="1200">
                <a:solidFill>
                  <a:srgbClr val="202124"/>
                </a:solidFill>
                <a:highlight>
                  <a:srgbClr val="FFFFFF"/>
                </a:highlight>
              </a:rPr>
              <a:t>What does Prev mean in React?</a:t>
            </a:r>
            <a:endParaRPr sz="1200">
              <a:solidFill>
                <a:srgbClr val="202124"/>
              </a:solidFill>
              <a:highlight>
                <a:srgbClr val="FFFFFF"/>
              </a:highlight>
            </a:endParaRPr>
          </a:p>
          <a:p>
            <a:pPr indent="0" lvl="0" marL="0" rtl="0" algn="l">
              <a:spcBef>
                <a:spcPts val="900"/>
              </a:spcBef>
              <a:spcAft>
                <a:spcPts val="0"/>
              </a:spcAft>
              <a:buNone/>
            </a:pPr>
            <a:r>
              <a:rPr lang="en" sz="1200">
                <a:solidFill>
                  <a:srgbClr val="202124"/>
                </a:solidFill>
                <a:highlight>
                  <a:srgbClr val="FFFFFF"/>
                </a:highlight>
              </a:rPr>
              <a:t>What it holds is </a:t>
            </a:r>
            <a:r>
              <a:rPr b="1" lang="en" sz="1200">
                <a:solidFill>
                  <a:srgbClr val="202124"/>
                </a:solidFill>
                <a:highlight>
                  <a:srgbClr val="FFFFFF"/>
                </a:highlight>
              </a:rPr>
              <a:t>the value of state before the setState was triggered</a:t>
            </a:r>
            <a:r>
              <a:rPr lang="en" sz="1200">
                <a:solidFill>
                  <a:srgbClr val="202124"/>
                </a:solidFill>
                <a:highlight>
                  <a:srgbClr val="FFFFFF"/>
                </a:highlight>
              </a:rPr>
              <a:t> by React; Since setState does batching, its sometimes important to know what the previous state was when you want to update the new state based on the previous state value.</a:t>
            </a:r>
            <a:endParaRPr sz="1200">
              <a:solidFill>
                <a:srgbClr val="202124"/>
              </a:solidFill>
              <a:highlight>
                <a:srgbClr val="FFFFFF"/>
              </a:highlight>
            </a:endParaRPr>
          </a:p>
          <a:p>
            <a:pPr indent="0" lvl="0" marL="0" rtl="0" algn="l">
              <a:spcBef>
                <a:spcPts val="900"/>
              </a:spcBef>
              <a:spcAft>
                <a:spcPts val="0"/>
              </a:spcAft>
              <a:buNone/>
            </a:pPr>
            <a:r>
              <a:t/>
            </a:r>
            <a:endParaRPr sz="1200">
              <a:solidFill>
                <a:srgbClr val="202124"/>
              </a:solidFill>
              <a:highlight>
                <a:srgbClr val="FFFFFF"/>
              </a:highlight>
            </a:endParaRPr>
          </a:p>
          <a:p>
            <a:pPr indent="0" lvl="0" marL="0" rtl="0" algn="l">
              <a:spcBef>
                <a:spcPts val="900"/>
              </a:spcBef>
              <a:spcAft>
                <a:spcPts val="0"/>
              </a:spcAft>
              <a:buClr>
                <a:schemeClr val="dk1"/>
              </a:buClr>
              <a:buSzPts val="1100"/>
              <a:buFont typeface="Arial"/>
              <a:buNone/>
            </a:pPr>
            <a:r>
              <a:rPr lang="en" sz="1200">
                <a:solidFill>
                  <a:srgbClr val="202124"/>
                </a:solidFill>
                <a:highlight>
                  <a:srgbClr val="FFFFFF"/>
                </a:highlight>
              </a:rPr>
              <a:t>How do I get the previous value in React?</a:t>
            </a:r>
            <a:endParaRPr sz="1200">
              <a:solidFill>
                <a:srgbClr val="202124"/>
              </a:solidFill>
              <a:highlight>
                <a:srgbClr val="FFFFFF"/>
              </a:highlight>
            </a:endParaRPr>
          </a:p>
          <a:p>
            <a:pPr indent="0" lvl="0" marL="0" rtl="0" algn="l">
              <a:spcBef>
                <a:spcPts val="900"/>
              </a:spcBef>
              <a:spcAft>
                <a:spcPts val="0"/>
              </a:spcAft>
              <a:buClr>
                <a:schemeClr val="dk1"/>
              </a:buClr>
              <a:buSzPts val="1100"/>
              <a:buFont typeface="Arial"/>
              <a:buNone/>
            </a:pPr>
            <a:r>
              <a:rPr lang="en" sz="1200">
                <a:solidFill>
                  <a:srgbClr val="202124"/>
                </a:solidFill>
                <a:highlight>
                  <a:srgbClr val="FFFFFF"/>
                </a:highlight>
              </a:rPr>
              <a:t>With React class components you have </a:t>
            </a:r>
            <a:r>
              <a:rPr b="1" lang="en" sz="1200">
                <a:solidFill>
                  <a:srgbClr val="202124"/>
                </a:solidFill>
                <a:highlight>
                  <a:srgbClr val="FFFFFF"/>
                </a:highlight>
              </a:rPr>
              <a:t>the componentDidUpdate method</a:t>
            </a:r>
            <a:r>
              <a:rPr lang="en" sz="1200">
                <a:solidFill>
                  <a:srgbClr val="202124"/>
                </a:solidFill>
                <a:highlight>
                  <a:srgbClr val="FFFFFF"/>
                </a:highlight>
              </a:rPr>
              <a:t> which receives previous props and state as arguments or you can update an instance variable (this. previous = value) and reference it later to get the previous value.</a:t>
            </a:r>
            <a:endParaRPr sz="1200">
              <a:solidFill>
                <a:srgbClr val="202124"/>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6" name="Google Shape;1296;p1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7" name="Google Shape;1297;p196"/>
          <p:cNvPicPr preferRelativeResize="0"/>
          <p:nvPr/>
        </p:nvPicPr>
        <p:blipFill>
          <a:blip r:embed="rId3">
            <a:alphaModFix/>
          </a:blip>
          <a:stretch>
            <a:fillRect/>
          </a:stretch>
        </p:blipFill>
        <p:spPr>
          <a:xfrm>
            <a:off x="311700" y="23825"/>
            <a:ext cx="8051249" cy="5095875"/>
          </a:xfrm>
          <a:prstGeom prst="rect">
            <a:avLst/>
          </a:prstGeom>
          <a:noFill/>
          <a:ln>
            <a:noFill/>
          </a:ln>
        </p:spPr>
      </p:pic>
      <p:sp>
        <p:nvSpPr>
          <p:cNvPr id="1298" name="Google Shape;1298;p196"/>
          <p:cNvSpPr txBox="1"/>
          <p:nvPr/>
        </p:nvSpPr>
        <p:spPr>
          <a:xfrm>
            <a:off x="3891700" y="2664700"/>
            <a:ext cx="3656100" cy="6156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display value in decrement counter only when it is greater then 0.</a:t>
            </a:r>
            <a:endParaRPr/>
          </a:p>
        </p:txBody>
      </p:sp>
      <p:sp>
        <p:nvSpPr>
          <p:cNvPr id="1299" name="Google Shape;1299;p196"/>
          <p:cNvSpPr/>
          <p:nvPr/>
        </p:nvSpPr>
        <p:spPr>
          <a:xfrm>
            <a:off x="3284400" y="2751475"/>
            <a:ext cx="545400" cy="210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 Component Life Cycle</a:t>
            </a:r>
            <a:endParaRPr/>
          </a:p>
        </p:txBody>
      </p:sp>
      <p:sp>
        <p:nvSpPr>
          <p:cNvPr id="1305" name="Google Shape;1305;p197"/>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sz="1600">
                <a:solidFill>
                  <a:schemeClr val="dk1"/>
                </a:solidFill>
              </a:rPr>
              <a:t>Q.3) Explain React components life cycle.  May2022     5 marks</a:t>
            </a:r>
            <a:endParaRPr b="1" sz="1600">
              <a:solidFill>
                <a:schemeClr val="dk1"/>
              </a:solidFill>
            </a:endParaRPr>
          </a:p>
          <a:p>
            <a:pPr indent="0" lvl="0" marL="0" rtl="0" algn="l">
              <a:lnSpc>
                <a:spcPct val="150000"/>
              </a:lnSpc>
              <a:spcBef>
                <a:spcPts val="0"/>
              </a:spcBef>
              <a:spcAft>
                <a:spcPts val="0"/>
              </a:spcAft>
              <a:buNone/>
            </a:pPr>
            <a:r>
              <a:rPr lang="en" sz="1500">
                <a:solidFill>
                  <a:schemeClr val="dk1"/>
                </a:solidFill>
              </a:rPr>
              <a:t>Or </a:t>
            </a:r>
            <a:r>
              <a:rPr b="1" lang="en" sz="1600">
                <a:solidFill>
                  <a:schemeClr val="dk1"/>
                </a:solidFill>
              </a:rPr>
              <a:t>What are the different life cycle methods in React?</a:t>
            </a:r>
            <a:endParaRPr b="1" sz="1600">
              <a:solidFill>
                <a:schemeClr val="dk1"/>
              </a:solidFill>
            </a:endParaRPr>
          </a:p>
          <a:p>
            <a:pPr indent="0" lvl="0" marL="0" rtl="0" algn="l">
              <a:lnSpc>
                <a:spcPct val="150000"/>
              </a:lnSpc>
              <a:spcBef>
                <a:spcPts val="0"/>
              </a:spcBef>
              <a:spcAft>
                <a:spcPts val="0"/>
              </a:spcAft>
              <a:buNone/>
            </a:pPr>
            <a:r>
              <a:t/>
            </a:r>
            <a:endParaRPr b="1" sz="1600">
              <a:solidFill>
                <a:schemeClr val="dk1"/>
              </a:solidFill>
            </a:endParaRPr>
          </a:p>
          <a:p>
            <a:pPr indent="0" lvl="0" marL="0" rtl="0" algn="l">
              <a:lnSpc>
                <a:spcPct val="150000"/>
              </a:lnSpc>
              <a:spcBef>
                <a:spcPts val="0"/>
              </a:spcBef>
              <a:spcAft>
                <a:spcPts val="0"/>
              </a:spcAft>
              <a:buNone/>
            </a:pPr>
            <a:r>
              <a:rPr lang="en" sz="1500">
                <a:solidFill>
                  <a:schemeClr val="dk1"/>
                </a:solidFill>
              </a:rPr>
              <a:t>There are 4 phases in </a:t>
            </a:r>
            <a:r>
              <a:rPr lang="en" sz="1500">
                <a:solidFill>
                  <a:schemeClr val="dk1"/>
                </a:solidFill>
              </a:rPr>
              <a:t>components life cycle. They  are :</a:t>
            </a:r>
            <a:endParaRPr sz="1500">
              <a:solidFill>
                <a:schemeClr val="dk1"/>
              </a:solidFill>
            </a:endParaRPr>
          </a:p>
          <a:p>
            <a:pPr indent="-323850" lvl="0" marL="457200" rtl="0" algn="l">
              <a:lnSpc>
                <a:spcPct val="150000"/>
              </a:lnSpc>
              <a:spcBef>
                <a:spcPts val="0"/>
              </a:spcBef>
              <a:spcAft>
                <a:spcPts val="0"/>
              </a:spcAft>
              <a:buClr>
                <a:schemeClr val="dk1"/>
              </a:buClr>
              <a:buSzPts val="1500"/>
              <a:buAutoNum type="arabicPeriod"/>
            </a:pPr>
            <a:r>
              <a:rPr lang="en" sz="1500">
                <a:solidFill>
                  <a:schemeClr val="dk1"/>
                </a:solidFill>
              </a:rPr>
              <a:t>Initial phase </a:t>
            </a:r>
            <a:endParaRPr sz="1500">
              <a:solidFill>
                <a:schemeClr val="dk1"/>
              </a:solidFill>
            </a:endParaRPr>
          </a:p>
          <a:p>
            <a:pPr indent="-323850" lvl="0" marL="457200" rtl="0" algn="l">
              <a:lnSpc>
                <a:spcPct val="150000"/>
              </a:lnSpc>
              <a:spcBef>
                <a:spcPts val="0"/>
              </a:spcBef>
              <a:spcAft>
                <a:spcPts val="0"/>
              </a:spcAft>
              <a:buClr>
                <a:schemeClr val="dk1"/>
              </a:buClr>
              <a:buSzPts val="1500"/>
              <a:buAutoNum type="arabicPeriod"/>
            </a:pPr>
            <a:r>
              <a:rPr lang="en" sz="1150">
                <a:solidFill>
                  <a:schemeClr val="dk1"/>
                </a:solidFill>
                <a:highlight>
                  <a:srgbClr val="FFFFFF"/>
                </a:highlight>
                <a:latin typeface="Verdana"/>
                <a:ea typeface="Verdana"/>
                <a:cs typeface="Verdana"/>
                <a:sym typeface="Verdana"/>
              </a:rPr>
              <a:t>Mounting phase </a:t>
            </a:r>
            <a:endParaRPr sz="1150">
              <a:solidFill>
                <a:schemeClr val="dk1"/>
              </a:solidFill>
              <a:highlight>
                <a:srgbClr val="FFFFFF"/>
              </a:highlight>
              <a:latin typeface="Verdana"/>
              <a:ea typeface="Verdana"/>
              <a:cs typeface="Verdana"/>
              <a:sym typeface="Verdana"/>
            </a:endParaRPr>
          </a:p>
          <a:p>
            <a:pPr indent="-323850" lvl="0" marL="457200" rtl="0" algn="l">
              <a:lnSpc>
                <a:spcPct val="150000"/>
              </a:lnSpc>
              <a:spcBef>
                <a:spcPts val="0"/>
              </a:spcBef>
              <a:spcAft>
                <a:spcPts val="0"/>
              </a:spcAft>
              <a:buClr>
                <a:schemeClr val="dk1"/>
              </a:buClr>
              <a:buSzPts val="1500"/>
              <a:buAutoNum type="arabicPeriod"/>
            </a:pPr>
            <a:r>
              <a:rPr lang="en" sz="1150">
                <a:solidFill>
                  <a:schemeClr val="dk1"/>
                </a:solidFill>
                <a:highlight>
                  <a:srgbClr val="FFFFFF"/>
                </a:highlight>
                <a:latin typeface="Verdana"/>
                <a:ea typeface="Verdana"/>
                <a:cs typeface="Verdana"/>
                <a:sym typeface="Verdana"/>
              </a:rPr>
              <a:t>Updating phase </a:t>
            </a:r>
            <a:endParaRPr sz="1150">
              <a:solidFill>
                <a:schemeClr val="dk1"/>
              </a:solidFill>
              <a:highlight>
                <a:srgbClr val="FFFFFF"/>
              </a:highlight>
              <a:latin typeface="Verdana"/>
              <a:ea typeface="Verdana"/>
              <a:cs typeface="Verdana"/>
              <a:sym typeface="Verdana"/>
            </a:endParaRPr>
          </a:p>
          <a:p>
            <a:pPr indent="-323850" lvl="0" marL="457200" rtl="0" algn="l">
              <a:lnSpc>
                <a:spcPct val="150000"/>
              </a:lnSpc>
              <a:spcBef>
                <a:spcPts val="0"/>
              </a:spcBef>
              <a:spcAft>
                <a:spcPts val="0"/>
              </a:spcAft>
              <a:buClr>
                <a:schemeClr val="dk1"/>
              </a:buClr>
              <a:buSzPts val="1500"/>
              <a:buAutoNum type="arabicPeriod"/>
            </a:pPr>
            <a:r>
              <a:rPr lang="en" sz="1150">
                <a:solidFill>
                  <a:schemeClr val="dk1"/>
                </a:solidFill>
                <a:highlight>
                  <a:srgbClr val="FFFFFF"/>
                </a:highlight>
                <a:latin typeface="Verdana"/>
                <a:ea typeface="Verdana"/>
                <a:cs typeface="Verdana"/>
                <a:sym typeface="Verdana"/>
              </a:rPr>
              <a:t>Unmounting phase </a:t>
            </a:r>
            <a:endParaRPr sz="1150">
              <a:solidFill>
                <a:schemeClr val="dk1"/>
              </a:solidFill>
              <a:highlight>
                <a:srgbClr val="FFFFFF"/>
              </a:highlight>
              <a:latin typeface="Verdana"/>
              <a:ea typeface="Verdana"/>
              <a:cs typeface="Verdana"/>
              <a:sym typeface="Verdana"/>
            </a:endParaRPr>
          </a:p>
          <a:p>
            <a:pPr indent="0" lvl="0" marL="457200" rtl="0" algn="l">
              <a:lnSpc>
                <a:spcPct val="150000"/>
              </a:lnSpc>
              <a:spcBef>
                <a:spcPts val="0"/>
              </a:spcBef>
              <a:spcAft>
                <a:spcPts val="0"/>
              </a:spcAft>
              <a:buNone/>
            </a:pPr>
            <a:r>
              <a:t/>
            </a:r>
            <a:endParaRPr sz="1150">
              <a:solidFill>
                <a:schemeClr val="dk1"/>
              </a:solidFill>
              <a:highlight>
                <a:srgbClr val="FFFFFF"/>
              </a:highlight>
              <a:latin typeface="Verdana"/>
              <a:ea typeface="Verdana"/>
              <a:cs typeface="Verdana"/>
              <a:sym typeface="Verdana"/>
            </a:endParaRPr>
          </a:p>
          <a:p>
            <a:pPr indent="0" lvl="0" marL="0" rtl="0" algn="l">
              <a:lnSpc>
                <a:spcPct val="150000"/>
              </a:lnSpc>
              <a:spcBef>
                <a:spcPts val="0"/>
              </a:spcBef>
              <a:spcAft>
                <a:spcPts val="0"/>
              </a:spcAft>
              <a:buNone/>
            </a:pPr>
            <a:r>
              <a:t/>
            </a:r>
            <a:endParaRPr sz="1500">
              <a:solidFill>
                <a:schemeClr val="dk1"/>
              </a:solidFill>
            </a:endParaRPr>
          </a:p>
          <a:p>
            <a:pPr indent="0" lvl="0" marL="0" rtl="0" algn="l">
              <a:lnSpc>
                <a:spcPct val="150000"/>
              </a:lnSpc>
              <a:spcBef>
                <a:spcPts val="0"/>
              </a:spcBef>
              <a:spcAft>
                <a:spcPts val="0"/>
              </a:spcAft>
              <a:buNone/>
            </a:pPr>
            <a:r>
              <a:t/>
            </a:r>
            <a:endParaRPr sz="1500">
              <a:solidFill>
                <a:schemeClr val="dk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1" name="Google Shape;1311;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9406" lvl="0" marL="457200" rtl="0" algn="l">
              <a:lnSpc>
                <a:spcPct val="130000"/>
              </a:lnSpc>
              <a:spcBef>
                <a:spcPts val="0"/>
              </a:spcBef>
              <a:spcAft>
                <a:spcPts val="0"/>
              </a:spcAft>
              <a:buClr>
                <a:schemeClr val="dk1"/>
              </a:buClr>
              <a:buSzPts val="1588"/>
              <a:buAutoNum type="arabicPeriod"/>
            </a:pPr>
            <a:r>
              <a:rPr b="1" lang="en" sz="1587">
                <a:solidFill>
                  <a:schemeClr val="dk1"/>
                </a:solidFill>
              </a:rPr>
              <a:t>Initial phase :</a:t>
            </a:r>
            <a:endParaRPr b="1" sz="1587">
              <a:solidFill>
                <a:schemeClr val="dk1"/>
              </a:solidFill>
            </a:endParaRPr>
          </a:p>
          <a:p>
            <a:pPr indent="0" lvl="0" marL="457200" marR="0" rtl="0" algn="l">
              <a:lnSpc>
                <a:spcPct val="130000"/>
              </a:lnSpc>
              <a:spcBef>
                <a:spcPts val="0"/>
              </a:spcBef>
              <a:spcAft>
                <a:spcPts val="0"/>
              </a:spcAft>
              <a:buSzPts val="1018"/>
              <a:buNone/>
            </a:pPr>
            <a:r>
              <a:rPr lang="en" sz="1587">
                <a:solidFill>
                  <a:schemeClr val="dk1"/>
                </a:solidFill>
              </a:rPr>
              <a:t>This phase is Considered the birth phase in a ReactJS components life cycle. In this, the component begins its way to the DOM. During this phase,  the component includes both default Props and the initial State.</a:t>
            </a:r>
            <a:endParaRPr sz="1587">
              <a:solidFill>
                <a:schemeClr val="dk1"/>
              </a:solidFill>
            </a:endParaRPr>
          </a:p>
          <a:p>
            <a:pPr indent="0" lvl="0" marL="457200" marR="0" rtl="0" algn="l">
              <a:lnSpc>
                <a:spcPct val="130000"/>
              </a:lnSpc>
              <a:spcBef>
                <a:spcPts val="0"/>
              </a:spcBef>
              <a:spcAft>
                <a:spcPts val="0"/>
              </a:spcAft>
              <a:buSzPts val="1018"/>
              <a:buNone/>
            </a:pPr>
            <a:r>
              <a:t/>
            </a:r>
            <a:endParaRPr sz="1587">
              <a:solidFill>
                <a:schemeClr val="dk1"/>
              </a:solidFill>
            </a:endParaRPr>
          </a:p>
          <a:p>
            <a:pPr indent="0" lvl="0" marL="457200" marR="0" rtl="0" algn="l">
              <a:lnSpc>
                <a:spcPct val="130000"/>
              </a:lnSpc>
              <a:spcBef>
                <a:spcPts val="0"/>
              </a:spcBef>
              <a:spcAft>
                <a:spcPts val="0"/>
              </a:spcAft>
              <a:buSzPts val="1018"/>
              <a:buNone/>
            </a:pPr>
            <a:r>
              <a:rPr lang="en" sz="1587">
                <a:solidFill>
                  <a:schemeClr val="dk1"/>
                </a:solidFill>
              </a:rPr>
              <a:t>The initial phase includes the following methods:</a:t>
            </a:r>
            <a:endParaRPr sz="1587">
              <a:solidFill>
                <a:schemeClr val="dk1"/>
              </a:solidFill>
            </a:endParaRPr>
          </a:p>
          <a:p>
            <a:pPr indent="-329406" lvl="0" marL="457200" marR="0" rtl="0" algn="l">
              <a:lnSpc>
                <a:spcPct val="130000"/>
              </a:lnSpc>
              <a:spcBef>
                <a:spcPts val="0"/>
              </a:spcBef>
              <a:spcAft>
                <a:spcPts val="0"/>
              </a:spcAft>
              <a:buClr>
                <a:schemeClr val="dk1"/>
              </a:buClr>
              <a:buSzPts val="1588"/>
              <a:buChar char="-"/>
            </a:pPr>
            <a:r>
              <a:rPr b="1" lang="en" sz="1587">
                <a:solidFill>
                  <a:schemeClr val="dk1"/>
                </a:solidFill>
              </a:rPr>
              <a:t>getDefaultProps():</a:t>
            </a:r>
            <a:r>
              <a:rPr lang="en" sz="1587">
                <a:solidFill>
                  <a:schemeClr val="dk1"/>
                </a:solidFill>
              </a:rPr>
              <a:t> - It defines the default value of this.props.</a:t>
            </a:r>
            <a:endParaRPr sz="1587">
              <a:solidFill>
                <a:schemeClr val="dk1"/>
              </a:solidFill>
            </a:endParaRPr>
          </a:p>
          <a:p>
            <a:pPr indent="-329406" lvl="0" marL="457200" marR="0" rtl="0" algn="l">
              <a:lnSpc>
                <a:spcPct val="130000"/>
              </a:lnSpc>
              <a:spcBef>
                <a:spcPts val="0"/>
              </a:spcBef>
              <a:spcAft>
                <a:spcPts val="0"/>
              </a:spcAft>
              <a:buClr>
                <a:schemeClr val="dk1"/>
              </a:buClr>
              <a:buSzPts val="1588"/>
              <a:buChar char="-"/>
            </a:pPr>
            <a:r>
              <a:rPr b="1" lang="en" sz="1587">
                <a:solidFill>
                  <a:schemeClr val="dk1"/>
                </a:solidFill>
              </a:rPr>
              <a:t>getInitialState():</a:t>
            </a:r>
            <a:r>
              <a:rPr lang="en" sz="1587">
                <a:solidFill>
                  <a:schemeClr val="dk1"/>
                </a:solidFill>
              </a:rPr>
              <a:t>- It defines the default value of this.state.</a:t>
            </a:r>
            <a:endParaRPr sz="1587">
              <a:solidFill>
                <a:schemeClr val="dk1"/>
              </a:solidFill>
            </a:endParaRPr>
          </a:p>
          <a:p>
            <a:pPr indent="0" lvl="0" marL="914400" marR="0" rtl="0" algn="l">
              <a:lnSpc>
                <a:spcPct val="130000"/>
              </a:lnSpc>
              <a:spcBef>
                <a:spcPts val="0"/>
              </a:spcBef>
              <a:spcAft>
                <a:spcPts val="0"/>
              </a:spcAft>
              <a:buSzPts val="1018"/>
              <a:buNone/>
            </a:pPr>
            <a:r>
              <a:t/>
            </a:r>
            <a:endParaRPr sz="1587">
              <a:solidFill>
                <a:schemeClr val="dk1"/>
              </a:solidFill>
            </a:endParaRPr>
          </a:p>
          <a:p>
            <a:pPr indent="0" lvl="0" marL="914400" marR="0" rtl="0" algn="l">
              <a:lnSpc>
                <a:spcPct val="130000"/>
              </a:lnSpc>
              <a:spcBef>
                <a:spcPts val="0"/>
              </a:spcBef>
              <a:spcAft>
                <a:spcPts val="0"/>
              </a:spcAft>
              <a:buSzPts val="1018"/>
              <a:buNone/>
            </a:pPr>
            <a:r>
              <a:t/>
            </a:r>
            <a:endParaRPr sz="1587">
              <a:solidFill>
                <a:schemeClr val="dk1"/>
              </a:solidFill>
            </a:endParaRPr>
          </a:p>
          <a:p>
            <a:pPr indent="0" lvl="0" marL="0" rtl="0" algn="l">
              <a:lnSpc>
                <a:spcPct val="80000"/>
              </a:lnSpc>
              <a:spcBef>
                <a:spcPts val="0"/>
              </a:spcBef>
              <a:spcAft>
                <a:spcPts val="0"/>
              </a:spcAft>
              <a:buClr>
                <a:schemeClr val="dk1"/>
              </a:buClr>
              <a:buSzPts val="1018"/>
              <a:buFont typeface="Arial"/>
              <a:buNone/>
            </a:pPr>
            <a:r>
              <a:t/>
            </a:r>
            <a:endParaRPr sz="1217">
              <a:solidFill>
                <a:schemeClr val="dk1"/>
              </a:solidFill>
            </a:endParaRPr>
          </a:p>
          <a:p>
            <a:pPr indent="0" lvl="0" marL="457200" marR="0" rtl="0" algn="l">
              <a:lnSpc>
                <a:spcPct val="130000"/>
              </a:lnSpc>
              <a:spcBef>
                <a:spcPts val="0"/>
              </a:spcBef>
              <a:spcAft>
                <a:spcPts val="0"/>
              </a:spcAft>
              <a:buSzPts val="1018"/>
              <a:buNone/>
            </a:pPr>
            <a:r>
              <a:t/>
            </a:r>
            <a:endParaRPr sz="1587">
              <a:solidFill>
                <a:schemeClr val="dk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b="1" lang="en" sz="1705">
                <a:highlight>
                  <a:srgbClr val="FFFFFF"/>
                </a:highlight>
                <a:latin typeface="Verdana"/>
                <a:ea typeface="Verdana"/>
                <a:cs typeface="Verdana"/>
                <a:sym typeface="Verdana"/>
              </a:rPr>
              <a:t>2.  </a:t>
            </a:r>
            <a:r>
              <a:rPr b="1" lang="en" sz="1705">
                <a:highlight>
                  <a:srgbClr val="FFFFFF"/>
                </a:highlight>
                <a:latin typeface="Verdana"/>
                <a:ea typeface="Verdana"/>
                <a:cs typeface="Verdana"/>
                <a:sym typeface="Verdana"/>
              </a:rPr>
              <a:t>Mounting phase</a:t>
            </a:r>
            <a:endParaRPr sz="1150">
              <a:highlight>
                <a:srgbClr val="FFFFFF"/>
              </a:highlight>
              <a:latin typeface="Verdana"/>
              <a:ea typeface="Verdana"/>
              <a:cs typeface="Verdana"/>
              <a:sym typeface="Verdana"/>
            </a:endParaRPr>
          </a:p>
          <a:p>
            <a:pPr indent="0" lvl="0" marL="0" rtl="0" algn="l">
              <a:lnSpc>
                <a:spcPct val="150000"/>
              </a:lnSpc>
              <a:spcBef>
                <a:spcPts val="0"/>
              </a:spcBef>
              <a:spcAft>
                <a:spcPts val="0"/>
              </a:spcAft>
              <a:buNone/>
            </a:pPr>
            <a:r>
              <a:t/>
            </a:r>
            <a:endParaRPr b="1" sz="1705">
              <a:highlight>
                <a:srgbClr val="FFFFFF"/>
              </a:highlight>
              <a:latin typeface="Verdana"/>
              <a:ea typeface="Verdana"/>
              <a:cs typeface="Verdana"/>
              <a:sym typeface="Verdana"/>
            </a:endParaRPr>
          </a:p>
        </p:txBody>
      </p:sp>
      <p:sp>
        <p:nvSpPr>
          <p:cNvPr id="1317" name="Google Shape;1317;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chemeClr val="dk1"/>
                </a:solidFill>
              </a:rPr>
              <a:t>In this mounting phase, you create the component instance and  insert it into the DOM.</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lang="en" sz="1700">
                <a:solidFill>
                  <a:schemeClr val="dk1"/>
                </a:solidFill>
              </a:rPr>
              <a:t>It has following methods:</a:t>
            </a:r>
            <a:endParaRPr sz="1700">
              <a:solidFill>
                <a:schemeClr val="dk1"/>
              </a:solidFill>
            </a:endParaRPr>
          </a:p>
          <a:p>
            <a:pPr indent="-311150" lvl="0" marL="457200" rtl="0" algn="l">
              <a:lnSpc>
                <a:spcPct val="100000"/>
              </a:lnSpc>
              <a:spcBef>
                <a:spcPts val="0"/>
              </a:spcBef>
              <a:spcAft>
                <a:spcPts val="0"/>
              </a:spcAft>
              <a:buClr>
                <a:schemeClr val="dk1"/>
              </a:buClr>
              <a:buSzPts val="1300"/>
              <a:buChar char="-"/>
            </a:pPr>
            <a:r>
              <a:rPr b="1" i="1" lang="en" sz="1600">
                <a:solidFill>
                  <a:schemeClr val="dk1"/>
                </a:solidFill>
                <a:highlight>
                  <a:srgbClr val="FFFFFF"/>
                </a:highlight>
                <a:latin typeface="Nunito"/>
                <a:ea typeface="Nunito"/>
                <a:cs typeface="Nunito"/>
                <a:sym typeface="Nunito"/>
              </a:rPr>
              <a:t>componentWillMount()</a:t>
            </a:r>
            <a:r>
              <a:rPr lang="en" sz="1600">
                <a:solidFill>
                  <a:schemeClr val="dk1"/>
                </a:solidFill>
                <a:highlight>
                  <a:srgbClr val="FFFFFF"/>
                </a:highlight>
                <a:latin typeface="Nunito"/>
                <a:ea typeface="Nunito"/>
                <a:cs typeface="Nunito"/>
                <a:sym typeface="Nunito"/>
              </a:rPr>
              <a:t> :- You </a:t>
            </a:r>
            <a:r>
              <a:rPr lang="en" sz="1500">
                <a:solidFill>
                  <a:schemeClr val="dk1"/>
                </a:solidFill>
              </a:rPr>
              <a:t>Call this method before the rendering of a component into the DOM. The component will not re-render when you call setState() in this method.</a:t>
            </a:r>
            <a:endParaRPr sz="1500">
              <a:solidFill>
                <a:schemeClr val="dk1"/>
              </a:solidFill>
            </a:endParaRPr>
          </a:p>
          <a:p>
            <a:pPr indent="0" lvl="0" marL="457200" rtl="0" algn="l">
              <a:lnSpc>
                <a:spcPct val="100000"/>
              </a:lnSpc>
              <a:spcBef>
                <a:spcPts val="0"/>
              </a:spcBef>
              <a:spcAft>
                <a:spcPts val="0"/>
              </a:spcAft>
              <a:buNone/>
            </a:pPr>
            <a:r>
              <a:t/>
            </a:r>
            <a:endParaRPr sz="1600">
              <a:solidFill>
                <a:schemeClr val="dk1"/>
              </a:solidFill>
              <a:highlight>
                <a:srgbClr val="FFFFFF"/>
              </a:highlight>
              <a:latin typeface="Nunito"/>
              <a:ea typeface="Nunito"/>
              <a:cs typeface="Nunito"/>
              <a:sym typeface="Nunito"/>
            </a:endParaRPr>
          </a:p>
          <a:p>
            <a:pPr indent="-304800" lvl="0" marL="457200" rtl="0" algn="l">
              <a:lnSpc>
                <a:spcPct val="100000"/>
              </a:lnSpc>
              <a:spcBef>
                <a:spcPts val="0"/>
              </a:spcBef>
              <a:spcAft>
                <a:spcPts val="0"/>
              </a:spcAft>
              <a:buClr>
                <a:schemeClr val="dk1"/>
              </a:buClr>
              <a:buSzPts val="1200"/>
              <a:buFont typeface="Nunito"/>
              <a:buChar char="-"/>
            </a:pPr>
            <a:r>
              <a:rPr b="1" i="1" lang="en" sz="1600">
                <a:solidFill>
                  <a:schemeClr val="dk1"/>
                </a:solidFill>
                <a:highlight>
                  <a:srgbClr val="FFFFFF"/>
                </a:highlight>
                <a:latin typeface="Nunito"/>
                <a:ea typeface="Nunito"/>
                <a:cs typeface="Nunito"/>
                <a:sym typeface="Nunito"/>
              </a:rPr>
              <a:t>componentDidMount()</a:t>
            </a:r>
            <a:r>
              <a:rPr b="1" lang="en" sz="1600">
                <a:solidFill>
                  <a:schemeClr val="dk1"/>
                </a:solidFill>
                <a:highlight>
                  <a:srgbClr val="FFFFFF"/>
                </a:highlight>
                <a:latin typeface="Nunito"/>
                <a:ea typeface="Nunito"/>
                <a:cs typeface="Nunito"/>
                <a:sym typeface="Nunito"/>
              </a:rPr>
              <a:t>  :-  </a:t>
            </a:r>
            <a:r>
              <a:rPr lang="en" sz="1600">
                <a:solidFill>
                  <a:schemeClr val="dk1"/>
                </a:solidFill>
                <a:highlight>
                  <a:srgbClr val="FFFFFF"/>
                </a:highlight>
                <a:latin typeface="Nunito"/>
                <a:ea typeface="Nunito"/>
                <a:cs typeface="Nunito"/>
                <a:sym typeface="Nunito"/>
              </a:rPr>
              <a:t>You </a:t>
            </a:r>
            <a:r>
              <a:rPr lang="en" sz="1500">
                <a:solidFill>
                  <a:schemeClr val="dk1"/>
                </a:solidFill>
              </a:rPr>
              <a:t>Call this method after rendering a component and placing it on the DOM. Then, you can perform DOM querying operations.</a:t>
            </a:r>
            <a:endParaRPr sz="15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04800" lvl="0" marL="457200" marR="0" rtl="0" algn="l">
              <a:lnSpc>
                <a:spcPct val="100000"/>
              </a:lnSpc>
              <a:spcBef>
                <a:spcPts val="0"/>
              </a:spcBef>
              <a:spcAft>
                <a:spcPts val="0"/>
              </a:spcAft>
              <a:buClr>
                <a:schemeClr val="dk1"/>
              </a:buClr>
              <a:buSzPts val="1200"/>
              <a:buFont typeface="Nunito"/>
              <a:buChar char="-"/>
            </a:pPr>
            <a:r>
              <a:rPr b="1" i="1" lang="en" sz="1600">
                <a:solidFill>
                  <a:schemeClr val="dk1"/>
                </a:solidFill>
                <a:highlight>
                  <a:srgbClr val="FFFFFF"/>
                </a:highlight>
                <a:latin typeface="Nunito"/>
                <a:ea typeface="Nunito"/>
                <a:cs typeface="Nunito"/>
                <a:sym typeface="Nunito"/>
              </a:rPr>
              <a:t>Render():-</a:t>
            </a:r>
            <a:r>
              <a:rPr lang="en" sz="1500">
                <a:solidFill>
                  <a:schemeClr val="dk1"/>
                </a:solidFill>
              </a:rPr>
              <a:t>  You define this method in every component. You cannot return a single root HTML node element. However, You can return a null  or false value if you don't want to render anything.</a:t>
            </a:r>
            <a:endParaRPr sz="1500">
              <a:solidFill>
                <a:schemeClr val="dk1"/>
              </a:solidFill>
            </a:endParaRPr>
          </a:p>
          <a:p>
            <a:pPr indent="0" lvl="0" marL="457200" marR="0" rtl="0" algn="l">
              <a:lnSpc>
                <a:spcPct val="100000"/>
              </a:lnSpc>
              <a:spcBef>
                <a:spcPts val="0"/>
              </a:spcBef>
              <a:spcAft>
                <a:spcPts val="0"/>
              </a:spcAft>
              <a:buNone/>
            </a:pPr>
            <a:r>
              <a:t/>
            </a:r>
            <a:endParaRPr sz="1500">
              <a:solidFill>
                <a:schemeClr val="dk1"/>
              </a:solidFill>
            </a:endParaRPr>
          </a:p>
          <a:p>
            <a:pPr indent="0" lvl="0" marL="457200" marR="0" rtl="0" algn="l">
              <a:lnSpc>
                <a:spcPct val="100000"/>
              </a:lnSpc>
              <a:spcBef>
                <a:spcPts val="0"/>
              </a:spcBef>
              <a:spcAft>
                <a:spcPts val="0"/>
              </a:spcAft>
              <a:buNone/>
            </a:pPr>
            <a:r>
              <a:t/>
            </a:r>
            <a:endParaRPr sz="1500">
              <a:solidFill>
                <a:schemeClr val="dk1"/>
              </a:solidFill>
            </a:endParaRPr>
          </a:p>
          <a:p>
            <a:pPr indent="0" lvl="0" marL="0" marR="0" rtl="0" algn="l">
              <a:lnSpc>
                <a:spcPct val="100000"/>
              </a:lnSpc>
              <a:spcBef>
                <a:spcPts val="0"/>
              </a:spcBef>
              <a:spcAft>
                <a:spcPts val="0"/>
              </a:spcAft>
              <a:buNone/>
            </a:pPr>
            <a:r>
              <a:t/>
            </a:r>
            <a:endParaRPr b="1" i="1" sz="1600">
              <a:solidFill>
                <a:schemeClr val="dk1"/>
              </a:solidFill>
              <a:highlight>
                <a:srgbClr val="FFFFFF"/>
              </a:highlight>
              <a:latin typeface="Nunito"/>
              <a:ea typeface="Nunito"/>
              <a:cs typeface="Nunito"/>
              <a:sym typeface="Nunito"/>
            </a:endParaRPr>
          </a:p>
          <a:p>
            <a:pPr indent="0" lvl="0" marL="0" rtl="0" algn="l">
              <a:lnSpc>
                <a:spcPct val="100000"/>
              </a:lnSpc>
              <a:spcBef>
                <a:spcPts val="0"/>
              </a:spcBef>
              <a:spcAft>
                <a:spcPts val="0"/>
              </a:spcAft>
              <a:buNone/>
            </a:pPr>
            <a:r>
              <a:t/>
            </a:r>
            <a:endParaRPr sz="1500">
              <a:solidFill>
                <a:schemeClr val="dk1"/>
              </a:solidFill>
            </a:endParaRPr>
          </a:p>
          <a:p>
            <a:pPr indent="0" lvl="0" marL="0" rtl="0" algn="l">
              <a:spcBef>
                <a:spcPts val="0"/>
              </a:spcBef>
              <a:spcAft>
                <a:spcPts val="1200"/>
              </a:spcAft>
              <a:buNone/>
            </a:pPr>
            <a:r>
              <a:t/>
            </a:r>
            <a:endParaRPr sz="24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00"/>
          <p:cNvSpPr txBox="1"/>
          <p:nvPr>
            <p:ph type="title"/>
          </p:nvPr>
        </p:nvSpPr>
        <p:spPr>
          <a:xfrm>
            <a:off x="311700" y="203200"/>
            <a:ext cx="8520600" cy="814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705">
                <a:highlight>
                  <a:srgbClr val="FFFFFF"/>
                </a:highlight>
                <a:latin typeface="Verdana"/>
                <a:ea typeface="Verdana"/>
                <a:cs typeface="Verdana"/>
                <a:sym typeface="Verdana"/>
              </a:rPr>
              <a:t> 3. Updating phase </a:t>
            </a:r>
            <a:endParaRPr b="1" sz="1705">
              <a:highlight>
                <a:srgbClr val="FFFFFF"/>
              </a:highlight>
              <a:latin typeface="Verdana"/>
              <a:ea typeface="Verdana"/>
              <a:cs typeface="Verdana"/>
              <a:sym typeface="Verdana"/>
            </a:endParaRPr>
          </a:p>
        </p:txBody>
      </p:sp>
      <p:sp>
        <p:nvSpPr>
          <p:cNvPr id="1323" name="Google Shape;1323;p200"/>
          <p:cNvSpPr txBox="1"/>
          <p:nvPr>
            <p:ph idx="1" type="body"/>
          </p:nvPr>
        </p:nvSpPr>
        <p:spPr>
          <a:xfrm>
            <a:off x="311700" y="787400"/>
            <a:ext cx="8520600" cy="37815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dk1"/>
              </a:buClr>
              <a:buSzPts val="1400"/>
              <a:buChar char="-"/>
            </a:pPr>
            <a:r>
              <a:rPr lang="en" sz="1400">
                <a:solidFill>
                  <a:schemeClr val="dk1"/>
                </a:solidFill>
              </a:rPr>
              <a:t>In this phase,  you can handle the user interaction and communication with the hierarchy of components. In this phase, the priority is to make sure that the component’s latest version is displayed.  Unlike the previous stages, the updating phase  repeats over and over again. </a:t>
            </a:r>
            <a:endParaRPr sz="1400">
              <a:solidFill>
                <a:schemeClr val="dk1"/>
              </a:solidFill>
            </a:endParaRPr>
          </a:p>
          <a:p>
            <a:pPr indent="-317500" lvl="0" marL="457200" rtl="0" algn="l">
              <a:lnSpc>
                <a:spcPct val="90000"/>
              </a:lnSpc>
              <a:spcBef>
                <a:spcPts val="0"/>
              </a:spcBef>
              <a:spcAft>
                <a:spcPts val="0"/>
              </a:spcAft>
              <a:buClr>
                <a:schemeClr val="dk1"/>
              </a:buClr>
              <a:buSzPts val="1400"/>
              <a:buChar char="-"/>
            </a:pPr>
            <a:r>
              <a:rPr lang="en" sz="1400">
                <a:solidFill>
                  <a:schemeClr val="dk1"/>
                </a:solidFill>
              </a:rPr>
              <a:t> It includes the following methods:-</a:t>
            </a:r>
            <a:endParaRPr sz="1400">
              <a:solidFill>
                <a:schemeClr val="dk1"/>
              </a:solidFill>
            </a:endParaRPr>
          </a:p>
          <a:p>
            <a:pPr indent="0" lvl="0" marL="457200" rtl="0" algn="l">
              <a:lnSpc>
                <a:spcPct val="90000"/>
              </a:lnSpc>
              <a:spcBef>
                <a:spcPts val="0"/>
              </a:spcBef>
              <a:spcAft>
                <a:spcPts val="0"/>
              </a:spcAft>
              <a:buNone/>
            </a:pPr>
            <a:r>
              <a:t/>
            </a:r>
            <a:endParaRPr b="1" sz="1400">
              <a:solidFill>
                <a:schemeClr val="dk1"/>
              </a:solidFill>
            </a:endParaRPr>
          </a:p>
          <a:p>
            <a:pPr indent="-317500" lvl="0" marL="457200" rtl="0" algn="l">
              <a:lnSpc>
                <a:spcPct val="90000"/>
              </a:lnSpc>
              <a:spcBef>
                <a:spcPts val="0"/>
              </a:spcBef>
              <a:spcAft>
                <a:spcPts val="0"/>
              </a:spcAft>
              <a:buClr>
                <a:schemeClr val="dk1"/>
              </a:buClr>
              <a:buSzPts val="1400"/>
              <a:buChar char="-"/>
            </a:pPr>
            <a:r>
              <a:rPr b="1" lang="en" sz="1400">
                <a:solidFill>
                  <a:schemeClr val="dk1"/>
                </a:solidFill>
              </a:rPr>
              <a:t>componentWillReceiveProps()</a:t>
            </a:r>
            <a:r>
              <a:rPr lang="en" sz="1400">
                <a:solidFill>
                  <a:schemeClr val="dk1"/>
                </a:solidFill>
              </a:rPr>
              <a:t>:-  You call this method when a component receives a new prop.</a:t>
            </a:r>
            <a:endParaRPr sz="1400">
              <a:solidFill>
                <a:schemeClr val="dk1"/>
              </a:solidFill>
            </a:endParaRPr>
          </a:p>
          <a:p>
            <a:pPr indent="0" lvl="0" marL="457200" rtl="0" algn="l">
              <a:lnSpc>
                <a:spcPct val="90000"/>
              </a:lnSpc>
              <a:spcBef>
                <a:spcPts val="0"/>
              </a:spcBef>
              <a:spcAft>
                <a:spcPts val="0"/>
              </a:spcAft>
              <a:buNone/>
            </a:pPr>
            <a:r>
              <a:t/>
            </a:r>
            <a:endParaRPr sz="1400">
              <a:solidFill>
                <a:schemeClr val="dk1"/>
              </a:solidFill>
            </a:endParaRPr>
          </a:p>
          <a:p>
            <a:pPr indent="-317500" lvl="0" marL="457200" rtl="0" algn="l">
              <a:lnSpc>
                <a:spcPct val="90000"/>
              </a:lnSpc>
              <a:spcBef>
                <a:spcPts val="0"/>
              </a:spcBef>
              <a:spcAft>
                <a:spcPts val="0"/>
              </a:spcAft>
              <a:buClr>
                <a:schemeClr val="dk1"/>
              </a:buClr>
              <a:buSzPts val="1400"/>
              <a:buChar char="-"/>
            </a:pPr>
            <a:r>
              <a:rPr b="1" lang="en" sz="1400">
                <a:solidFill>
                  <a:schemeClr val="dk1"/>
                </a:solidFill>
              </a:rPr>
              <a:t>shouldComponentUpdate():-  </a:t>
            </a:r>
            <a:r>
              <a:rPr lang="en" sz="1400">
                <a:solidFill>
                  <a:schemeClr val="dk1"/>
                </a:solidFill>
              </a:rPr>
              <a:t>You call this method when a component decides it wants to make changes to the DOM. You can control the component’s behaviour when it gets updated.</a:t>
            </a:r>
            <a:endParaRPr sz="1400">
              <a:solidFill>
                <a:schemeClr val="dk1"/>
              </a:solidFill>
            </a:endParaRPr>
          </a:p>
          <a:p>
            <a:pPr indent="0" lvl="0" marL="457200" rtl="0" algn="l">
              <a:lnSpc>
                <a:spcPct val="90000"/>
              </a:lnSpc>
              <a:spcBef>
                <a:spcPts val="0"/>
              </a:spcBef>
              <a:spcAft>
                <a:spcPts val="0"/>
              </a:spcAft>
              <a:buNone/>
            </a:pPr>
            <a:r>
              <a:t/>
            </a:r>
            <a:endParaRPr sz="1400">
              <a:solidFill>
                <a:schemeClr val="dk1"/>
              </a:solidFill>
            </a:endParaRPr>
          </a:p>
          <a:p>
            <a:pPr indent="-317500" lvl="0" marL="457200" rtl="0" algn="l">
              <a:lnSpc>
                <a:spcPct val="90000"/>
              </a:lnSpc>
              <a:spcBef>
                <a:spcPts val="0"/>
              </a:spcBef>
              <a:spcAft>
                <a:spcPts val="0"/>
              </a:spcAft>
              <a:buClr>
                <a:schemeClr val="dk1"/>
              </a:buClr>
              <a:buSzPts val="1400"/>
              <a:buChar char="-"/>
            </a:pPr>
            <a:r>
              <a:rPr b="1" lang="en" sz="1400">
                <a:solidFill>
                  <a:schemeClr val="dk1"/>
                </a:solidFill>
              </a:rPr>
              <a:t>componentWillUpdate():- </a:t>
            </a:r>
            <a:r>
              <a:rPr lang="en" sz="1400">
                <a:solidFill>
                  <a:schemeClr val="dk1"/>
                </a:solidFill>
              </a:rPr>
              <a:t>You</a:t>
            </a:r>
            <a:r>
              <a:rPr b="1" lang="en" sz="1400">
                <a:solidFill>
                  <a:schemeClr val="dk1"/>
                </a:solidFill>
              </a:rPr>
              <a:t> </a:t>
            </a:r>
            <a:r>
              <a:rPr lang="en" sz="1400">
                <a:solidFill>
                  <a:schemeClr val="dk1"/>
                </a:solidFill>
              </a:rPr>
              <a:t>Call this method before the component update. You cannot use the this.setState() method to change the component state. Further, if </a:t>
            </a:r>
            <a:r>
              <a:rPr b="1" lang="en" sz="1400">
                <a:solidFill>
                  <a:schemeClr val="dk1"/>
                </a:solidFill>
              </a:rPr>
              <a:t>shouldComponentUpdate()</a:t>
            </a:r>
            <a:r>
              <a:rPr lang="en" sz="1400">
                <a:solidFill>
                  <a:schemeClr val="dk1"/>
                </a:solidFill>
              </a:rPr>
              <a:t> returns false, then this method will  not be called.</a:t>
            </a:r>
            <a:endParaRPr sz="1400">
              <a:solidFill>
                <a:schemeClr val="dk1"/>
              </a:solidFill>
            </a:endParaRPr>
          </a:p>
          <a:p>
            <a:pPr indent="0" lvl="0" marL="0" rtl="0" algn="l">
              <a:lnSpc>
                <a:spcPct val="90000"/>
              </a:lnSpc>
              <a:spcBef>
                <a:spcPts val="0"/>
              </a:spcBef>
              <a:spcAft>
                <a:spcPts val="0"/>
              </a:spcAft>
              <a:buNone/>
            </a:pPr>
            <a:r>
              <a:t/>
            </a:r>
            <a:endParaRPr sz="1400">
              <a:solidFill>
                <a:schemeClr val="dk1"/>
              </a:solidFill>
            </a:endParaRPr>
          </a:p>
          <a:p>
            <a:pPr indent="-317500" lvl="0" marL="457200" rtl="0" algn="l">
              <a:lnSpc>
                <a:spcPct val="90000"/>
              </a:lnSpc>
              <a:spcBef>
                <a:spcPts val="0"/>
              </a:spcBef>
              <a:spcAft>
                <a:spcPts val="0"/>
              </a:spcAft>
              <a:buClr>
                <a:schemeClr val="dk1"/>
              </a:buClr>
              <a:buSzPts val="1400"/>
              <a:buChar char="-"/>
            </a:pPr>
            <a:r>
              <a:rPr b="1" lang="en" sz="1400">
                <a:solidFill>
                  <a:schemeClr val="dk1"/>
                </a:solidFill>
              </a:rPr>
              <a:t>render() :- </a:t>
            </a:r>
            <a:r>
              <a:rPr lang="en" sz="1400">
                <a:solidFill>
                  <a:schemeClr val="dk1"/>
                </a:solidFill>
              </a:rPr>
              <a:t> you call this to inspect this.props and this.state. </a:t>
            </a:r>
            <a:endParaRPr sz="1400">
              <a:solidFill>
                <a:schemeClr val="dk1"/>
              </a:solidFill>
            </a:endParaRPr>
          </a:p>
          <a:p>
            <a:pPr indent="0" lvl="0" marL="457200" rtl="0" algn="l">
              <a:lnSpc>
                <a:spcPct val="90000"/>
              </a:lnSpc>
              <a:spcBef>
                <a:spcPts val="0"/>
              </a:spcBef>
              <a:spcAft>
                <a:spcPts val="0"/>
              </a:spcAft>
              <a:buNone/>
            </a:pPr>
            <a:r>
              <a:rPr lang="en" sz="1400">
                <a:solidFill>
                  <a:schemeClr val="dk1"/>
                </a:solidFill>
              </a:rPr>
              <a:t>It returns any of the following:  Arrays and fragments,  String and Number,  Booleans or null react elements.</a:t>
            </a:r>
            <a:endParaRPr sz="1400">
              <a:solidFill>
                <a:schemeClr val="dk1"/>
              </a:solidFill>
            </a:endParaRPr>
          </a:p>
          <a:p>
            <a:pPr indent="0" lvl="0" marL="457200" rtl="0" algn="l">
              <a:lnSpc>
                <a:spcPct val="90000"/>
              </a:lnSpc>
              <a:spcBef>
                <a:spcPts val="0"/>
              </a:spcBef>
              <a:spcAft>
                <a:spcPts val="0"/>
              </a:spcAft>
              <a:buNone/>
            </a:pPr>
            <a:r>
              <a:t/>
            </a:r>
            <a:endParaRPr sz="1400">
              <a:solidFill>
                <a:schemeClr val="dk1"/>
              </a:solidFill>
            </a:endParaRPr>
          </a:p>
          <a:p>
            <a:pPr indent="-317500" lvl="0" marL="457200" rtl="0" algn="l">
              <a:lnSpc>
                <a:spcPct val="90000"/>
              </a:lnSpc>
              <a:spcBef>
                <a:spcPts val="0"/>
              </a:spcBef>
              <a:spcAft>
                <a:spcPts val="0"/>
              </a:spcAft>
              <a:buClr>
                <a:schemeClr val="dk1"/>
              </a:buClr>
              <a:buSzPts val="1400"/>
              <a:buChar char="-"/>
            </a:pPr>
            <a:r>
              <a:rPr b="1" lang="en" sz="1400">
                <a:solidFill>
                  <a:schemeClr val="dk1"/>
                </a:solidFill>
              </a:rPr>
              <a:t>componentDidUpdate():-</a:t>
            </a:r>
            <a:r>
              <a:rPr lang="en" sz="1400">
                <a:solidFill>
                  <a:schemeClr val="dk1"/>
                </a:solidFill>
              </a:rPr>
              <a:t> You Immediately call this method when the component is updated.</a:t>
            </a:r>
            <a:endParaRPr sz="1400">
              <a:solidFill>
                <a:schemeClr val="dk1"/>
              </a:solidFill>
            </a:endParaRPr>
          </a:p>
          <a:p>
            <a:pPr indent="0" lvl="0" marL="457200" rtl="0" algn="l">
              <a:lnSpc>
                <a:spcPct val="90000"/>
              </a:lnSpc>
              <a:spcBef>
                <a:spcPts val="0"/>
              </a:spcBef>
              <a:spcAft>
                <a:spcPts val="0"/>
              </a:spcAft>
              <a:buNone/>
            </a:pPr>
            <a:r>
              <a:t/>
            </a:r>
            <a:endParaRPr sz="1400">
              <a:solidFill>
                <a:schemeClr val="dk1"/>
              </a:solidFill>
            </a:endParaRPr>
          </a:p>
          <a:p>
            <a:pPr indent="0" lvl="0" marL="457200" rtl="0" algn="l">
              <a:lnSpc>
                <a:spcPct val="90000"/>
              </a:lnSpc>
              <a:spcBef>
                <a:spcPts val="0"/>
              </a:spcBef>
              <a:spcAft>
                <a:spcPts val="0"/>
              </a:spcAft>
              <a:buNone/>
            </a:pPr>
            <a:r>
              <a:t/>
            </a:r>
            <a:endParaRPr sz="1400">
              <a:solidFill>
                <a:schemeClr val="dk1"/>
              </a:solidFill>
            </a:endParaRPr>
          </a:p>
          <a:p>
            <a:pPr indent="0" lvl="0" marL="0" rtl="0" algn="l">
              <a:lnSpc>
                <a:spcPct val="105000"/>
              </a:lnSpc>
              <a:spcBef>
                <a:spcPts val="0"/>
              </a:spcBef>
              <a:spcAft>
                <a:spcPts val="1200"/>
              </a:spcAft>
              <a:buNone/>
            </a:pPr>
            <a:r>
              <a:t/>
            </a:r>
            <a:endParaRPr sz="21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t>
            </a:r>
            <a:r>
              <a:rPr b="1" lang="en" sz="1705">
                <a:highlight>
                  <a:srgbClr val="FFFFFF"/>
                </a:highlight>
                <a:latin typeface="Verdana"/>
                <a:ea typeface="Verdana"/>
                <a:cs typeface="Verdana"/>
                <a:sym typeface="Verdana"/>
              </a:rPr>
              <a:t>Unmounting phase</a:t>
            </a:r>
            <a:endParaRPr/>
          </a:p>
        </p:txBody>
      </p:sp>
      <p:sp>
        <p:nvSpPr>
          <p:cNvPr id="1329" name="Google Shape;1329;p2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marR="0" rtl="0" algn="l">
              <a:lnSpc>
                <a:spcPct val="100000"/>
              </a:lnSpc>
              <a:spcBef>
                <a:spcPts val="0"/>
              </a:spcBef>
              <a:spcAft>
                <a:spcPts val="0"/>
              </a:spcAft>
              <a:buClr>
                <a:schemeClr val="dk1"/>
              </a:buClr>
              <a:buSzPts val="1300"/>
              <a:buChar char="-"/>
            </a:pPr>
            <a:r>
              <a:rPr lang="en" sz="1500">
                <a:solidFill>
                  <a:schemeClr val="dk1"/>
                </a:solidFill>
              </a:rPr>
              <a:t>The unmounting phase is the last phase of the React component lifecycle.  It is invoked in a situation when a component instance is unmounted and destroyed from the  the DOM. </a:t>
            </a:r>
            <a:endParaRPr sz="15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500">
                <a:solidFill>
                  <a:schemeClr val="dk1"/>
                </a:solidFill>
              </a:rPr>
              <a:t>Iit contains only one method as given below:</a:t>
            </a:r>
            <a:endParaRPr sz="1500">
              <a:solidFill>
                <a:schemeClr val="dk1"/>
              </a:solidFill>
            </a:endParaRPr>
          </a:p>
          <a:p>
            <a:pPr indent="0" lvl="0" marL="457200" marR="0" rtl="0" algn="l">
              <a:lnSpc>
                <a:spcPct val="100000"/>
              </a:lnSpc>
              <a:spcBef>
                <a:spcPts val="0"/>
              </a:spcBef>
              <a:spcAft>
                <a:spcPts val="0"/>
              </a:spcAft>
              <a:buNone/>
            </a:pPr>
            <a:r>
              <a:t/>
            </a:r>
            <a:endParaRPr>
              <a:solidFill>
                <a:schemeClr val="dk1"/>
              </a:solidFill>
            </a:endParaRPr>
          </a:p>
          <a:p>
            <a:pPr indent="-311150" lvl="0" marL="457200" marR="0" rtl="0" algn="l">
              <a:lnSpc>
                <a:spcPct val="100000"/>
              </a:lnSpc>
              <a:spcBef>
                <a:spcPts val="0"/>
              </a:spcBef>
              <a:spcAft>
                <a:spcPts val="0"/>
              </a:spcAft>
              <a:buClr>
                <a:schemeClr val="dk1"/>
              </a:buClr>
              <a:buSzPts val="1300"/>
              <a:buChar char="-"/>
            </a:pPr>
            <a:r>
              <a:rPr b="1" i="1" lang="en">
                <a:solidFill>
                  <a:schemeClr val="dk1"/>
                </a:solidFill>
              </a:rPr>
              <a:t>componentWillUnmount() :</a:t>
            </a:r>
            <a:r>
              <a:rPr lang="en">
                <a:solidFill>
                  <a:schemeClr val="dk1"/>
                </a:solidFill>
              </a:rPr>
              <a:t>- </a:t>
            </a:r>
            <a:endParaRPr>
              <a:solidFill>
                <a:schemeClr val="dk1"/>
              </a:solidFill>
            </a:endParaRPr>
          </a:p>
          <a:p>
            <a:pPr indent="0" lvl="0" marL="457200" marR="0" rtl="0" algn="l">
              <a:lnSpc>
                <a:spcPct val="100000"/>
              </a:lnSpc>
              <a:spcBef>
                <a:spcPts val="0"/>
              </a:spcBef>
              <a:spcAft>
                <a:spcPts val="0"/>
              </a:spcAft>
              <a:buNone/>
            </a:pPr>
            <a:r>
              <a:rPr lang="en" sz="1500">
                <a:solidFill>
                  <a:schemeClr val="dk1"/>
                </a:solidFill>
              </a:rPr>
              <a:t>You Call this method before a component is unmounted and eliminated permanently.</a:t>
            </a:r>
            <a:endParaRPr sz="1500">
              <a:solidFill>
                <a:schemeClr val="dk1"/>
              </a:solidFill>
            </a:endParaRPr>
          </a:p>
          <a:p>
            <a:pPr indent="0" lvl="0" marL="457200" marR="0" rtl="0" algn="l">
              <a:lnSpc>
                <a:spcPct val="100000"/>
              </a:lnSpc>
              <a:spcBef>
                <a:spcPts val="0"/>
              </a:spcBef>
              <a:spcAft>
                <a:spcPts val="0"/>
              </a:spcAft>
              <a:buNone/>
            </a:pPr>
            <a:r>
              <a:t/>
            </a:r>
            <a:endParaRPr sz="1500">
              <a:solidFill>
                <a:schemeClr val="dk1"/>
              </a:solidFill>
            </a:endParaRPr>
          </a:p>
          <a:p>
            <a:pPr indent="0" lvl="0" marL="457200" marR="0" rtl="0" algn="l">
              <a:lnSpc>
                <a:spcPct val="100000"/>
              </a:lnSpc>
              <a:spcBef>
                <a:spcPts val="0"/>
              </a:spcBef>
              <a:spcAft>
                <a:spcPts val="0"/>
              </a:spcAft>
              <a:buNone/>
            </a:pPr>
            <a:r>
              <a:rPr lang="en" sz="1500">
                <a:solidFill>
                  <a:schemeClr val="dk1"/>
                </a:solidFill>
              </a:rPr>
              <a:t> This method performs cleanup task like, event listening, cancelling network request, invalidating timers, cleaning up DOM elements etc.</a:t>
            </a:r>
            <a:endParaRPr sz="1500">
              <a:solidFill>
                <a:schemeClr val="dk1"/>
              </a:solidFill>
            </a:endParaRPr>
          </a:p>
          <a:p>
            <a:pPr indent="0" lvl="0" marL="457200" marR="0" rtl="0" algn="l">
              <a:lnSpc>
                <a:spcPct val="100000"/>
              </a:lnSpc>
              <a:spcBef>
                <a:spcPts val="0"/>
              </a:spcBef>
              <a:spcAft>
                <a:spcPts val="0"/>
              </a:spcAft>
              <a:buNone/>
            </a:pPr>
            <a:r>
              <a:t/>
            </a:r>
            <a:endParaRPr sz="1500">
              <a:solidFill>
                <a:schemeClr val="dk1"/>
              </a:solidFill>
            </a:endParaRPr>
          </a:p>
          <a:p>
            <a:pPr indent="0" lvl="0" marL="457200" rtl="0" algn="l">
              <a:spcBef>
                <a:spcPts val="0"/>
              </a:spcBef>
              <a:spcAft>
                <a:spcPts val="1200"/>
              </a:spcAft>
              <a:buNone/>
            </a:pPr>
            <a: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5" name="Google Shape;175;p31"/>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fontScale="70000" lnSpcReduction="10000"/>
          </a:bodyPr>
          <a:lstStyle/>
          <a:p>
            <a:pPr indent="0" lvl="0" marL="0" rtl="0" algn="just">
              <a:spcBef>
                <a:spcPts val="0"/>
              </a:spcBef>
              <a:spcAft>
                <a:spcPts val="0"/>
              </a:spcAft>
              <a:buNone/>
            </a:pPr>
            <a:r>
              <a:rPr lang="en"/>
              <a:t>When you go to any website, your website is rendered inside a DOM. There is a Browser DOM and inside a Browser Dom   you see your website either form, simple tag etc.</a:t>
            </a:r>
            <a:endParaRPr/>
          </a:p>
          <a:p>
            <a:pPr indent="0" lvl="0" marL="0" rtl="0" algn="just">
              <a:spcBef>
                <a:spcPts val="1200"/>
              </a:spcBef>
              <a:spcAft>
                <a:spcPts val="0"/>
              </a:spcAft>
              <a:buNone/>
            </a:pPr>
            <a:r>
              <a:rPr lang="en"/>
              <a:t>   Basic advantage of React over other libraries and frameworks available in the market like angular, </a:t>
            </a:r>
            <a:r>
              <a:rPr lang="en"/>
              <a:t>view </a:t>
            </a:r>
            <a:r>
              <a:rPr lang="en"/>
              <a:t> is that  it has </a:t>
            </a:r>
            <a:r>
              <a:rPr lang="en"/>
              <a:t>virtual</a:t>
            </a:r>
            <a:r>
              <a:rPr lang="en"/>
              <a:t> dom. </a:t>
            </a:r>
            <a:endParaRPr/>
          </a:p>
          <a:p>
            <a:pPr indent="0" lvl="0" marL="0" rtl="0" algn="just">
              <a:spcBef>
                <a:spcPts val="1200"/>
              </a:spcBef>
              <a:spcAft>
                <a:spcPts val="0"/>
              </a:spcAft>
              <a:buNone/>
            </a:pPr>
            <a:r>
              <a:rPr b="1" lang="en"/>
              <a:t>What do you mean by V</a:t>
            </a:r>
            <a:r>
              <a:rPr b="1" lang="en"/>
              <a:t>irtual Dom?</a:t>
            </a:r>
            <a:endParaRPr b="1"/>
          </a:p>
          <a:p>
            <a:pPr indent="0" lvl="0" marL="0" rtl="0" algn="just">
              <a:spcBef>
                <a:spcPts val="1200"/>
              </a:spcBef>
              <a:spcAft>
                <a:spcPts val="0"/>
              </a:spcAft>
              <a:buNone/>
            </a:pPr>
            <a:r>
              <a:rPr lang="en"/>
              <a:t>You have couple of components or files available with you and you change any of the file so what really happens is that, when you change any of this file that time your Browser Dom should get updated. This eventually happens with rest of the libraries and frameworks. But what react does is before directly updating the Browser Dom itself React already have virtual dom itself at a place somewhere in your browser so what it does, it just try to compare the  changes with actual browser dom which is available and it only replaces those file which are being changed.That’s an advantage over here. The reloading and application which is being served on your browser is much faster compare to other techniques.  That’s  makes it more popular over other frameworks available in the market.</a:t>
            </a:r>
            <a:endParaRPr/>
          </a:p>
          <a:p>
            <a:pPr indent="0" lvl="0" marL="0" rtl="0" algn="just">
              <a:spcBef>
                <a:spcPts val="1200"/>
              </a:spcBef>
              <a:spcAft>
                <a:spcPts val="120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800"/>
              </a:spcBef>
              <a:spcAft>
                <a:spcPts val="0"/>
              </a:spcAft>
              <a:buClr>
                <a:schemeClr val="dk1"/>
              </a:buClr>
              <a:buSzPct val="34920"/>
              <a:buFont typeface="Arial"/>
              <a:buNone/>
            </a:pPr>
            <a:r>
              <a:rPr lang="en" sz="3150">
                <a:highlight>
                  <a:srgbClr val="FFFFFF"/>
                </a:highlight>
              </a:rPr>
              <a:t>React </a:t>
            </a:r>
            <a:r>
              <a:rPr lang="en" sz="2400">
                <a:highlight>
                  <a:srgbClr val="FFFFFF"/>
                </a:highlight>
              </a:rPr>
              <a:t> Lifecycle of Components</a:t>
            </a:r>
            <a:endParaRPr sz="2400">
              <a:highlight>
                <a:srgbClr val="FFFFFF"/>
              </a:highlight>
            </a:endParaRPr>
          </a:p>
          <a:p>
            <a:pPr indent="0" lvl="0" marL="0" rtl="0" algn="l">
              <a:spcBef>
                <a:spcPts val="800"/>
              </a:spcBef>
              <a:spcAft>
                <a:spcPts val="0"/>
              </a:spcAft>
              <a:buNone/>
            </a:pPr>
            <a:r>
              <a:t/>
            </a:r>
            <a:endParaRPr/>
          </a:p>
        </p:txBody>
      </p:sp>
      <p:sp>
        <p:nvSpPr>
          <p:cNvPr id="1335" name="Google Shape;1335;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https://www.w3schools.com/REACT/react_lifecycle.asp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https://www.tutorialspoint.com/reactjs/reactjs_component_life_cycle.htm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03"/>
          <p:cNvSpPr txBox="1"/>
          <p:nvPr>
            <p:ph type="title"/>
          </p:nvPr>
        </p:nvSpPr>
        <p:spPr>
          <a:xfrm>
            <a:off x="311700" y="76200"/>
            <a:ext cx="8520600" cy="44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complife.jsx</a:t>
            </a:r>
            <a:endParaRPr/>
          </a:p>
        </p:txBody>
      </p:sp>
      <p:sp>
        <p:nvSpPr>
          <p:cNvPr id="1341" name="Google Shape;1341;p203"/>
          <p:cNvSpPr txBox="1"/>
          <p:nvPr>
            <p:ph idx="1" type="body"/>
          </p:nvPr>
        </p:nvSpPr>
        <p:spPr>
          <a:xfrm>
            <a:off x="311700" y="520800"/>
            <a:ext cx="8520600" cy="404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358"/>
              <a:buFont typeface="Arial"/>
              <a:buNone/>
            </a:pPr>
            <a:r>
              <a:rPr lang="en" sz="441">
                <a:solidFill>
                  <a:srgbClr val="C586C0"/>
                </a:solidFill>
                <a:highlight>
                  <a:srgbClr val="1E1E1E"/>
                </a:highlight>
                <a:latin typeface="Consolas"/>
                <a:ea typeface="Consolas"/>
                <a:cs typeface="Consolas"/>
                <a:sym typeface="Consolas"/>
              </a:rPr>
              <a:t>import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React</a:t>
            </a: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from</a:t>
            </a:r>
            <a:r>
              <a:rPr lang="en" sz="441">
                <a:solidFill>
                  <a:srgbClr val="D4D4D4"/>
                </a:solidFill>
                <a:highlight>
                  <a:srgbClr val="1E1E1E"/>
                </a:highlight>
                <a:latin typeface="Consolas"/>
                <a:ea typeface="Consolas"/>
                <a:cs typeface="Consolas"/>
                <a:sym typeface="Consolas"/>
              </a:rPr>
              <a:t> </a:t>
            </a:r>
            <a:r>
              <a:rPr lang="en" sz="441">
                <a:solidFill>
                  <a:srgbClr val="CE9178"/>
                </a:solidFill>
                <a:highlight>
                  <a:srgbClr val="1E1E1E"/>
                </a:highlight>
                <a:latin typeface="Consolas"/>
                <a:ea typeface="Consolas"/>
                <a:cs typeface="Consolas"/>
                <a:sym typeface="Consolas"/>
              </a:rPr>
              <a:t>"react"</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C586C0"/>
                </a:solidFill>
                <a:highlight>
                  <a:srgbClr val="1E1E1E"/>
                </a:highlight>
                <a:latin typeface="Consolas"/>
                <a:ea typeface="Consolas"/>
                <a:cs typeface="Consolas"/>
                <a:sym typeface="Consolas"/>
              </a:rPr>
              <a:t>import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ReactDOM</a:t>
            </a: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from</a:t>
            </a:r>
            <a:r>
              <a:rPr lang="en" sz="441">
                <a:solidFill>
                  <a:srgbClr val="D4D4D4"/>
                </a:solidFill>
                <a:highlight>
                  <a:srgbClr val="1E1E1E"/>
                </a:highlight>
                <a:latin typeface="Consolas"/>
                <a:ea typeface="Consolas"/>
                <a:cs typeface="Consolas"/>
                <a:sym typeface="Consolas"/>
              </a:rPr>
              <a:t> </a:t>
            </a:r>
            <a:r>
              <a:rPr lang="en" sz="441">
                <a:solidFill>
                  <a:srgbClr val="CE9178"/>
                </a:solidFill>
                <a:highlight>
                  <a:srgbClr val="1E1E1E"/>
                </a:highlight>
                <a:latin typeface="Consolas"/>
                <a:ea typeface="Consolas"/>
                <a:cs typeface="Consolas"/>
                <a:sym typeface="Consolas"/>
              </a:rPr>
              <a:t>"react-dom"</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569CD6"/>
                </a:solidFill>
                <a:highlight>
                  <a:srgbClr val="1E1E1E"/>
                </a:highlight>
                <a:latin typeface="Consolas"/>
                <a:ea typeface="Consolas"/>
                <a:cs typeface="Consolas"/>
                <a:sym typeface="Consolas"/>
              </a:rPr>
              <a:t>class</a:t>
            </a:r>
            <a:r>
              <a:rPr lang="en" sz="441">
                <a:solidFill>
                  <a:srgbClr val="D4D4D4"/>
                </a:solidFill>
                <a:highlight>
                  <a:srgbClr val="1E1E1E"/>
                </a:highlight>
                <a:latin typeface="Consolas"/>
                <a:ea typeface="Consolas"/>
                <a:cs typeface="Consolas"/>
                <a:sym typeface="Consolas"/>
              </a:rPr>
              <a:t> </a:t>
            </a:r>
            <a:r>
              <a:rPr lang="en" sz="441">
                <a:solidFill>
                  <a:srgbClr val="4EC9B0"/>
                </a:solidFill>
                <a:highlight>
                  <a:srgbClr val="1E1E1E"/>
                </a:highlight>
                <a:latin typeface="Consolas"/>
                <a:ea typeface="Consolas"/>
                <a:cs typeface="Consolas"/>
                <a:sym typeface="Consolas"/>
              </a:rPr>
              <a:t>COMP_LIFE</a:t>
            </a: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extends</a:t>
            </a:r>
            <a:r>
              <a:rPr lang="en" sz="441">
                <a:solidFill>
                  <a:srgbClr val="D4D4D4"/>
                </a:solidFill>
                <a:highlight>
                  <a:srgbClr val="1E1E1E"/>
                </a:highlight>
                <a:latin typeface="Consolas"/>
                <a:ea typeface="Consolas"/>
                <a:cs typeface="Consolas"/>
                <a:sym typeface="Consolas"/>
              </a:rPr>
              <a:t> </a:t>
            </a:r>
            <a:r>
              <a:rPr lang="en" sz="441">
                <a:solidFill>
                  <a:srgbClr val="4EC9B0"/>
                </a:solidFill>
                <a:highlight>
                  <a:srgbClr val="1E1E1E"/>
                </a:highlight>
                <a:latin typeface="Consolas"/>
                <a:ea typeface="Consolas"/>
                <a:cs typeface="Consolas"/>
                <a:sym typeface="Consolas"/>
              </a:rPr>
              <a:t>React</a:t>
            </a:r>
            <a:r>
              <a:rPr lang="en" sz="441">
                <a:solidFill>
                  <a:srgbClr val="D4D4D4"/>
                </a:solidFill>
                <a:highlight>
                  <a:srgbClr val="1E1E1E"/>
                </a:highlight>
                <a:latin typeface="Consolas"/>
                <a:ea typeface="Consolas"/>
                <a:cs typeface="Consolas"/>
                <a:sym typeface="Consolas"/>
              </a:rPr>
              <a:t>.</a:t>
            </a:r>
            <a:r>
              <a:rPr lang="en" sz="441">
                <a:solidFill>
                  <a:srgbClr val="4EC9B0"/>
                </a:solidFill>
                <a:highlight>
                  <a:srgbClr val="1E1E1E"/>
                </a:highlight>
                <a:latin typeface="Consolas"/>
                <a:ea typeface="Consolas"/>
                <a:cs typeface="Consolas"/>
                <a:sym typeface="Consolas"/>
              </a:rPr>
              <a:t>Component</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569CD6"/>
                </a:solidFill>
                <a:highlight>
                  <a:srgbClr val="1E1E1E"/>
                </a:highlight>
                <a:latin typeface="Consolas"/>
                <a:ea typeface="Consolas"/>
                <a:cs typeface="Consolas"/>
                <a:sym typeface="Consolas"/>
              </a:rPr>
              <a:t>constructor</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props</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569CD6"/>
                </a:solidFill>
                <a:highlight>
                  <a:srgbClr val="1E1E1E"/>
                </a:highlight>
                <a:latin typeface="Consolas"/>
                <a:ea typeface="Consolas"/>
                <a:cs typeface="Consolas"/>
                <a:sym typeface="Consolas"/>
              </a:rPr>
              <a:t>super</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props</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state</a:t>
            </a:r>
            <a:r>
              <a:rPr lang="en" sz="441">
                <a:solidFill>
                  <a:srgbClr val="D4D4D4"/>
                </a:solidFill>
                <a:highlight>
                  <a:srgbClr val="1E1E1E"/>
                </a:highlight>
                <a:latin typeface="Consolas"/>
                <a:ea typeface="Consolas"/>
                <a:cs typeface="Consolas"/>
                <a:sym typeface="Consolas"/>
              </a:rPr>
              <a:t> = {</a:t>
            </a:r>
            <a:r>
              <a:rPr lang="en" sz="441">
                <a:solidFill>
                  <a:srgbClr val="9CDCFE"/>
                </a:solidFill>
                <a:highlight>
                  <a:srgbClr val="1E1E1E"/>
                </a:highlight>
                <a:latin typeface="Consolas"/>
                <a:ea typeface="Consolas"/>
                <a:cs typeface="Consolas"/>
                <a:sym typeface="Consolas"/>
              </a:rPr>
              <a:t>name:</a:t>
            </a:r>
            <a:r>
              <a:rPr lang="en" sz="441">
                <a:solidFill>
                  <a:srgbClr val="CE9178"/>
                </a:solidFill>
                <a:highlight>
                  <a:srgbClr val="1E1E1E"/>
                </a:highlight>
                <a:latin typeface="Consolas"/>
                <a:ea typeface="Consolas"/>
                <a:cs typeface="Consolas"/>
                <a:sym typeface="Consolas"/>
              </a:rPr>
              <a:t>" "</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UpdateName</a:t>
            </a:r>
            <a:r>
              <a:rPr lang="en" sz="441">
                <a:solidFill>
                  <a:srgbClr val="D4D4D4"/>
                </a:solidFill>
                <a:highlight>
                  <a:srgbClr val="1E1E1E"/>
                </a:highlight>
                <a:latin typeface="Consolas"/>
                <a:ea typeface="Consolas"/>
                <a:cs typeface="Consolas"/>
                <a:sym typeface="Consolas"/>
              </a:rPr>
              <a:t> =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UpdateName</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bind</a:t>
            </a:r>
            <a:r>
              <a:rPr lang="en" sz="441">
                <a:solidFill>
                  <a:srgbClr val="D4D4D4"/>
                </a:solidFill>
                <a:highlight>
                  <a:srgbClr val="1E1E1E"/>
                </a:highlight>
                <a:latin typeface="Consolas"/>
                <a:ea typeface="Consolas"/>
                <a:cs typeface="Consolas"/>
                <a:sym typeface="Consolas"/>
              </a:rPr>
              <a:t>(</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testclick</a:t>
            </a:r>
            <a:r>
              <a:rPr lang="en" sz="441">
                <a:solidFill>
                  <a:srgbClr val="D4D4D4"/>
                </a:solidFill>
                <a:highlight>
                  <a:srgbClr val="1E1E1E"/>
                </a:highlight>
                <a:latin typeface="Consolas"/>
                <a:ea typeface="Consolas"/>
                <a:cs typeface="Consolas"/>
                <a:sym typeface="Consolas"/>
              </a:rPr>
              <a:t> =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testclick</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bind</a:t>
            </a:r>
            <a:r>
              <a:rPr lang="en" sz="441">
                <a:solidFill>
                  <a:srgbClr val="D4D4D4"/>
                </a:solidFill>
                <a:highlight>
                  <a:srgbClr val="1E1E1E"/>
                </a:highlight>
                <a:latin typeface="Consolas"/>
                <a:ea typeface="Consolas"/>
                <a:cs typeface="Consolas"/>
                <a:sym typeface="Consolas"/>
              </a:rPr>
              <a:t>(</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UpdateName</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event</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setState</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name:event</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target</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value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testclick</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event</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alert</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"The name entered is: "</a:t>
            </a:r>
            <a:r>
              <a:rPr lang="en" sz="441">
                <a:solidFill>
                  <a:srgbClr val="D4D4D4"/>
                </a:solidFill>
                <a:highlight>
                  <a:srgbClr val="1E1E1E"/>
                </a:highlight>
                <a:latin typeface="Consolas"/>
                <a:ea typeface="Consolas"/>
                <a:cs typeface="Consolas"/>
                <a:sym typeface="Consolas"/>
              </a:rPr>
              <a:t> +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state</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name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componentDidMount</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console</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log</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'Mounting State : calling method componentDidMount'</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shouldComponentUpdate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console</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log</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'Update state : calling method shouldComponentUpdate'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return</a:t>
            </a: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true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componentDidUpdate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console</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log</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'Update state : calling method componentDidUpdate'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componentWillUnmount</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console</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log</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'Unmounting State : calling method componentWillUnmount'</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DCDCAA"/>
                </a:solidFill>
                <a:highlight>
                  <a:srgbClr val="1E1E1E"/>
                </a:highlight>
                <a:latin typeface="Consolas"/>
                <a:ea typeface="Consolas"/>
                <a:cs typeface="Consolas"/>
                <a:sym typeface="Consolas"/>
              </a:rPr>
              <a:t>render</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return</a:t>
            </a: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div</a:t>
            </a:r>
            <a:r>
              <a:rPr lang="en" sz="441">
                <a:solidFill>
                  <a:srgbClr val="808080"/>
                </a:solidFill>
                <a:highlight>
                  <a:srgbClr val="1E1E1E"/>
                </a:highlight>
                <a:latin typeface="Consolas"/>
                <a:ea typeface="Consolas"/>
                <a:cs typeface="Consolas"/>
                <a:sym typeface="Consolas"/>
              </a:rPr>
              <a:t>&gt;</a:t>
            </a:r>
            <a:endParaRPr sz="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Enter your name:</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input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type</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"text"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value</a:t>
            </a: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state</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name</a:t>
            </a:r>
            <a:r>
              <a:rPr lang="en" sz="441">
                <a:solidFill>
                  <a:srgbClr val="569CD6"/>
                </a:solidFill>
                <a:highlight>
                  <a:srgbClr val="1E1E1E"/>
                </a:highlight>
                <a:latin typeface="Consolas"/>
                <a:ea typeface="Consolas"/>
                <a:cs typeface="Consolas"/>
                <a:sym typeface="Consolas"/>
              </a:rPr>
              <a: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onChange</a:t>
            </a: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UpdateName</a:t>
            </a:r>
            <a:r>
              <a:rPr lang="en" sz="441">
                <a:solidFill>
                  <a:srgbClr val="569CD6"/>
                </a:solidFill>
                <a:highlight>
                  <a:srgbClr val="1E1E1E"/>
                </a:highlight>
                <a:latin typeface="Consolas"/>
                <a:ea typeface="Consolas"/>
                <a:cs typeface="Consolas"/>
                <a:sym typeface="Consolas"/>
              </a:rPr>
              <a:t>}</a:t>
            </a: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/&gt;</a:t>
            </a: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br</a:t>
            </a: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/&gt;</a:t>
            </a:r>
            <a:endParaRPr sz="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h2</a:t>
            </a:r>
            <a:r>
              <a:rPr lang="en" sz="441">
                <a:solidFill>
                  <a:srgbClr val="808080"/>
                </a:solidFill>
                <a:highlight>
                  <a:srgbClr val="1E1E1E"/>
                </a:highlight>
                <a:latin typeface="Consolas"/>
                <a:ea typeface="Consolas"/>
                <a:cs typeface="Consolas"/>
                <a:sym typeface="Consolas"/>
              </a:rPr>
              <a:t>&gt;</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state</a:t>
            </a:r>
            <a:r>
              <a:rPr lang="en" sz="441">
                <a:solidFill>
                  <a:srgbClr val="D4D4D4"/>
                </a:solidFill>
                <a:highlight>
                  <a:srgbClr val="1E1E1E"/>
                </a:highlight>
                <a:latin typeface="Consolas"/>
                <a:ea typeface="Consolas"/>
                <a:cs typeface="Consolas"/>
                <a:sym typeface="Consolas"/>
              </a:rPr>
              <a:t>.</a:t>
            </a:r>
            <a:r>
              <a:rPr lang="en" sz="441">
                <a:solidFill>
                  <a:srgbClr val="9CDCFE"/>
                </a:solidFill>
                <a:highlight>
                  <a:srgbClr val="1E1E1E"/>
                </a:highlight>
                <a:latin typeface="Consolas"/>
                <a:ea typeface="Consolas"/>
                <a:cs typeface="Consolas"/>
                <a:sym typeface="Consolas"/>
              </a:rPr>
              <a:t>name</a:t>
            </a:r>
            <a:r>
              <a:rPr lang="en" sz="441">
                <a:solidFill>
                  <a:srgbClr val="569CD6"/>
                </a:solidFill>
                <a:highlight>
                  <a:srgbClr val="1E1E1E"/>
                </a:highlight>
                <a:latin typeface="Consolas"/>
                <a:ea typeface="Consolas"/>
                <a:cs typeface="Consolas"/>
                <a:sym typeface="Consolas"/>
              </a:rPr>
              <a:t>}</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h2</a:t>
            </a:r>
            <a:r>
              <a:rPr lang="en" sz="441">
                <a:solidFill>
                  <a:srgbClr val="808080"/>
                </a:solidFill>
                <a:highlight>
                  <a:srgbClr val="1E1E1E"/>
                </a:highlight>
                <a:latin typeface="Consolas"/>
                <a:ea typeface="Consolas"/>
                <a:cs typeface="Consolas"/>
                <a:sym typeface="Consolas"/>
              </a:rPr>
              <a:t>&gt;</a:t>
            </a:r>
            <a:endParaRPr sz="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input</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type</a:t>
            </a:r>
            <a:r>
              <a:rPr lang="en" sz="441">
                <a:solidFill>
                  <a:srgbClr val="D4D4D4"/>
                </a:solidFill>
                <a:highlight>
                  <a:srgbClr val="1E1E1E"/>
                </a:highlight>
                <a:latin typeface="Consolas"/>
                <a:ea typeface="Consolas"/>
                <a:cs typeface="Consolas"/>
                <a:sym typeface="Consolas"/>
              </a:rPr>
              <a:t>=</a:t>
            </a:r>
            <a:r>
              <a:rPr lang="en" sz="441">
                <a:solidFill>
                  <a:srgbClr val="CE9178"/>
                </a:solidFill>
                <a:highlight>
                  <a:srgbClr val="1E1E1E"/>
                </a:highlight>
                <a:latin typeface="Consolas"/>
                <a:ea typeface="Consolas"/>
                <a:cs typeface="Consolas"/>
                <a:sym typeface="Consolas"/>
              </a:rPr>
              <a:t>"button"</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value</a:t>
            </a:r>
            <a:r>
              <a:rPr lang="en" sz="441">
                <a:solidFill>
                  <a:srgbClr val="D4D4D4"/>
                </a:solidFill>
                <a:highlight>
                  <a:srgbClr val="1E1E1E"/>
                </a:highlight>
                <a:latin typeface="Consolas"/>
                <a:ea typeface="Consolas"/>
                <a:cs typeface="Consolas"/>
                <a:sym typeface="Consolas"/>
              </a:rPr>
              <a:t>= </a:t>
            </a:r>
            <a:r>
              <a:rPr lang="en" sz="441">
                <a:solidFill>
                  <a:srgbClr val="CE9178"/>
                </a:solidFill>
                <a:highlight>
                  <a:srgbClr val="1E1E1E"/>
                </a:highlight>
                <a:latin typeface="Consolas"/>
                <a:ea typeface="Consolas"/>
                <a:cs typeface="Consolas"/>
                <a:sym typeface="Consolas"/>
              </a:rPr>
              <a:t>"Click Here"</a:t>
            </a:r>
            <a:r>
              <a:rPr lang="en" sz="441">
                <a:solidFill>
                  <a:srgbClr val="D4D4D4"/>
                </a:solidFill>
                <a:highlight>
                  <a:srgbClr val="1E1E1E"/>
                </a:highlight>
                <a:latin typeface="Consolas"/>
                <a:ea typeface="Consolas"/>
                <a:cs typeface="Consolas"/>
                <a:sym typeface="Consolas"/>
              </a:rPr>
              <a:t> </a:t>
            </a:r>
            <a:r>
              <a:rPr lang="en" sz="441">
                <a:solidFill>
                  <a:srgbClr val="9CDCFE"/>
                </a:solidFill>
                <a:highlight>
                  <a:srgbClr val="1E1E1E"/>
                </a:highlight>
                <a:latin typeface="Consolas"/>
                <a:ea typeface="Consolas"/>
                <a:cs typeface="Consolas"/>
                <a:sym typeface="Consolas"/>
              </a:rPr>
              <a:t>onClick</a:t>
            </a:r>
            <a:r>
              <a:rPr lang="en" sz="441">
                <a:solidFill>
                  <a:srgbClr val="D4D4D4"/>
                </a:solidFill>
                <a:highlight>
                  <a:srgbClr val="1E1E1E"/>
                </a:highlight>
                <a:latin typeface="Consolas"/>
                <a:ea typeface="Consolas"/>
                <a:cs typeface="Consolas"/>
                <a:sym typeface="Consolas"/>
              </a:rPr>
              <a:t>= </a:t>
            </a:r>
            <a:r>
              <a:rPr lang="en" sz="441">
                <a:solidFill>
                  <a:srgbClr val="569CD6"/>
                </a:solidFill>
                <a:highlight>
                  <a:srgbClr val="1E1E1E"/>
                </a:highlight>
                <a:latin typeface="Consolas"/>
                <a:ea typeface="Consolas"/>
                <a:cs typeface="Consolas"/>
                <a:sym typeface="Consolas"/>
              </a:rPr>
              <a:t>{this</a:t>
            </a:r>
            <a:r>
              <a:rPr lang="en" sz="441">
                <a:solidFill>
                  <a:srgbClr val="D4D4D4"/>
                </a:solidFill>
                <a:highlight>
                  <a:srgbClr val="1E1E1E"/>
                </a:highlight>
                <a:latin typeface="Consolas"/>
                <a:ea typeface="Consolas"/>
                <a:cs typeface="Consolas"/>
                <a:sym typeface="Consolas"/>
              </a:rPr>
              <a:t>.</a:t>
            </a:r>
            <a:r>
              <a:rPr lang="en" sz="441">
                <a:solidFill>
                  <a:srgbClr val="DCDCAA"/>
                </a:solidFill>
                <a:highlight>
                  <a:srgbClr val="1E1E1E"/>
                </a:highlight>
                <a:latin typeface="Consolas"/>
                <a:ea typeface="Consolas"/>
                <a:cs typeface="Consolas"/>
                <a:sym typeface="Consolas"/>
              </a:rPr>
              <a:t>testclick</a:t>
            </a:r>
            <a:r>
              <a:rPr lang="en" sz="441">
                <a:solidFill>
                  <a:srgbClr val="569CD6"/>
                </a:solidFill>
                <a:highlight>
                  <a:srgbClr val="1E1E1E"/>
                </a:highlight>
                <a:latin typeface="Consolas"/>
                <a:ea typeface="Consolas"/>
                <a:cs typeface="Consolas"/>
                <a:sym typeface="Consolas"/>
              </a:rPr>
              <a:t>}</a:t>
            </a: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/&gt;</a:t>
            </a:r>
            <a:endParaRPr sz="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808080"/>
                </a:solidFill>
                <a:highlight>
                  <a:srgbClr val="1E1E1E"/>
                </a:highlight>
                <a:latin typeface="Consolas"/>
                <a:ea typeface="Consolas"/>
                <a:cs typeface="Consolas"/>
                <a:sym typeface="Consolas"/>
              </a:rPr>
              <a:t>&lt;/</a:t>
            </a:r>
            <a:r>
              <a:rPr lang="en" sz="441">
                <a:solidFill>
                  <a:srgbClr val="569CD6"/>
                </a:solidFill>
                <a:highlight>
                  <a:srgbClr val="1E1E1E"/>
                </a:highlight>
                <a:latin typeface="Consolas"/>
                <a:ea typeface="Consolas"/>
                <a:cs typeface="Consolas"/>
                <a:sym typeface="Consolas"/>
              </a:rPr>
              <a:t>div</a:t>
            </a:r>
            <a:r>
              <a:rPr lang="en" sz="441">
                <a:solidFill>
                  <a:srgbClr val="808080"/>
                </a:solidFill>
                <a:highlight>
                  <a:srgbClr val="1E1E1E"/>
                </a:highlight>
                <a:latin typeface="Consolas"/>
                <a:ea typeface="Consolas"/>
                <a:cs typeface="Consolas"/>
                <a:sym typeface="Consolas"/>
              </a:rPr>
              <a:t>&gt;</a:t>
            </a:r>
            <a:endParaRPr sz="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export</a:t>
            </a:r>
            <a:r>
              <a:rPr lang="en" sz="441">
                <a:solidFill>
                  <a:srgbClr val="D4D4D4"/>
                </a:solidFill>
                <a:highlight>
                  <a:srgbClr val="1E1E1E"/>
                </a:highlight>
                <a:latin typeface="Consolas"/>
                <a:ea typeface="Consolas"/>
                <a:cs typeface="Consolas"/>
                <a:sym typeface="Consolas"/>
              </a:rPr>
              <a:t> </a:t>
            </a:r>
            <a:r>
              <a:rPr lang="en" sz="441">
                <a:solidFill>
                  <a:srgbClr val="C586C0"/>
                </a:solidFill>
                <a:highlight>
                  <a:srgbClr val="1E1E1E"/>
                </a:highlight>
                <a:latin typeface="Consolas"/>
                <a:ea typeface="Consolas"/>
                <a:cs typeface="Consolas"/>
                <a:sym typeface="Consolas"/>
              </a:rPr>
              <a:t>default</a:t>
            </a:r>
            <a:r>
              <a:rPr lang="en" sz="441">
                <a:solidFill>
                  <a:srgbClr val="D4D4D4"/>
                </a:solidFill>
                <a:highlight>
                  <a:srgbClr val="1E1E1E"/>
                </a:highlight>
                <a:latin typeface="Consolas"/>
                <a:ea typeface="Consolas"/>
                <a:cs typeface="Consolas"/>
                <a:sym typeface="Consolas"/>
              </a:rPr>
              <a:t> </a:t>
            </a:r>
            <a:r>
              <a:rPr lang="en" sz="441">
                <a:solidFill>
                  <a:srgbClr val="4EC9B0"/>
                </a:solidFill>
                <a:highlight>
                  <a:srgbClr val="1E1E1E"/>
                </a:highlight>
                <a:latin typeface="Consolas"/>
                <a:ea typeface="Consolas"/>
                <a:cs typeface="Consolas"/>
                <a:sym typeface="Consolas"/>
              </a:rPr>
              <a:t>COMP_LIFE</a:t>
            </a:r>
            <a:r>
              <a:rPr lang="en" sz="441">
                <a:solidFill>
                  <a:srgbClr val="D4D4D4"/>
                </a:solidFill>
                <a:highlight>
                  <a:srgbClr val="1E1E1E"/>
                </a:highlight>
                <a:latin typeface="Consolas"/>
                <a:ea typeface="Consolas"/>
                <a:cs typeface="Consolas"/>
                <a:sym typeface="Consolas"/>
              </a:rPr>
              <a:t>;</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441">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441">
                <a:solidFill>
                  <a:srgbClr val="D4D4D4"/>
                </a:solidFill>
                <a:highlight>
                  <a:srgbClr val="1E1E1E"/>
                </a:highlight>
                <a:latin typeface="Consolas"/>
                <a:ea typeface="Consolas"/>
                <a:cs typeface="Consolas"/>
                <a:sym typeface="Consolas"/>
              </a:rPr>
              <a:t>   </a:t>
            </a:r>
            <a:endParaRPr sz="441">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SzPts val="358"/>
              <a:buNone/>
            </a:pPr>
            <a:r>
              <a:t/>
            </a:r>
            <a:endParaRPr sz="685"/>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347" name="Google Shape;1347;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450">
                <a:solidFill>
                  <a:srgbClr val="6A9955"/>
                </a:solidFill>
                <a:highlight>
                  <a:srgbClr val="1E1E1E"/>
                </a:highlight>
                <a:latin typeface="Consolas"/>
                <a:ea typeface="Consolas"/>
                <a:cs typeface="Consolas"/>
                <a:sym typeface="Consolas"/>
              </a:rPr>
              <a:t>//React  Lifecycle of Components</a:t>
            </a:r>
            <a:endParaRPr sz="14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C586C0"/>
                </a:solidFill>
                <a:highlight>
                  <a:srgbClr val="1E1E1E"/>
                </a:highlight>
                <a:latin typeface="Consolas"/>
                <a:ea typeface="Consolas"/>
                <a:cs typeface="Consolas"/>
                <a:sym typeface="Consolas"/>
              </a:rPr>
              <a:t>import</a:t>
            </a: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a:t>
            </a:r>
            <a:r>
              <a:rPr lang="en" sz="1450">
                <a:solidFill>
                  <a:srgbClr val="D4D4D4"/>
                </a:solidFill>
                <a:highlight>
                  <a:srgbClr val="1E1E1E"/>
                </a:highlight>
                <a:latin typeface="Consolas"/>
                <a:ea typeface="Consolas"/>
                <a:cs typeface="Consolas"/>
                <a:sym typeface="Consolas"/>
              </a:rPr>
              <a:t> </a:t>
            </a:r>
            <a:r>
              <a:rPr lang="en" sz="1450">
                <a:solidFill>
                  <a:srgbClr val="C586C0"/>
                </a:solidFill>
                <a:highlight>
                  <a:srgbClr val="1E1E1E"/>
                </a:highlight>
                <a:latin typeface="Consolas"/>
                <a:ea typeface="Consolas"/>
                <a:cs typeface="Consolas"/>
                <a:sym typeface="Consolas"/>
              </a:rPr>
              <a:t>from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"react"</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C586C0"/>
                </a:solidFill>
                <a:highlight>
                  <a:srgbClr val="1E1E1E"/>
                </a:highlight>
                <a:latin typeface="Consolas"/>
                <a:ea typeface="Consolas"/>
                <a:cs typeface="Consolas"/>
                <a:sym typeface="Consolas"/>
              </a:rPr>
              <a:t>import</a:t>
            </a: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 </a:t>
            </a:r>
            <a:r>
              <a:rPr lang="en" sz="1450">
                <a:solidFill>
                  <a:srgbClr val="C586C0"/>
                </a:solidFill>
                <a:highlight>
                  <a:srgbClr val="1E1E1E"/>
                </a:highlight>
                <a:latin typeface="Consolas"/>
                <a:ea typeface="Consolas"/>
                <a:cs typeface="Consolas"/>
                <a:sym typeface="Consolas"/>
              </a:rPr>
              <a:t>from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C586C0"/>
                </a:solidFill>
                <a:highlight>
                  <a:srgbClr val="1E1E1E"/>
                </a:highlight>
                <a:latin typeface="Consolas"/>
                <a:ea typeface="Consolas"/>
                <a:cs typeface="Consolas"/>
                <a:sym typeface="Consolas"/>
              </a:rPr>
              <a:t>import</a:t>
            </a: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COMP_LIFE</a:t>
            </a:r>
            <a:r>
              <a:rPr lang="en" sz="1450">
                <a:solidFill>
                  <a:srgbClr val="D4D4D4"/>
                </a:solidFill>
                <a:highlight>
                  <a:srgbClr val="1E1E1E"/>
                </a:highlight>
                <a:latin typeface="Consolas"/>
                <a:ea typeface="Consolas"/>
                <a:cs typeface="Consolas"/>
                <a:sym typeface="Consolas"/>
              </a:rPr>
              <a:t> </a:t>
            </a:r>
            <a:r>
              <a:rPr lang="en" sz="1450">
                <a:solidFill>
                  <a:srgbClr val="C586C0"/>
                </a:solidFill>
                <a:highlight>
                  <a:srgbClr val="1E1E1E"/>
                </a:highlight>
                <a:latin typeface="Consolas"/>
                <a:ea typeface="Consolas"/>
                <a:cs typeface="Consolas"/>
                <a:sym typeface="Consolas"/>
              </a:rPr>
              <a:t>from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"./complife.jsx"</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a:t>
            </a:r>
            <a:r>
              <a:rPr lang="en" sz="1450">
                <a:solidFill>
                  <a:srgbClr val="DCDCAA"/>
                </a:solidFill>
                <a:highlight>
                  <a:srgbClr val="1E1E1E"/>
                </a:highlight>
                <a:latin typeface="Consolas"/>
                <a:ea typeface="Consolas"/>
                <a:cs typeface="Consolas"/>
                <a:sym typeface="Consolas"/>
              </a:rPr>
              <a:t>render</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808080"/>
                </a:solidFill>
                <a:highlight>
                  <a:srgbClr val="1E1E1E"/>
                </a:highlight>
                <a:latin typeface="Consolas"/>
                <a:ea typeface="Consolas"/>
                <a:cs typeface="Consolas"/>
                <a:sym typeface="Consolas"/>
              </a:rPr>
              <a:t>&lt;</a:t>
            </a:r>
            <a:r>
              <a:rPr lang="en" sz="1450">
                <a:solidFill>
                  <a:srgbClr val="4EC9B0"/>
                </a:solidFill>
                <a:highlight>
                  <a:srgbClr val="1E1E1E"/>
                </a:highlight>
                <a:latin typeface="Consolas"/>
                <a:ea typeface="Consolas"/>
                <a:cs typeface="Consolas"/>
                <a:sym typeface="Consolas"/>
              </a:rPr>
              <a:t>COMP_LIFE</a:t>
            </a:r>
            <a:r>
              <a:rPr lang="en" sz="1450">
                <a:solidFill>
                  <a:srgbClr val="D4D4D4"/>
                </a:solidFill>
                <a:highlight>
                  <a:srgbClr val="1E1E1E"/>
                </a:highlight>
                <a:latin typeface="Consolas"/>
                <a:ea typeface="Consolas"/>
                <a:cs typeface="Consolas"/>
                <a:sym typeface="Consolas"/>
              </a:rPr>
              <a:t> </a:t>
            </a:r>
            <a:r>
              <a:rPr lang="en" sz="1450">
                <a:solidFill>
                  <a:srgbClr val="808080"/>
                </a:solidFill>
                <a:highlight>
                  <a:srgbClr val="1E1E1E"/>
                </a:highlight>
                <a:latin typeface="Consolas"/>
                <a:ea typeface="Consolas"/>
                <a:cs typeface="Consolas"/>
                <a:sym typeface="Consolas"/>
              </a:rPr>
              <a:t>/&gt;</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document</a:t>
            </a:r>
            <a:r>
              <a:rPr lang="en" sz="1450">
                <a:solidFill>
                  <a:srgbClr val="D4D4D4"/>
                </a:solidFill>
                <a:highlight>
                  <a:srgbClr val="1E1E1E"/>
                </a:highlight>
                <a:latin typeface="Consolas"/>
                <a:ea typeface="Consolas"/>
                <a:cs typeface="Consolas"/>
                <a:sym typeface="Consolas"/>
              </a:rPr>
              <a:t>.</a:t>
            </a:r>
            <a:r>
              <a:rPr lang="en" sz="1450">
                <a:solidFill>
                  <a:srgbClr val="DCDCAA"/>
                </a:solidFill>
                <a:highlight>
                  <a:srgbClr val="1E1E1E"/>
                </a:highlight>
                <a:latin typeface="Consolas"/>
                <a:ea typeface="Consolas"/>
                <a:cs typeface="Consolas"/>
                <a:sym typeface="Consolas"/>
              </a:rPr>
              <a:t>getElementById</a:t>
            </a:r>
            <a:r>
              <a:rPr lang="en" sz="1450">
                <a:solidFill>
                  <a:srgbClr val="D4D4D4"/>
                </a:solidFill>
                <a:highlight>
                  <a:srgbClr val="1E1E1E"/>
                </a:highlight>
                <a:latin typeface="Consolas"/>
                <a:ea typeface="Consolas"/>
                <a:cs typeface="Consolas"/>
                <a:sym typeface="Consolas"/>
              </a:rPr>
              <a:t>(</a:t>
            </a:r>
            <a:r>
              <a:rPr lang="en" sz="1450">
                <a:solidFill>
                  <a:srgbClr val="CE9178"/>
                </a:solidFill>
                <a:highlight>
                  <a:srgbClr val="1E1E1E"/>
                </a:highlight>
                <a:latin typeface="Consolas"/>
                <a:ea typeface="Consolas"/>
                <a:cs typeface="Consolas"/>
                <a:sym typeface="Consolas"/>
              </a:rPr>
              <a:t>'root'</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2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you check the output in the browser</a:t>
            </a:r>
            <a:endParaRPr/>
          </a:p>
        </p:txBody>
      </p:sp>
      <p:sp>
        <p:nvSpPr>
          <p:cNvPr id="1353" name="Google Shape;1353;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4" name="Google Shape;1354;p205"/>
          <p:cNvPicPr preferRelativeResize="0"/>
          <p:nvPr/>
        </p:nvPicPr>
        <p:blipFill>
          <a:blip r:embed="rId3">
            <a:alphaModFix/>
          </a:blip>
          <a:stretch>
            <a:fillRect/>
          </a:stretch>
        </p:blipFill>
        <p:spPr>
          <a:xfrm>
            <a:off x="152400" y="1152475"/>
            <a:ext cx="8839201" cy="35016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After entering some strings it will show like this</a:t>
            </a:r>
            <a:endParaRPr/>
          </a:p>
        </p:txBody>
      </p:sp>
      <p:sp>
        <p:nvSpPr>
          <p:cNvPr id="1360" name="Google Shape;1360;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1" name="Google Shape;1361;p206"/>
          <p:cNvPicPr preferRelativeResize="0"/>
          <p:nvPr/>
        </p:nvPicPr>
        <p:blipFill>
          <a:blip r:embed="rId3">
            <a:alphaModFix/>
          </a:blip>
          <a:stretch>
            <a:fillRect/>
          </a:stretch>
        </p:blipFill>
        <p:spPr>
          <a:xfrm>
            <a:off x="0" y="1270000"/>
            <a:ext cx="9143999" cy="38735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207"/>
          <p:cNvSpPr txBox="1"/>
          <p:nvPr>
            <p:ph type="title"/>
          </p:nvPr>
        </p:nvSpPr>
        <p:spPr>
          <a:xfrm>
            <a:off x="311700" y="88900"/>
            <a:ext cx="8520600" cy="7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320"/>
              <a:t>After deleting some characters from entered string it will show like this</a:t>
            </a:r>
            <a:endParaRPr sz="2320"/>
          </a:p>
          <a:p>
            <a:pPr indent="0" lvl="0" marL="0" rtl="0" algn="l">
              <a:spcBef>
                <a:spcPts val="0"/>
              </a:spcBef>
              <a:spcAft>
                <a:spcPts val="0"/>
              </a:spcAft>
              <a:buSzPts val="990"/>
              <a:buNone/>
            </a:pPr>
            <a:r>
              <a:t/>
            </a:r>
            <a:endParaRPr sz="2320"/>
          </a:p>
        </p:txBody>
      </p:sp>
      <p:sp>
        <p:nvSpPr>
          <p:cNvPr id="1367" name="Google Shape;1367;p2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8" name="Google Shape;1368;p207"/>
          <p:cNvPicPr preferRelativeResize="0"/>
          <p:nvPr/>
        </p:nvPicPr>
        <p:blipFill>
          <a:blip r:embed="rId3">
            <a:alphaModFix/>
          </a:blip>
          <a:stretch>
            <a:fillRect/>
          </a:stretch>
        </p:blipFill>
        <p:spPr>
          <a:xfrm>
            <a:off x="254000" y="876175"/>
            <a:ext cx="8578300" cy="3692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20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74" name="Google Shape;1374;p20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375" name="Google Shape;1375;p208"/>
          <p:cNvPicPr preferRelativeResize="0"/>
          <p:nvPr/>
        </p:nvPicPr>
        <p:blipFill>
          <a:blip r:embed="rId3">
            <a:alphaModFix/>
          </a:blip>
          <a:stretch>
            <a:fillRect/>
          </a:stretch>
        </p:blipFill>
        <p:spPr>
          <a:xfrm>
            <a:off x="0" y="744575"/>
            <a:ext cx="9144000" cy="30356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09"/>
          <p:cNvSpPr txBox="1"/>
          <p:nvPr>
            <p:ph type="title"/>
          </p:nvPr>
        </p:nvSpPr>
        <p:spPr>
          <a:xfrm>
            <a:off x="311700" y="63500"/>
            <a:ext cx="8520600" cy="546000"/>
          </a:xfrm>
          <a:prstGeom prst="rect">
            <a:avLst/>
          </a:prstGeom>
          <a:solidFill>
            <a:srgbClr val="D0E0E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Router</a:t>
            </a:r>
            <a:endParaRPr/>
          </a:p>
        </p:txBody>
      </p:sp>
      <p:sp>
        <p:nvSpPr>
          <p:cNvPr id="1381" name="Google Shape;1381;p209"/>
          <p:cNvSpPr txBox="1"/>
          <p:nvPr>
            <p:ph idx="1" type="body"/>
          </p:nvPr>
        </p:nvSpPr>
        <p:spPr>
          <a:xfrm>
            <a:off x="311700" y="609500"/>
            <a:ext cx="8520600" cy="3959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35"/>
              <a:buNone/>
            </a:pPr>
            <a:r>
              <a:rPr b="1" lang="en" sz="1235">
                <a:solidFill>
                  <a:schemeClr val="dk1"/>
                </a:solidFill>
              </a:rPr>
              <a:t>Q.5)  Create a single page application in React using React-Router.</a:t>
            </a:r>
            <a:endParaRPr b="1" sz="1235">
              <a:solidFill>
                <a:schemeClr val="dk1"/>
              </a:solidFill>
            </a:endParaRPr>
          </a:p>
          <a:p>
            <a:pPr indent="-300672" lvl="0" marL="457200" rtl="0" algn="l">
              <a:lnSpc>
                <a:spcPct val="150000"/>
              </a:lnSpc>
              <a:spcBef>
                <a:spcPts val="0"/>
              </a:spcBef>
              <a:spcAft>
                <a:spcPts val="0"/>
              </a:spcAft>
              <a:buClr>
                <a:schemeClr val="dk1"/>
              </a:buClr>
              <a:buSzPts val="1135"/>
              <a:buChar char="-"/>
            </a:pPr>
            <a:r>
              <a:rPr lang="en" sz="1135">
                <a:solidFill>
                  <a:schemeClr val="dk1"/>
                </a:solidFill>
              </a:rPr>
              <a:t>When a user is directed to a page based on their action or request, the process is called routing. The primary function of a ReactJS router is to develop </a:t>
            </a:r>
            <a:r>
              <a:rPr lang="en" sz="1135">
                <a:solidFill>
                  <a:schemeClr val="dk1"/>
                </a:solidFill>
              </a:rPr>
              <a:t> Single page Web </a:t>
            </a:r>
            <a:r>
              <a:rPr lang="en" sz="1135">
                <a:solidFill>
                  <a:schemeClr val="dk1"/>
                </a:solidFill>
              </a:rPr>
              <a:t> Applications. </a:t>
            </a:r>
            <a:endParaRPr sz="1135">
              <a:solidFill>
                <a:schemeClr val="dk1"/>
              </a:solidFill>
            </a:endParaRPr>
          </a:p>
          <a:p>
            <a:pPr indent="0" lvl="0" marL="457200" rtl="0" algn="l">
              <a:lnSpc>
                <a:spcPct val="150000"/>
              </a:lnSpc>
              <a:spcBef>
                <a:spcPts val="0"/>
              </a:spcBef>
              <a:spcAft>
                <a:spcPts val="0"/>
              </a:spcAft>
              <a:buSzPts val="935"/>
              <a:buNone/>
            </a:pPr>
            <a:r>
              <a:t/>
            </a:r>
            <a:endParaRPr sz="1135">
              <a:solidFill>
                <a:schemeClr val="dk1"/>
              </a:solidFill>
            </a:endParaRPr>
          </a:p>
          <a:p>
            <a:pPr indent="-300672" lvl="0" marL="457200" rtl="0" algn="l">
              <a:lnSpc>
                <a:spcPct val="150000"/>
              </a:lnSpc>
              <a:spcBef>
                <a:spcPts val="0"/>
              </a:spcBef>
              <a:spcAft>
                <a:spcPts val="0"/>
              </a:spcAft>
              <a:buClr>
                <a:schemeClr val="dk1"/>
              </a:buClr>
              <a:buSzPts val="1135"/>
              <a:buChar char="-"/>
            </a:pPr>
            <a:r>
              <a:rPr lang="en" sz="1135">
                <a:solidFill>
                  <a:schemeClr val="dk1"/>
                </a:solidFill>
              </a:rPr>
              <a:t>Foe ex. When a user type a URI in their browser, they will be redirected to a route that matches the URL path. In React, routing is created using the React Router package.</a:t>
            </a:r>
            <a:endParaRPr sz="1135">
              <a:solidFill>
                <a:schemeClr val="dk1"/>
              </a:solidFill>
            </a:endParaRPr>
          </a:p>
          <a:p>
            <a:pPr indent="0" lvl="0" marL="457200" rtl="0" algn="l">
              <a:lnSpc>
                <a:spcPct val="150000"/>
              </a:lnSpc>
              <a:spcBef>
                <a:spcPts val="0"/>
              </a:spcBef>
              <a:spcAft>
                <a:spcPts val="0"/>
              </a:spcAft>
              <a:buSzPts val="935"/>
              <a:buNone/>
            </a:pPr>
            <a:r>
              <a:t/>
            </a:r>
            <a:endParaRPr sz="1135">
              <a:solidFill>
                <a:schemeClr val="dk1"/>
              </a:solidFill>
            </a:endParaRPr>
          </a:p>
          <a:p>
            <a:pPr indent="-300672" lvl="0" marL="457200" rtl="0" algn="l">
              <a:lnSpc>
                <a:spcPct val="150000"/>
              </a:lnSpc>
              <a:spcBef>
                <a:spcPts val="0"/>
              </a:spcBef>
              <a:spcAft>
                <a:spcPts val="0"/>
              </a:spcAft>
              <a:buClr>
                <a:schemeClr val="dk1"/>
              </a:buClr>
              <a:buSzPts val="1135"/>
              <a:buChar char="-"/>
            </a:pPr>
            <a:r>
              <a:rPr lang="en" sz="1135">
                <a:solidFill>
                  <a:schemeClr val="dk1"/>
                </a:solidFill>
              </a:rPr>
              <a:t>The most important reason why you need a React router is to show multiple views in single-page applications. Several popular social media websites like Instagram, for example use React Router to display multiple views. </a:t>
            </a:r>
            <a:endParaRPr sz="1135">
              <a:solidFill>
                <a:schemeClr val="dk1"/>
              </a:solidFill>
            </a:endParaRPr>
          </a:p>
          <a:p>
            <a:pPr indent="0" lvl="0" marL="0" rtl="0" algn="l">
              <a:lnSpc>
                <a:spcPct val="150000"/>
              </a:lnSpc>
              <a:spcBef>
                <a:spcPts val="0"/>
              </a:spcBef>
              <a:spcAft>
                <a:spcPts val="0"/>
              </a:spcAft>
              <a:buSzPts val="935"/>
              <a:buNone/>
            </a:pPr>
            <a:r>
              <a:t/>
            </a:r>
            <a:endParaRPr sz="1135">
              <a:solidFill>
                <a:schemeClr val="dk1"/>
              </a:solidFill>
            </a:endParaRPr>
          </a:p>
          <a:p>
            <a:pPr indent="-300672" lvl="0" marL="457200" rtl="0" algn="l">
              <a:lnSpc>
                <a:spcPct val="150000"/>
              </a:lnSpc>
              <a:spcBef>
                <a:spcPts val="0"/>
              </a:spcBef>
              <a:spcAft>
                <a:spcPts val="0"/>
              </a:spcAft>
              <a:buClr>
                <a:schemeClr val="dk1"/>
              </a:buClr>
              <a:buSzPts val="1135"/>
              <a:buChar char="-"/>
            </a:pPr>
            <a:r>
              <a:rPr lang="en" sz="1135">
                <a:solidFill>
                  <a:schemeClr val="dk1"/>
                </a:solidFill>
              </a:rPr>
              <a:t>React Router is one of the most popular routing frameworks for React. The library is designed with intuitive components to let you build a declarative routing system for your application. This means that you can declare exactly which of your components has a certain route. With declarative routing, you can create </a:t>
            </a:r>
            <a:r>
              <a:rPr lang="en" sz="1135">
                <a:solidFill>
                  <a:schemeClr val="dk1"/>
                </a:solidFill>
              </a:rPr>
              <a:t>intuitive</a:t>
            </a:r>
            <a:r>
              <a:rPr lang="en" sz="1135">
                <a:solidFill>
                  <a:schemeClr val="dk1"/>
                </a:solidFill>
              </a:rPr>
              <a:t> routes that are human-</a:t>
            </a:r>
            <a:r>
              <a:rPr lang="en" sz="1135">
                <a:solidFill>
                  <a:schemeClr val="dk1"/>
                </a:solidFill>
              </a:rPr>
              <a:t>readable</a:t>
            </a:r>
            <a:r>
              <a:rPr lang="en" sz="1135">
                <a:solidFill>
                  <a:schemeClr val="dk1"/>
                </a:solidFill>
              </a:rPr>
              <a:t>, making it </a:t>
            </a:r>
            <a:r>
              <a:rPr lang="en" sz="1135">
                <a:solidFill>
                  <a:schemeClr val="dk1"/>
                </a:solidFill>
              </a:rPr>
              <a:t>easier</a:t>
            </a:r>
            <a:r>
              <a:rPr lang="en" sz="1135">
                <a:solidFill>
                  <a:schemeClr val="dk1"/>
                </a:solidFill>
              </a:rPr>
              <a:t> to manage your application architecture.   </a:t>
            </a:r>
            <a:endParaRPr sz="1135">
              <a:solidFill>
                <a:schemeClr val="dk1"/>
              </a:solidFill>
            </a:endParaRPr>
          </a:p>
          <a:p>
            <a:pPr indent="0" lvl="0" marL="0" rtl="0" algn="l">
              <a:lnSpc>
                <a:spcPct val="150000"/>
              </a:lnSpc>
              <a:spcBef>
                <a:spcPts val="0"/>
              </a:spcBef>
              <a:spcAft>
                <a:spcPts val="0"/>
              </a:spcAft>
              <a:buSzPts val="935"/>
              <a:buNone/>
            </a:pPr>
            <a:r>
              <a:t/>
            </a:r>
            <a:endParaRPr sz="1135">
              <a:solidFill>
                <a:schemeClr val="dk1"/>
              </a:solidFill>
            </a:endParaRPr>
          </a:p>
          <a:p>
            <a:pPr indent="0" lvl="0" marL="0" rtl="0" algn="l">
              <a:spcBef>
                <a:spcPts val="0"/>
              </a:spcBef>
              <a:spcAft>
                <a:spcPts val="1200"/>
              </a:spcAft>
              <a:buSzPts val="935"/>
              <a:buNone/>
            </a:pPr>
            <a:r>
              <a:t/>
            </a:r>
            <a:endParaRPr sz="1729"/>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10"/>
          <p:cNvSpPr txBox="1"/>
          <p:nvPr>
            <p:ph idx="1" type="body"/>
          </p:nvPr>
        </p:nvSpPr>
        <p:spPr>
          <a:xfrm>
            <a:off x="311700" y="152400"/>
            <a:ext cx="8520600" cy="4416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688"/>
              <a:buFont typeface="Arial"/>
              <a:buNone/>
            </a:pPr>
            <a:r>
              <a:rPr lang="en" sz="2150">
                <a:solidFill>
                  <a:schemeClr val="dk1"/>
                </a:solidFill>
              </a:rPr>
              <a:t>Components in React Router</a:t>
            </a:r>
            <a:endParaRPr sz="1525"/>
          </a:p>
          <a:p>
            <a:pPr indent="0" lvl="0" marL="457200" rtl="0" algn="l">
              <a:lnSpc>
                <a:spcPct val="95000"/>
              </a:lnSpc>
              <a:spcBef>
                <a:spcPts val="0"/>
              </a:spcBef>
              <a:spcAft>
                <a:spcPts val="0"/>
              </a:spcAft>
              <a:buSzPts val="688"/>
              <a:buNone/>
            </a:pPr>
            <a:r>
              <a:t/>
            </a:r>
            <a:endParaRPr sz="1525"/>
          </a:p>
          <a:p>
            <a:pPr indent="-325437" lvl="0" marL="457200" rtl="0" algn="l">
              <a:lnSpc>
                <a:spcPct val="95000"/>
              </a:lnSpc>
              <a:spcBef>
                <a:spcPts val="1200"/>
              </a:spcBef>
              <a:spcAft>
                <a:spcPts val="0"/>
              </a:spcAft>
              <a:buSzPts val="1525"/>
              <a:buAutoNum type="arabicPeriod"/>
            </a:pPr>
            <a:r>
              <a:rPr lang="en" sz="1525"/>
              <a:t>BrowserRouter:- This component handles the dynamic URL.</a:t>
            </a:r>
            <a:endParaRPr sz="1525"/>
          </a:p>
          <a:p>
            <a:pPr indent="-325437" lvl="0" marL="457200" rtl="0" algn="l">
              <a:lnSpc>
                <a:spcPct val="95000"/>
              </a:lnSpc>
              <a:spcBef>
                <a:spcPts val="0"/>
              </a:spcBef>
              <a:spcAft>
                <a:spcPts val="0"/>
              </a:spcAft>
              <a:buSzPts val="1525"/>
              <a:buAutoNum type="arabicPeriod"/>
            </a:pPr>
            <a:r>
              <a:rPr lang="en" sz="1525"/>
              <a:t>HashRouter:-  </a:t>
            </a:r>
            <a:r>
              <a:rPr lang="en" sz="1525"/>
              <a:t>This component handles the static request</a:t>
            </a:r>
            <a:endParaRPr sz="1525"/>
          </a:p>
          <a:p>
            <a:pPr indent="0" lvl="0" marL="0" rtl="0" algn="l">
              <a:lnSpc>
                <a:spcPct val="95000"/>
              </a:lnSpc>
              <a:spcBef>
                <a:spcPts val="1200"/>
              </a:spcBef>
              <a:spcAft>
                <a:spcPts val="0"/>
              </a:spcAft>
              <a:buSzPts val="688"/>
              <a:buNone/>
            </a:pPr>
            <a:r>
              <a:t/>
            </a:r>
            <a:endParaRPr sz="1525"/>
          </a:p>
          <a:p>
            <a:pPr indent="0" lvl="0" marL="0" rtl="0" algn="l">
              <a:lnSpc>
                <a:spcPct val="95000"/>
              </a:lnSpc>
              <a:spcBef>
                <a:spcPts val="1200"/>
              </a:spcBef>
              <a:spcAft>
                <a:spcPts val="0"/>
              </a:spcAft>
              <a:buSzPts val="688"/>
              <a:buNone/>
            </a:pPr>
            <a:r>
              <a:rPr b="1" lang="en" sz="1525"/>
              <a:t>Set up routing for an app</a:t>
            </a:r>
            <a:endParaRPr b="1" sz="1525"/>
          </a:p>
          <a:p>
            <a:pPr indent="0" lvl="0" marL="0" rtl="0" algn="l">
              <a:lnSpc>
                <a:spcPct val="95000"/>
              </a:lnSpc>
              <a:spcBef>
                <a:spcPts val="1200"/>
              </a:spcBef>
              <a:spcAft>
                <a:spcPts val="0"/>
              </a:spcAft>
              <a:buSzPts val="688"/>
              <a:buNone/>
            </a:pPr>
            <a:r>
              <a:rPr b="1" lang="en" sz="1525"/>
              <a:t>Step 1:</a:t>
            </a:r>
            <a:r>
              <a:rPr lang="en" sz="1525"/>
              <a:t> Install a React Router</a:t>
            </a:r>
            <a:endParaRPr sz="1525"/>
          </a:p>
          <a:p>
            <a:pPr indent="0" lvl="0" marL="0" rtl="0" algn="l">
              <a:lnSpc>
                <a:spcPct val="95000"/>
              </a:lnSpc>
              <a:spcBef>
                <a:spcPts val="1200"/>
              </a:spcBef>
              <a:spcAft>
                <a:spcPts val="0"/>
              </a:spcAft>
              <a:buSzPts val="688"/>
              <a:buNone/>
            </a:pPr>
            <a:r>
              <a:rPr lang="en" sz="1525"/>
              <a:t>To install the react-router command is used.</a:t>
            </a:r>
            <a:endParaRPr sz="1525"/>
          </a:p>
          <a:p>
            <a:pPr indent="0" lvl="0" marL="0" rtl="0" algn="l">
              <a:lnSpc>
                <a:spcPct val="95000"/>
              </a:lnSpc>
              <a:spcBef>
                <a:spcPts val="1200"/>
              </a:spcBef>
              <a:spcAft>
                <a:spcPts val="0"/>
              </a:spcAft>
              <a:buSzPts val="688"/>
              <a:buNone/>
            </a:pPr>
            <a:r>
              <a:rPr lang="en" sz="1525"/>
              <a:t>npm install react-router</a:t>
            </a:r>
            <a:endParaRPr sz="1525"/>
          </a:p>
          <a:p>
            <a:pPr indent="0" lvl="0" marL="0" rtl="0" algn="l">
              <a:lnSpc>
                <a:spcPct val="95000"/>
              </a:lnSpc>
              <a:spcBef>
                <a:spcPts val="1200"/>
              </a:spcBef>
              <a:spcAft>
                <a:spcPts val="0"/>
              </a:spcAft>
              <a:buSzPts val="688"/>
              <a:buNone/>
            </a:pPr>
            <a:r>
              <a:rPr b="1" lang="en" sz="1525"/>
              <a:t>Step 2:- Create Components</a:t>
            </a:r>
            <a:endParaRPr b="1" sz="1525"/>
          </a:p>
          <a:p>
            <a:pPr indent="0" lvl="0" marL="0" marR="0" rtl="0" algn="l">
              <a:lnSpc>
                <a:spcPct val="95000"/>
              </a:lnSpc>
              <a:spcBef>
                <a:spcPts val="1200"/>
              </a:spcBef>
              <a:spcAft>
                <a:spcPts val="0"/>
              </a:spcAft>
              <a:buSzPts val="688"/>
              <a:buNone/>
            </a:pPr>
            <a:r>
              <a:rPr lang="en" sz="1525"/>
              <a:t>In this step, we will create four components. The App component will be used as a tab menu. The other three components (Home) , (About) and (Contact) are rendered once the route has changed .</a:t>
            </a:r>
            <a:endParaRPr sz="1525"/>
          </a:p>
          <a:p>
            <a:pPr indent="0" lvl="0" marL="457200" rtl="0" algn="l">
              <a:lnSpc>
                <a:spcPct val="95000"/>
              </a:lnSpc>
              <a:spcBef>
                <a:spcPts val="1200"/>
              </a:spcBef>
              <a:spcAft>
                <a:spcPts val="0"/>
              </a:spcAft>
              <a:buSzPts val="688"/>
              <a:buNone/>
            </a:pPr>
            <a:r>
              <a:rPr lang="en" sz="1525"/>
              <a:t>.</a:t>
            </a:r>
            <a:endParaRPr sz="1525"/>
          </a:p>
          <a:p>
            <a:pPr indent="0" lvl="0" marL="457200" rtl="0" algn="l">
              <a:lnSpc>
                <a:spcPct val="95000"/>
              </a:lnSpc>
              <a:spcBef>
                <a:spcPts val="1200"/>
              </a:spcBef>
              <a:spcAft>
                <a:spcPts val="1200"/>
              </a:spcAft>
              <a:buSzPts val="688"/>
              <a:buNone/>
            </a:pPr>
            <a:r>
              <a:t/>
            </a:r>
            <a:endParaRPr sz="1525"/>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 both examples below</a:t>
            </a:r>
            <a:endParaRPr/>
          </a:p>
          <a:p>
            <a:pPr indent="0" lvl="0" marL="0" rtl="0" algn="l">
              <a:spcBef>
                <a:spcPts val="0"/>
              </a:spcBef>
              <a:spcAft>
                <a:spcPts val="0"/>
              </a:spcAft>
              <a:buNone/>
            </a:pPr>
            <a:r>
              <a:t/>
            </a:r>
            <a:endParaRPr/>
          </a:p>
        </p:txBody>
      </p:sp>
      <p:sp>
        <p:nvSpPr>
          <p:cNvPr id="1392" name="Google Shape;1392;p2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https://www.w3schools.com/react/react_router.asp</a:t>
            </a:r>
            <a:endParaRPr/>
          </a:p>
          <a:p>
            <a:pPr indent="0" lvl="0" marL="0" rtl="0" algn="l">
              <a:spcBef>
                <a:spcPts val="1200"/>
              </a:spcBef>
              <a:spcAft>
                <a:spcPts val="0"/>
              </a:spcAft>
              <a:buNone/>
            </a:pPr>
            <a:r>
              <a:rPr lang="en" u="sng">
                <a:solidFill>
                  <a:schemeClr val="hlink"/>
                </a:solidFill>
                <a:hlinkClick r:id="rId4"/>
              </a:rPr>
              <a:t>https://v5.reactrouter.com/web/example/basic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rPr lang="en" sz="1979">
                <a:solidFill>
                  <a:schemeClr val="dk1"/>
                </a:solidFill>
              </a:rPr>
              <a:t>References:</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rPr lang="en" sz="1979" u="sng">
                <a:solidFill>
                  <a:srgbClr val="1155CC"/>
                </a:solidFill>
                <a:hlinkClick r:id="rId3">
                  <a:extLst>
                    <a:ext uri="{A12FA001-AC4F-418D-AE19-62706E023703}">
                      <ahyp:hlinkClr val="tx"/>
                    </a:ext>
                  </a:extLst>
                </a:hlinkClick>
              </a:rPr>
              <a:t>https://reactjs.org/tutorial/tutorial.html</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2480">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770">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979">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979">
              <a:solidFill>
                <a:schemeClr val="dk1"/>
              </a:solidFill>
            </a:endParaRPr>
          </a:p>
          <a:p>
            <a:pPr indent="0" lvl="0" marL="0" rtl="0" algn="l">
              <a:lnSpc>
                <a:spcPct val="95000"/>
              </a:lnSpc>
              <a:spcBef>
                <a:spcPts val="0"/>
              </a:spcBef>
              <a:spcAft>
                <a:spcPts val="1200"/>
              </a:spcAft>
              <a:buSzPts val="770"/>
              <a:buNone/>
            </a:pPr>
            <a:r>
              <a:t/>
            </a:r>
            <a:endParaRPr sz="247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2"/>
          <p:cNvPicPr preferRelativeResize="0"/>
          <p:nvPr/>
        </p:nvPicPr>
        <p:blipFill>
          <a:blip r:embed="rId3">
            <a:alphaModFix/>
          </a:blip>
          <a:stretch>
            <a:fillRect/>
          </a:stretch>
        </p:blipFill>
        <p:spPr>
          <a:xfrm>
            <a:off x="0" y="136325"/>
            <a:ext cx="4712250" cy="5143500"/>
          </a:xfrm>
          <a:prstGeom prst="rect">
            <a:avLst/>
          </a:prstGeom>
          <a:noFill/>
          <a:ln>
            <a:noFill/>
          </a:ln>
        </p:spPr>
      </p:pic>
      <p:sp>
        <p:nvSpPr>
          <p:cNvPr id="183" name="Google Shape;183;p32"/>
          <p:cNvSpPr txBox="1"/>
          <p:nvPr/>
        </p:nvSpPr>
        <p:spPr>
          <a:xfrm>
            <a:off x="4932800" y="136325"/>
            <a:ext cx="3899400" cy="4757100"/>
          </a:xfrm>
          <a:prstGeom prst="rect">
            <a:avLst/>
          </a:prstGeom>
          <a:solidFill>
            <a:schemeClr val="lt1"/>
          </a:solid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Char char="●"/>
            </a:pPr>
            <a:r>
              <a:rPr lang="en" sz="1300"/>
              <a:t>Consider this is your website and your website consist of various components. Now the multiple components can be a,b,c,d etc. </a:t>
            </a:r>
            <a:endParaRPr sz="1300"/>
          </a:p>
          <a:p>
            <a:pPr indent="-311150" lvl="0" marL="457200" rtl="0" algn="just">
              <a:lnSpc>
                <a:spcPct val="115000"/>
              </a:lnSpc>
              <a:spcBef>
                <a:spcPts val="0"/>
              </a:spcBef>
              <a:spcAft>
                <a:spcPts val="0"/>
              </a:spcAft>
              <a:buSzPts val="1300"/>
              <a:buChar char="●"/>
            </a:pPr>
            <a:r>
              <a:rPr lang="en" sz="1300"/>
              <a:t>We have one component over here which is present in our website, so this component is been updated, because of new data coming into your website or someone registering your portal or anything. So this component got updated. </a:t>
            </a:r>
            <a:endParaRPr sz="1300"/>
          </a:p>
          <a:p>
            <a:pPr indent="-311150" lvl="0" marL="457200" rtl="0" algn="just">
              <a:lnSpc>
                <a:spcPct val="115000"/>
              </a:lnSpc>
              <a:spcBef>
                <a:spcPts val="0"/>
              </a:spcBef>
              <a:spcAft>
                <a:spcPts val="0"/>
              </a:spcAft>
              <a:buSzPts val="1300"/>
              <a:buChar char="●"/>
            </a:pPr>
            <a:r>
              <a:rPr lang="en" sz="1300"/>
              <a:t>Now React does it to compare it with REAL DOM which is present in your browser. So virtual DOM is highlighted by red, which is been change and  REAL DOM will be highlighted by green color.</a:t>
            </a:r>
            <a:endParaRPr sz="1300"/>
          </a:p>
          <a:p>
            <a:pPr indent="-311150" lvl="0" marL="457200" rtl="0" algn="just">
              <a:lnSpc>
                <a:spcPct val="115000"/>
              </a:lnSpc>
              <a:spcBef>
                <a:spcPts val="0"/>
              </a:spcBef>
              <a:spcAft>
                <a:spcPts val="0"/>
              </a:spcAft>
              <a:buSzPts val="1300"/>
              <a:buChar char="●"/>
            </a:pPr>
            <a:r>
              <a:rPr lang="en" sz="1300"/>
              <a:t>There is a manipulation between virtual dom and real dom. So what react does instead of rendering entire website, it will just reload the component,which is been change which we can see by green color. This become faster eventually. . </a:t>
            </a:r>
            <a:endParaRPr sz="1300"/>
          </a:p>
        </p:txBody>
      </p:sp>
      <p:sp>
        <p:nvSpPr>
          <p:cNvPr id="184" name="Google Shape;184;p32"/>
          <p:cNvSpPr/>
          <p:nvPr/>
        </p:nvSpPr>
        <p:spPr>
          <a:xfrm>
            <a:off x="3234825" y="3904100"/>
            <a:ext cx="1970700" cy="446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main.js</a:t>
            </a:r>
            <a:endParaRPr/>
          </a:p>
        </p:txBody>
      </p:sp>
      <p:sp>
        <p:nvSpPr>
          <p:cNvPr id="1398" name="Google Shape;1398;p2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35714"/>
              </a:lnSpc>
              <a:spcBef>
                <a:spcPts val="0"/>
              </a:spcBef>
              <a:spcAft>
                <a:spcPts val="0"/>
              </a:spcAft>
              <a:buClr>
                <a:schemeClr val="dk1"/>
              </a:buClr>
              <a:buSzPct val="61111"/>
              <a:buFont typeface="Arial"/>
              <a:buNone/>
            </a:pPr>
            <a:r>
              <a:t/>
            </a:r>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Router</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Link</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browserHistory</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IndexRoute</a:t>
            </a:r>
            <a:r>
              <a:rPr lang="en" sz="1050">
                <a:solidFill>
                  <a:srgbClr val="D4D4D4"/>
                </a:solidFill>
                <a:highlight>
                  <a:srgbClr val="1E1E1E"/>
                </a:highlight>
                <a:latin typeface="Consolas"/>
                <a:ea typeface="Consolas"/>
                <a:cs typeface="Consolas"/>
                <a:sym typeface="Consolas"/>
              </a:rPr>
              <a:t> }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"react-router"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ul</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Home</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About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Contact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li</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ul</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{this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props</a:t>
            </a:r>
            <a:r>
              <a:rPr lang="en" sz="1050">
                <a:solidFill>
                  <a:srgbClr val="D4D4D4"/>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children</a:t>
            </a:r>
            <a:r>
              <a:rPr lang="en" sz="1050">
                <a:solidFill>
                  <a:srgbClr val="569CD6"/>
                </a:solidFill>
                <a:highlight>
                  <a:srgbClr val="1E1E1E"/>
                </a:highlight>
                <a:latin typeface="Consolas"/>
                <a:ea typeface="Consolas"/>
                <a:cs typeface="Consolas"/>
                <a:sym typeface="Consolas"/>
              </a:rPr>
              <a:t>}</a:t>
            </a:r>
            <a:endParaRPr sz="1050">
              <a:solidFill>
                <a:srgbClr val="569CD6"/>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Home</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Home</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Home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About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About...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About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Contact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Contact...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Contact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Router</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history</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a:t>
            </a:r>
            <a:r>
              <a:rPr lang="en" sz="1050">
                <a:solidFill>
                  <a:srgbClr val="9CDCFE"/>
                </a:solidFill>
                <a:highlight>
                  <a:srgbClr val="1E1E1E"/>
                </a:highlight>
                <a:latin typeface="Consolas"/>
                <a:ea typeface="Consolas"/>
                <a:cs typeface="Consolas"/>
                <a:sym typeface="Consolas"/>
              </a:rPr>
              <a:t>browserHistory</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path</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App</a:t>
            </a:r>
            <a:r>
              <a:rPr lang="en" sz="1050">
                <a:solidFill>
                  <a:srgbClr val="569CD6"/>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IndexRoute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 </a:t>
            </a:r>
            <a:r>
              <a:rPr lang="en" sz="1050">
                <a:solidFill>
                  <a:srgbClr val="569CD6"/>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Home</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path</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"home"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Home</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path</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"about"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About</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path</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"contact"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Contact</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Router</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213"/>
          <p:cNvSpPr txBox="1"/>
          <p:nvPr>
            <p:ph type="title"/>
          </p:nvPr>
        </p:nvSpPr>
        <p:spPr>
          <a:xfrm>
            <a:off x="311700" y="445025"/>
            <a:ext cx="8520600" cy="572700"/>
          </a:xfrm>
          <a:prstGeom prst="rect">
            <a:avLst/>
          </a:prstGeom>
          <a:solidFill>
            <a:srgbClr val="B6D7A8"/>
          </a:solidFill>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React Router-DOM and Single page applications</a:t>
            </a:r>
            <a:endParaRPr/>
          </a:p>
          <a:p>
            <a:pPr indent="0" lvl="0" marL="0" rtl="0" algn="l">
              <a:spcBef>
                <a:spcPts val="0"/>
              </a:spcBef>
              <a:spcAft>
                <a:spcPts val="0"/>
              </a:spcAft>
              <a:buNone/>
            </a:pPr>
            <a:r>
              <a:t/>
            </a:r>
            <a:endParaRPr/>
          </a:p>
        </p:txBody>
      </p:sp>
      <p:sp>
        <p:nvSpPr>
          <p:cNvPr id="1404" name="Google Shape;1404;p2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6865" lvl="0" marL="457200" rtl="0" algn="just">
              <a:lnSpc>
                <a:spcPct val="115000"/>
              </a:lnSpc>
              <a:spcBef>
                <a:spcPts val="0"/>
              </a:spcBef>
              <a:spcAft>
                <a:spcPts val="0"/>
              </a:spcAft>
              <a:buSzPts val="1390"/>
              <a:buAutoNum type="arabicParenR"/>
            </a:pPr>
            <a:r>
              <a:rPr lang="en" sz="1390"/>
              <a:t>Open app1 project in VS code from command prompt.</a:t>
            </a:r>
            <a:endParaRPr sz="1390"/>
          </a:p>
          <a:p>
            <a:pPr indent="-291465" lvl="0" marL="457200" rtl="0" algn="just">
              <a:lnSpc>
                <a:spcPct val="115000"/>
              </a:lnSpc>
              <a:spcBef>
                <a:spcPts val="0"/>
              </a:spcBef>
              <a:spcAft>
                <a:spcPts val="0"/>
              </a:spcAft>
              <a:buSzPts val="990"/>
              <a:buAutoNum type="arabicParenR"/>
            </a:pPr>
            <a:r>
              <a:rPr lang="en" sz="1390"/>
              <a:t>For official document of </a:t>
            </a:r>
            <a:r>
              <a:rPr b="1" lang="en" sz="1390"/>
              <a:t>react router dom</a:t>
            </a:r>
            <a:r>
              <a:rPr lang="en" sz="1390"/>
              <a:t>, simply search </a:t>
            </a:r>
            <a:r>
              <a:rPr b="1" lang="en" sz="1390"/>
              <a:t>react router dom</a:t>
            </a:r>
            <a:r>
              <a:rPr lang="en" sz="1390"/>
              <a:t> in google or open below link:- </a:t>
            </a:r>
            <a:r>
              <a:rPr lang="en" sz="1060" u="sng">
                <a:solidFill>
                  <a:srgbClr val="3367D6"/>
                </a:solidFill>
                <a:highlight>
                  <a:schemeClr val="lt1"/>
                </a:highlight>
                <a:latin typeface="Roboto"/>
                <a:ea typeface="Roboto"/>
                <a:cs typeface="Roboto"/>
                <a:sym typeface="Roboto"/>
                <a:hlinkClick r:id="rId3">
                  <a:extLst>
                    <a:ext uri="{A12FA001-AC4F-418D-AE19-62706E023703}">
                      <ahyp:hlinkClr val="tx"/>
                    </a:ext>
                  </a:extLst>
                </a:hlinkClick>
              </a:rPr>
              <a:t>https://reactrouter.com/web/guides/quick-start</a:t>
            </a:r>
            <a:endParaRPr sz="1390"/>
          </a:p>
          <a:p>
            <a:pPr indent="-321371" lvl="0" marL="457200" rtl="0" algn="just">
              <a:lnSpc>
                <a:spcPct val="115000"/>
              </a:lnSpc>
              <a:spcBef>
                <a:spcPts val="0"/>
              </a:spcBef>
              <a:spcAft>
                <a:spcPts val="0"/>
              </a:spcAft>
              <a:buSzPts val="1461"/>
              <a:buAutoNum type="arabicParenR"/>
            </a:pPr>
            <a:r>
              <a:rPr b="1" lang="en" sz="1130">
                <a:solidFill>
                  <a:srgbClr val="202124"/>
                </a:solidFill>
                <a:highlight>
                  <a:srgbClr val="FFFFFF"/>
                </a:highlight>
              </a:rPr>
              <a:t>What this library is responsible for?</a:t>
            </a:r>
            <a:endParaRPr b="1" sz="1130">
              <a:solidFill>
                <a:srgbClr val="202124"/>
              </a:solidFill>
              <a:highlight>
                <a:srgbClr val="FFFFFF"/>
              </a:highlight>
            </a:endParaRPr>
          </a:p>
          <a:p>
            <a:pPr indent="0" lvl="0" marL="457200" rtl="0" algn="just">
              <a:lnSpc>
                <a:spcPct val="115000"/>
              </a:lnSpc>
              <a:spcBef>
                <a:spcPts val="1200"/>
              </a:spcBef>
              <a:spcAft>
                <a:spcPts val="0"/>
              </a:spcAft>
              <a:buSzPts val="605"/>
              <a:buNone/>
            </a:pPr>
            <a:r>
              <a:rPr lang="en" sz="1160">
                <a:solidFill>
                  <a:srgbClr val="202124"/>
                </a:solidFill>
                <a:highlight>
                  <a:srgbClr val="FFFFFF"/>
                </a:highlight>
              </a:rPr>
              <a:t>React Router is a standard library for routing in React. It </a:t>
            </a:r>
            <a:r>
              <a:rPr b="1" lang="en" sz="1160">
                <a:solidFill>
                  <a:srgbClr val="202124"/>
                </a:solidFill>
                <a:highlight>
                  <a:srgbClr val="FFFFFF"/>
                </a:highlight>
              </a:rPr>
              <a:t>enables the navigation among views of various components in a React Application</a:t>
            </a:r>
            <a:r>
              <a:rPr lang="en" sz="1160">
                <a:solidFill>
                  <a:srgbClr val="202124"/>
                </a:solidFill>
                <a:highlight>
                  <a:srgbClr val="FFFFFF"/>
                </a:highlight>
              </a:rPr>
              <a:t>, allows changing the browser URL, and keeps the UI in sync with the URL. ... The application will contain three components: home component, about a component, and contact component. </a:t>
            </a:r>
            <a:r>
              <a:rPr b="1" lang="en" sz="1230">
                <a:solidFill>
                  <a:srgbClr val="202124"/>
                </a:solidFill>
                <a:highlight>
                  <a:srgbClr val="FFFFFF"/>
                </a:highlight>
              </a:rPr>
              <a:t>This library is responsible for routing between different pages in your application, For ex:- where we have Home page, About page and where we have contact information etc. So how can you route between this pages? So in react we have something called as react-router-dom to achieve it. Kindly ref. this site  </a:t>
            </a:r>
            <a:r>
              <a:rPr b="1" lang="en" sz="1230" u="sng">
                <a:solidFill>
                  <a:schemeClr val="hlink"/>
                </a:solidFill>
                <a:highlight>
                  <a:srgbClr val="FFFFFF"/>
                </a:highlight>
                <a:hlinkClick r:id="rId4"/>
              </a:rPr>
              <a:t>https://reactrouter.com/web/guides/quick-start</a:t>
            </a:r>
            <a:endParaRPr b="1" sz="1230">
              <a:solidFill>
                <a:srgbClr val="202124"/>
              </a:solidFill>
              <a:highlight>
                <a:srgbClr val="FFFFFF"/>
              </a:highlight>
            </a:endParaRPr>
          </a:p>
          <a:p>
            <a:pPr indent="0" lvl="0" marL="457200" rtl="0" algn="just">
              <a:lnSpc>
                <a:spcPct val="115000"/>
              </a:lnSpc>
              <a:spcBef>
                <a:spcPts val="1200"/>
              </a:spcBef>
              <a:spcAft>
                <a:spcPts val="0"/>
              </a:spcAft>
              <a:buSzPts val="605"/>
              <a:buNone/>
            </a:pPr>
            <a:r>
              <a:rPr b="1" lang="en" sz="1230">
                <a:solidFill>
                  <a:srgbClr val="202124"/>
                </a:solidFill>
                <a:highlight>
                  <a:srgbClr val="FFFFFF"/>
                </a:highlight>
              </a:rPr>
              <a:t>Now we will discuss the </a:t>
            </a:r>
            <a:r>
              <a:rPr b="1" lang="en" sz="1230">
                <a:solidFill>
                  <a:srgbClr val="202124"/>
                </a:solidFill>
                <a:highlight>
                  <a:srgbClr val="FFFFFF"/>
                </a:highlight>
                <a:uFill>
                  <a:noFill/>
                </a:uFill>
                <a:hlinkClick r:id="rId5">
                  <a:extLst>
                    <a:ext uri="{A12FA001-AC4F-418D-AE19-62706E023703}">
                      <ahyp:hlinkClr val="tx"/>
                    </a:ext>
                  </a:extLst>
                </a:hlinkClick>
              </a:rPr>
              <a:t>Installation</a:t>
            </a:r>
            <a:r>
              <a:rPr b="1" lang="en" sz="1230">
                <a:solidFill>
                  <a:srgbClr val="202124"/>
                </a:solidFill>
                <a:highlight>
                  <a:srgbClr val="FFFFFF"/>
                </a:highlight>
              </a:rPr>
              <a:t> part and </a:t>
            </a:r>
            <a:r>
              <a:rPr b="1" lang="en" sz="1230">
                <a:solidFill>
                  <a:srgbClr val="202124"/>
                </a:solidFill>
                <a:highlight>
                  <a:srgbClr val="FFFFFF"/>
                </a:highlight>
                <a:uFill>
                  <a:noFill/>
                </a:uFill>
                <a:hlinkClick r:id="rId6">
                  <a:extLst>
                    <a:ext uri="{A12FA001-AC4F-418D-AE19-62706E023703}">
                      <ahyp:hlinkClr val="tx"/>
                    </a:ext>
                  </a:extLst>
                </a:hlinkClick>
              </a:rPr>
              <a:t>1st Example: Basic Routing</a:t>
            </a:r>
            <a:endParaRPr b="1" sz="1230">
              <a:solidFill>
                <a:srgbClr val="202124"/>
              </a:solidFill>
              <a:highlight>
                <a:srgbClr val="FFFFFF"/>
              </a:highlight>
            </a:endParaRPr>
          </a:p>
          <a:p>
            <a:pPr indent="0" lvl="0" marL="457200" rtl="0" algn="just">
              <a:lnSpc>
                <a:spcPct val="115000"/>
              </a:lnSpc>
              <a:spcBef>
                <a:spcPts val="1200"/>
              </a:spcBef>
              <a:spcAft>
                <a:spcPts val="0"/>
              </a:spcAft>
              <a:buSzPts val="605"/>
              <a:buNone/>
            </a:pPr>
            <a:r>
              <a:rPr b="1" lang="en" sz="1230">
                <a:solidFill>
                  <a:srgbClr val="202124"/>
                </a:solidFill>
                <a:highlight>
                  <a:srgbClr val="FFFFFF"/>
                </a:highlight>
              </a:rPr>
              <a:t>We have code available here in this site, now  open  package.json, </a:t>
            </a:r>
            <a:endParaRPr b="1" sz="1230">
              <a:solidFill>
                <a:srgbClr val="202124"/>
              </a:solidFill>
              <a:highlight>
                <a:srgbClr val="FFFFFF"/>
              </a:highlight>
            </a:endParaRPr>
          </a:p>
          <a:p>
            <a:pPr indent="0" lvl="0" marL="457200" rtl="0" algn="just">
              <a:lnSpc>
                <a:spcPct val="115000"/>
              </a:lnSpc>
              <a:spcBef>
                <a:spcPts val="1200"/>
              </a:spcBef>
              <a:spcAft>
                <a:spcPts val="0"/>
              </a:spcAft>
              <a:buSzPts val="605"/>
              <a:buNone/>
            </a:pPr>
            <a:r>
              <a:t/>
            </a:r>
            <a:endParaRPr b="1" sz="1230">
              <a:solidFill>
                <a:srgbClr val="202124"/>
              </a:solidFill>
              <a:highlight>
                <a:srgbClr val="FFFFFF"/>
              </a:highlight>
            </a:endParaRPr>
          </a:p>
          <a:p>
            <a:pPr indent="0" lvl="0" marL="0" rtl="0" algn="just">
              <a:lnSpc>
                <a:spcPct val="115000"/>
              </a:lnSpc>
              <a:spcBef>
                <a:spcPts val="1200"/>
              </a:spcBef>
              <a:spcAft>
                <a:spcPts val="1200"/>
              </a:spcAft>
              <a:buSzPts val="605"/>
              <a:buNone/>
            </a:pPr>
            <a:r>
              <a:t/>
            </a:r>
            <a:endParaRPr sz="139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0" name="Google Shape;1410;p2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specified earlier, whatever modules and libraries which you have installed for this package will be listed in this dependencies, right now we do not have react-router-dom present over here, so how can I installed it?</a:t>
            </a:r>
            <a:endParaRPr/>
          </a:p>
          <a:p>
            <a:pPr indent="0" lvl="0" marL="0" rtl="0" algn="l">
              <a:spcBef>
                <a:spcPts val="1200"/>
              </a:spcBef>
              <a:spcAft>
                <a:spcPts val="1200"/>
              </a:spcAft>
              <a:buNone/>
            </a:pPr>
            <a:r>
              <a:t/>
            </a:r>
            <a:endParaRPr/>
          </a:p>
        </p:txBody>
      </p:sp>
      <p:pic>
        <p:nvPicPr>
          <p:cNvPr id="1411" name="Google Shape;1411;p214"/>
          <p:cNvPicPr preferRelativeResize="0"/>
          <p:nvPr/>
        </p:nvPicPr>
        <p:blipFill>
          <a:blip r:embed="rId3">
            <a:alphaModFix/>
          </a:blip>
          <a:stretch>
            <a:fillRect/>
          </a:stretch>
        </p:blipFill>
        <p:spPr>
          <a:xfrm>
            <a:off x="580325" y="2317750"/>
            <a:ext cx="5096125" cy="24291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7" name="Google Shape;1417;p2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Go to the VS code terminal, as you might have created project using yarn or npx.</a:t>
            </a:r>
            <a:endParaRPr/>
          </a:p>
          <a:p>
            <a:pPr indent="0" lvl="0" marL="0" rtl="0" algn="l">
              <a:spcBef>
                <a:spcPts val="1200"/>
              </a:spcBef>
              <a:spcAft>
                <a:spcPts val="0"/>
              </a:spcAft>
              <a:buNone/>
            </a:pPr>
            <a:r>
              <a:rPr lang="en"/>
              <a:t>For people who have created using yarn they can install this library using </a:t>
            </a:r>
            <a:endParaRPr/>
          </a:p>
          <a:p>
            <a:pPr indent="0" lvl="0" marL="0" rtl="0" algn="l">
              <a:lnSpc>
                <a:spcPct val="150000"/>
              </a:lnSpc>
              <a:spcBef>
                <a:spcPts val="1200"/>
              </a:spcBef>
              <a:spcAft>
                <a:spcPts val="0"/>
              </a:spcAft>
              <a:buClr>
                <a:schemeClr val="dk1"/>
              </a:buClr>
              <a:buSzPct val="43749"/>
              <a:buFont typeface="Arial"/>
              <a:buNone/>
            </a:pPr>
            <a:r>
              <a:rPr b="1" lang="en" sz="2514">
                <a:solidFill>
                  <a:srgbClr val="202124"/>
                </a:solidFill>
                <a:highlight>
                  <a:schemeClr val="lt1"/>
                </a:highlight>
                <a:latin typeface="Roboto"/>
                <a:ea typeface="Roboto"/>
                <a:cs typeface="Roboto"/>
                <a:sym typeface="Roboto"/>
              </a:rPr>
              <a:t>yarn add react-router-dom</a:t>
            </a:r>
            <a:endParaRPr b="1" sz="2514">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0"/>
              </a:spcAft>
              <a:buNone/>
            </a:pPr>
            <a:r>
              <a:rPr lang="en"/>
              <a:t>For people who have created using npx they can install this library using </a:t>
            </a:r>
            <a:endParaRPr/>
          </a:p>
          <a:p>
            <a:pPr indent="0" lvl="0" marL="0" marR="0" rtl="0" algn="l">
              <a:lnSpc>
                <a:spcPct val="150000"/>
              </a:lnSpc>
              <a:spcBef>
                <a:spcPts val="1200"/>
              </a:spcBef>
              <a:spcAft>
                <a:spcPts val="0"/>
              </a:spcAft>
              <a:buClr>
                <a:schemeClr val="dk1"/>
              </a:buClr>
              <a:buSzPct val="43749"/>
              <a:buFont typeface="Arial"/>
              <a:buNone/>
            </a:pPr>
            <a:r>
              <a:rPr b="1" lang="en" sz="2514">
                <a:solidFill>
                  <a:srgbClr val="202124"/>
                </a:solidFill>
                <a:highlight>
                  <a:schemeClr val="lt1"/>
                </a:highlight>
                <a:latin typeface="Roboto"/>
                <a:ea typeface="Roboto"/>
                <a:cs typeface="Roboto"/>
                <a:sym typeface="Roboto"/>
              </a:rPr>
              <a:t>npm install react-router-dom</a:t>
            </a:r>
            <a:endParaRPr b="1" sz="2514">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0"/>
              </a:spcAft>
              <a:buClr>
                <a:schemeClr val="dk1"/>
              </a:buClr>
              <a:buSzPct val="61111"/>
              <a:buFont typeface="Arial"/>
              <a:buNone/>
            </a:pPr>
            <a:r>
              <a:rPr lang="en"/>
              <a:t>This will start installing package for me.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3" name="Google Shape;1423;p2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4" name="Google Shape;1424;p216"/>
          <p:cNvPicPr preferRelativeResize="0"/>
          <p:nvPr/>
        </p:nvPicPr>
        <p:blipFill>
          <a:blip r:embed="rId3">
            <a:alphaModFix/>
          </a:blip>
          <a:stretch>
            <a:fillRect/>
          </a:stretch>
        </p:blipFill>
        <p:spPr>
          <a:xfrm>
            <a:off x="86750" y="0"/>
            <a:ext cx="8923675" cy="514350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217"/>
          <p:cNvSpPr txBox="1"/>
          <p:nvPr>
            <p:ph type="title"/>
          </p:nvPr>
        </p:nvSpPr>
        <p:spPr>
          <a:xfrm>
            <a:off x="311700" y="-61975"/>
            <a:ext cx="8520600" cy="533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This will start installing package for me.</a:t>
            </a:r>
            <a:endParaRPr/>
          </a:p>
        </p:txBody>
      </p:sp>
      <p:sp>
        <p:nvSpPr>
          <p:cNvPr id="1430" name="Google Shape;1430;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1" name="Google Shape;1431;p217"/>
          <p:cNvPicPr preferRelativeResize="0"/>
          <p:nvPr/>
        </p:nvPicPr>
        <p:blipFill>
          <a:blip r:embed="rId3">
            <a:alphaModFix/>
          </a:blip>
          <a:stretch>
            <a:fillRect/>
          </a:stretch>
        </p:blipFill>
        <p:spPr>
          <a:xfrm>
            <a:off x="148725" y="359425"/>
            <a:ext cx="8886475" cy="461740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37" name="Google Shape;1437;p2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8" name="Google Shape;1438;p218"/>
          <p:cNvPicPr preferRelativeResize="0"/>
          <p:nvPr/>
        </p:nvPicPr>
        <p:blipFill>
          <a:blip r:embed="rId3">
            <a:alphaModFix/>
          </a:blip>
          <a:stretch>
            <a:fillRect/>
          </a:stretch>
        </p:blipFill>
        <p:spPr>
          <a:xfrm>
            <a:off x="-694075" y="1250"/>
            <a:ext cx="10472924" cy="51410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44" name="Google Shape;1444;p2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5" name="Google Shape;1445;p219"/>
          <p:cNvPicPr preferRelativeResize="0"/>
          <p:nvPr/>
        </p:nvPicPr>
        <p:blipFill>
          <a:blip r:embed="rId3">
            <a:alphaModFix/>
          </a:blip>
          <a:stretch>
            <a:fillRect/>
          </a:stretch>
        </p:blipFill>
        <p:spPr>
          <a:xfrm>
            <a:off x="311700" y="111550"/>
            <a:ext cx="8520600" cy="5036726"/>
          </a:xfrm>
          <a:prstGeom prst="rect">
            <a:avLst/>
          </a:prstGeom>
          <a:noFill/>
          <a:ln>
            <a:noFill/>
          </a:ln>
        </p:spPr>
      </p:pic>
      <p:sp>
        <p:nvSpPr>
          <p:cNvPr id="1446" name="Google Shape;1446;p219"/>
          <p:cNvSpPr txBox="1"/>
          <p:nvPr/>
        </p:nvSpPr>
        <p:spPr>
          <a:xfrm>
            <a:off x="3681000" y="2615125"/>
            <a:ext cx="48090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People having 16 GB RAM,it will work fast.</a:t>
            </a:r>
            <a:endParaRPr/>
          </a:p>
        </p:txBody>
      </p:sp>
      <p:sp>
        <p:nvSpPr>
          <p:cNvPr id="1447" name="Google Shape;1447;p219"/>
          <p:cNvSpPr txBox="1"/>
          <p:nvPr/>
        </p:nvSpPr>
        <p:spPr>
          <a:xfrm>
            <a:off x="5143500" y="1660800"/>
            <a:ext cx="33339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manually no need to add anything inside package.json, now we can see package along with it’s version.Latest version is 5.2.0.</a:t>
            </a:r>
            <a:endParaRPr/>
          </a:p>
        </p:txBody>
      </p:sp>
      <p:sp>
        <p:nvSpPr>
          <p:cNvPr id="1448" name="Google Shape;1448;p219"/>
          <p:cNvSpPr/>
          <p:nvPr/>
        </p:nvSpPr>
        <p:spPr>
          <a:xfrm>
            <a:off x="2739075" y="1784725"/>
            <a:ext cx="2268000" cy="285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19"/>
          <p:cNvSpPr/>
          <p:nvPr/>
        </p:nvSpPr>
        <p:spPr>
          <a:xfrm>
            <a:off x="3123275" y="3138350"/>
            <a:ext cx="2206200" cy="12738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5" name="Google Shape;1455;p2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35714"/>
              </a:lnSpc>
              <a:spcBef>
                <a:spcPts val="0"/>
              </a:spcBef>
              <a:spcAft>
                <a:spcPts val="0"/>
              </a:spcAft>
              <a:buNone/>
            </a:pPr>
            <a:r>
              <a:rPr lang="en" sz="1050">
                <a:solidFill>
                  <a:srgbClr val="9CDCFE"/>
                </a:solidFill>
                <a:highlight>
                  <a:srgbClr val="1E1E1E"/>
                </a:highlight>
                <a:latin typeface="Consolas"/>
                <a:ea typeface="Consolas"/>
                <a:cs typeface="Consolas"/>
                <a:sym typeface="Consolas"/>
              </a:rPr>
              <a:t>"react-router-dom"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"^5.2.0"</a:t>
            </a:r>
            <a:r>
              <a:rPr lang="en" sz="1050">
                <a:solidFill>
                  <a:srgbClr val="D4D4D4"/>
                </a:solidFill>
                <a:highlight>
                  <a:srgbClr val="1E1E1E"/>
                </a:highlight>
                <a:latin typeface="Consolas"/>
                <a:ea typeface="Consolas"/>
                <a:cs typeface="Consolas"/>
                <a:sym typeface="Consolas"/>
              </a:rPr>
              <a:t>, </a:t>
            </a:r>
            <a:r>
              <a:rPr lang="en"/>
              <a:t>   whenever this ^ circumflex symbol  present and whenever you try to install anything, this will try to find latest version available for that package. </a:t>
            </a:r>
            <a:endParaRPr/>
          </a:p>
          <a:p>
            <a:pPr indent="0" lvl="0" marL="0" rtl="0" algn="just">
              <a:lnSpc>
                <a:spcPct val="135714"/>
              </a:lnSpc>
              <a:spcBef>
                <a:spcPts val="0"/>
              </a:spcBef>
              <a:spcAft>
                <a:spcPts val="0"/>
              </a:spcAft>
              <a:buClr>
                <a:schemeClr val="dk1"/>
              </a:buClr>
              <a:buSzPct val="61111"/>
              <a:buFont typeface="Arial"/>
              <a:buNone/>
            </a:pPr>
            <a:r>
              <a:rPr lang="en"/>
              <a:t>For ex:- After one month if I give  this project to someone else, they don’t have libraries installed with them, so they will have to installed this library into their system, so when they install the library into their system after one month is possible that he new version of this package is listed, it might be like 5.2.x, so this ^ symbol check the new version with existed one and compare it. If we don’t want to install the latest version or If we want to give project to someone else with same version  then simply remove ^ circumflex symbol.    </a:t>
            </a:r>
            <a:endParaRPr/>
          </a:p>
          <a:p>
            <a:pPr indent="0" lvl="0" marL="0" rtl="0" algn="just">
              <a:spcBef>
                <a:spcPts val="0"/>
              </a:spcBef>
              <a:spcAft>
                <a:spcPts val="120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21"/>
          <p:cNvSpPr txBox="1"/>
          <p:nvPr>
            <p:ph idx="1" type="body"/>
          </p:nvPr>
        </p:nvSpPr>
        <p:spPr>
          <a:xfrm>
            <a:off x="311700" y="185900"/>
            <a:ext cx="8520600" cy="4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 will create new folder inside src as </a:t>
            </a:r>
            <a:r>
              <a:rPr b="1" lang="en"/>
              <a:t>reactRouterDemo </a:t>
            </a:r>
            <a:r>
              <a:rPr lang="en"/>
              <a:t>having a file as</a:t>
            </a:r>
            <a:r>
              <a:rPr b="1" lang="en"/>
              <a:t> RouterDemo.js, </a:t>
            </a:r>
            <a:endParaRPr b="1"/>
          </a:p>
          <a:p>
            <a:pPr indent="0" lvl="0" marL="0" rtl="0" algn="l">
              <a:spcBef>
                <a:spcPts val="1200"/>
              </a:spcBef>
              <a:spcAft>
                <a:spcPts val="0"/>
              </a:spcAft>
              <a:buNone/>
            </a:pPr>
            <a:r>
              <a:rPr lang="en" sz="1500" u="sng">
                <a:solidFill>
                  <a:schemeClr val="accent5"/>
                </a:solidFill>
                <a:highlight>
                  <a:schemeClr val="lt1"/>
                </a:highlight>
                <a:latin typeface="Roboto"/>
                <a:ea typeface="Roboto"/>
                <a:cs typeface="Roboto"/>
                <a:sym typeface="Roboto"/>
                <a:hlinkClick r:id="rId3">
                  <a:extLst>
                    <a:ext uri="{A12FA001-AC4F-418D-AE19-62706E023703}">
                      <ahyp:hlinkClr val="tx"/>
                    </a:ext>
                  </a:extLst>
                </a:hlinkClick>
              </a:rPr>
              <a:t>https://snipper.io/s/-McXW1gQlvgfbWrPqAKB</a:t>
            </a:r>
            <a:endParaRPr sz="15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500">
              <a:solidFill>
                <a:srgbClr val="202124"/>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b="1"/>
          </a:p>
        </p:txBody>
      </p:sp>
      <p:pic>
        <p:nvPicPr>
          <p:cNvPr id="1461" name="Google Shape;1461;p221"/>
          <p:cNvPicPr preferRelativeResize="0"/>
          <p:nvPr/>
        </p:nvPicPr>
        <p:blipFill>
          <a:blip r:embed="rId4">
            <a:alphaModFix/>
          </a:blip>
          <a:stretch>
            <a:fillRect/>
          </a:stretch>
        </p:blipFill>
        <p:spPr>
          <a:xfrm>
            <a:off x="379950" y="1487275"/>
            <a:ext cx="8452350" cy="308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3"/>
          <p:cNvPicPr preferRelativeResize="0"/>
          <p:nvPr/>
        </p:nvPicPr>
        <p:blipFill>
          <a:blip r:embed="rId3">
            <a:alphaModFix/>
          </a:blip>
          <a:stretch>
            <a:fillRect/>
          </a:stretch>
        </p:blipFill>
        <p:spPr>
          <a:xfrm>
            <a:off x="0" y="239287"/>
            <a:ext cx="9144000" cy="4664927"/>
          </a:xfrm>
          <a:prstGeom prst="rect">
            <a:avLst/>
          </a:prstGeom>
          <a:noFill/>
          <a:ln>
            <a:noFill/>
          </a:ln>
        </p:spPr>
      </p:pic>
      <p:sp>
        <p:nvSpPr>
          <p:cNvPr id="192" name="Google Shape;192;p33"/>
          <p:cNvSpPr txBox="1"/>
          <p:nvPr/>
        </p:nvSpPr>
        <p:spPr>
          <a:xfrm>
            <a:off x="6420075" y="2020225"/>
            <a:ext cx="2724000" cy="12930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When an indirect relationship causes functional dependency it is called Transitive Dependency.</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 </a:t>
            </a:r>
            <a:r>
              <a:rPr b="1" lang="en" sz="1200">
                <a:solidFill>
                  <a:srgbClr val="202124"/>
                </a:solidFill>
                <a:highlight>
                  <a:srgbClr val="FFFFFF"/>
                </a:highlight>
              </a:rPr>
              <a:t>If P -&gt; Q and Q -&gt; R is true</a:t>
            </a:r>
            <a:r>
              <a:rPr lang="en" sz="1200">
                <a:solidFill>
                  <a:srgbClr val="202124"/>
                </a:solidFill>
                <a:highlight>
                  <a:srgbClr val="FFFFFF"/>
                </a:highlight>
              </a:rPr>
              <a:t>, then P-&gt; R is a transitive dependency.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22"/>
          <p:cNvSpPr txBox="1"/>
          <p:nvPr>
            <p:ph type="title"/>
          </p:nvPr>
        </p:nvSpPr>
        <p:spPr>
          <a:xfrm>
            <a:off x="0" y="0"/>
            <a:ext cx="8832300" cy="619800"/>
          </a:xfrm>
          <a:prstGeom prst="rect">
            <a:avLst/>
          </a:prstGeom>
          <a:solidFill>
            <a:srgbClr val="FFE599"/>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00">
                <a:solidFill>
                  <a:schemeClr val="dk2"/>
                </a:solidFill>
              </a:rPr>
              <a:t>UI Design (libraries) - reactstrap  </a:t>
            </a:r>
            <a:r>
              <a:rPr lang="en" sz="1820"/>
              <a:t>Add below extension in VS code for snippets   </a:t>
            </a:r>
            <a:r>
              <a:rPr lang="en" sz="1055">
                <a:solidFill>
                  <a:srgbClr val="CCCCCC"/>
                </a:solidFill>
                <a:highlight>
                  <a:srgbClr val="1E1E1E"/>
                </a:highlight>
              </a:rPr>
              <a:t>Reactjs code snippets </a:t>
            </a:r>
            <a:endParaRPr sz="1820"/>
          </a:p>
        </p:txBody>
      </p:sp>
      <p:sp>
        <p:nvSpPr>
          <p:cNvPr id="1467" name="Google Shape;1467;p2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8" name="Google Shape;1468;p222"/>
          <p:cNvPicPr preferRelativeResize="0"/>
          <p:nvPr/>
        </p:nvPicPr>
        <p:blipFill>
          <a:blip r:embed="rId3">
            <a:alphaModFix/>
          </a:blip>
          <a:stretch>
            <a:fillRect/>
          </a:stretch>
        </p:blipFill>
        <p:spPr>
          <a:xfrm>
            <a:off x="0" y="619699"/>
            <a:ext cx="9144001" cy="45225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74" name="Google Shape;1474;p2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RouterDemo</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 React Router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RouterDemo</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pic>
        <p:nvPicPr>
          <p:cNvPr id="1475" name="Google Shape;1475;p223"/>
          <p:cNvPicPr preferRelativeResize="0"/>
          <p:nvPr/>
        </p:nvPicPr>
        <p:blipFill>
          <a:blip r:embed="rId3">
            <a:alphaModFix/>
          </a:blip>
          <a:stretch>
            <a:fillRect/>
          </a:stretch>
        </p:blipFill>
        <p:spPr>
          <a:xfrm>
            <a:off x="4087950" y="1017725"/>
            <a:ext cx="4686300" cy="25908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1" name="Google Shape;1481;p2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4965" lvl="0" marL="457200" rtl="0" algn="just">
              <a:spcBef>
                <a:spcPts val="900"/>
              </a:spcBef>
              <a:spcAft>
                <a:spcPts val="0"/>
              </a:spcAft>
              <a:buSzPts val="1990"/>
              <a:buAutoNum type="arabicParenR"/>
            </a:pPr>
            <a:r>
              <a:rPr b="1" lang="en" sz="1660">
                <a:solidFill>
                  <a:srgbClr val="202124"/>
                </a:solidFill>
                <a:highlight>
                  <a:srgbClr val="FFFFFF"/>
                </a:highlight>
              </a:rPr>
              <a:t>What is difference between react router and react router dom? </a:t>
            </a:r>
            <a:endParaRPr b="1" sz="1660">
              <a:solidFill>
                <a:srgbClr val="202124"/>
              </a:solidFill>
              <a:highlight>
                <a:srgbClr val="FFFFFF"/>
              </a:highlight>
            </a:endParaRPr>
          </a:p>
          <a:p>
            <a:pPr indent="0" lvl="0" marL="457200" rtl="0" algn="just">
              <a:spcBef>
                <a:spcPts val="900"/>
              </a:spcBef>
              <a:spcAft>
                <a:spcPts val="0"/>
              </a:spcAft>
              <a:buClr>
                <a:schemeClr val="dk1"/>
              </a:buClr>
              <a:buSzPts val="605"/>
              <a:buFont typeface="Arial"/>
              <a:buNone/>
            </a:pPr>
            <a:r>
              <a:rPr lang="en" sz="1660">
                <a:solidFill>
                  <a:srgbClr val="202124"/>
                </a:solidFill>
                <a:highlight>
                  <a:srgbClr val="FFFFFF"/>
                </a:highlight>
              </a:rPr>
              <a:t>They are technically three different packages: React Router, React Router DOM, and </a:t>
            </a:r>
            <a:r>
              <a:rPr b="1" lang="en" sz="1660">
                <a:solidFill>
                  <a:srgbClr val="202124"/>
                </a:solidFill>
                <a:highlight>
                  <a:srgbClr val="FFFFFF"/>
                </a:highlight>
              </a:rPr>
              <a:t>React Router Native</a:t>
            </a:r>
            <a:r>
              <a:rPr lang="en" sz="1660">
                <a:solidFill>
                  <a:srgbClr val="202124"/>
                </a:solidFill>
                <a:highlight>
                  <a:srgbClr val="FFFFFF"/>
                </a:highlight>
              </a:rPr>
              <a:t>. The primary difference between them lies in their usage. React Router DOM is for web applications and React Router Native is for mobile applications made with React Native.</a:t>
            </a:r>
            <a:endParaRPr sz="1660">
              <a:solidFill>
                <a:srgbClr val="202124"/>
              </a:solidFill>
              <a:highlight>
                <a:srgbClr val="FFFFFF"/>
              </a:highlight>
            </a:endParaRPr>
          </a:p>
          <a:p>
            <a:pPr indent="0" lvl="0" marL="0" rtl="0" algn="just">
              <a:spcBef>
                <a:spcPts val="900"/>
              </a:spcBef>
              <a:spcAft>
                <a:spcPts val="1200"/>
              </a:spcAft>
              <a:buNone/>
            </a:pPr>
            <a:r>
              <a:t/>
            </a:r>
            <a:endParaRPr sz="2400"/>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7" name="Google Shape;1487;p2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"dependencies"</a:t>
            </a:r>
            <a:r>
              <a:rPr lang="en" sz="1450">
                <a:solidFill>
                  <a:srgbClr val="D4D4D4"/>
                </a:solidFill>
                <a:highlight>
                  <a:srgbClr val="1E1E1E"/>
                </a:highlight>
                <a:latin typeface="Consolas"/>
                <a:ea typeface="Consolas"/>
                <a:cs typeface="Consolas"/>
                <a:sym typeface="Consolas"/>
              </a:rPr>
              <a:t>: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"@testing-library/jest-dom"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"^5.11.4"</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"@testing-library/react"</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"^11.1.0"</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"@testing-library/user-event"</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"^12.1.10"</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"^17.0.2"</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"^17.0.2"</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"react-router-dom"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"^5.2.0"</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"react-scripts"</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"4.0.3"</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"reactstrap"</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"^8.9.0"</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"web-vitals"</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"^1.0.1"</a:t>
            </a:r>
            <a:endParaRPr sz="14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D4D4D4"/>
                </a:solidFill>
                <a:highlight>
                  <a:srgbClr val="1E1E1E"/>
                </a:highlight>
                <a:latin typeface="Consolas"/>
                <a:ea typeface="Consolas"/>
                <a:cs typeface="Consolas"/>
                <a:sym typeface="Consolas"/>
              </a:rPr>
              <a:t>  },</a:t>
            </a:r>
            <a:endParaRPr sz="14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Clr>
                <a:schemeClr val="dk1"/>
              </a:buClr>
              <a:buSzPts val="1100"/>
              <a:buFont typeface="Arial"/>
              <a:buNone/>
            </a:pPr>
            <a:r>
              <a:rPr lang="en" sz="2200"/>
              <a:t> </a:t>
            </a:r>
            <a:endParaRPr sz="22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u="sng">
                <a:solidFill>
                  <a:schemeClr val="hlink"/>
                </a:solidFill>
                <a:hlinkClick r:id="rId3"/>
              </a:rPr>
              <a:t>https://reactrouter.com/web/guides/quick-start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493" name="Google Shape;1493;p2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381000" rtl="0" algn="just">
              <a:spcBef>
                <a:spcPts val="0"/>
              </a:spcBef>
              <a:spcAft>
                <a:spcPts val="0"/>
              </a:spcAft>
              <a:buNone/>
            </a:pPr>
            <a:r>
              <a:rPr lang="en">
                <a:uFill>
                  <a:noFill/>
                </a:uFill>
                <a:hlinkClick r:id="rId4"/>
              </a:rPr>
              <a:t>1st Example: Basic Routing</a:t>
            </a:r>
            <a:endParaRPr b="1" sz="1700">
              <a:solidFill>
                <a:srgbClr val="2D2D2D"/>
              </a:solidFill>
              <a:highlight>
                <a:srgbClr val="2D2D2D"/>
              </a:highlight>
              <a:latin typeface="Courier New"/>
              <a:ea typeface="Courier New"/>
              <a:cs typeface="Courier New"/>
              <a:sym typeface="Courier New"/>
            </a:endParaRPr>
          </a:p>
          <a:p>
            <a:pPr indent="0" lvl="0" marL="0" marR="381000" rtl="0" algn="just">
              <a:lnSpc>
                <a:spcPct val="115000"/>
              </a:lnSpc>
              <a:spcBef>
                <a:spcPts val="0"/>
              </a:spcBef>
              <a:spcAft>
                <a:spcPts val="0"/>
              </a:spcAft>
              <a:buNone/>
            </a:pPr>
            <a:r>
              <a:rPr lang="en"/>
              <a:t>They have 3 pages over here home, about and users page. We should able to  navigate through this pages, Whenever  someone clicks on that button, or someone clicks on that links. So how can we achieve that, The way they have imported it, we will follow the same approach,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9" name="Google Shape;1499;p2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t>Here the domain route is localhost://3000, we are running our project on localhost://3000</a:t>
            </a:r>
            <a:endParaRPr/>
          </a:p>
          <a:p>
            <a:pPr indent="0" lvl="0" marL="0" rtl="0" algn="just">
              <a:spcBef>
                <a:spcPts val="1200"/>
              </a:spcBef>
              <a:spcAft>
                <a:spcPts val="0"/>
              </a:spcAft>
              <a:buNone/>
            </a:pPr>
            <a:r>
              <a:rPr lang="en"/>
              <a:t>If you observe the link then we have specified in link something called as to is nothing but your home page.  So whatever component you want to render specified by /.</a:t>
            </a:r>
            <a:endParaRPr/>
          </a:p>
          <a:p>
            <a:pPr indent="0" lvl="0" marL="0" rtl="0" algn="just">
              <a:spcBef>
                <a:spcPts val="1200"/>
              </a:spcBef>
              <a:spcAft>
                <a:spcPts val="1200"/>
              </a:spcAft>
              <a:buNone/>
            </a:pPr>
            <a:r>
              <a:rPr lang="en"/>
              <a:t>You can see here the home is in different color, when I clicked on about my URL getting change to about, but at the bottom we haven’t seen anything because we have not written anything about page. Sill when I clicked on user you should navigate to user page that’s what we have specified in link. So whenever someone clicks on the link you should navigate to specific page. For home we are navigating to main domain url i.e. localhost://3000.</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28"/>
          <p:cNvSpPr txBox="1"/>
          <p:nvPr>
            <p:ph type="title"/>
          </p:nvPr>
        </p:nvSpPr>
        <p:spPr>
          <a:xfrm>
            <a:off x="311700" y="0"/>
            <a:ext cx="8520600" cy="5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505" name="Google Shape;1505;p228"/>
          <p:cNvSpPr txBox="1"/>
          <p:nvPr>
            <p:ph idx="1" type="body"/>
          </p:nvPr>
        </p:nvSpPr>
        <p:spPr>
          <a:xfrm>
            <a:off x="311700" y="470975"/>
            <a:ext cx="8520600" cy="40980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852"/>
              <a:buFont typeface="Arial"/>
              <a:buNone/>
            </a:pPr>
            <a:r>
              <a:rPr lang="en" sz="1113">
                <a:solidFill>
                  <a:srgbClr val="C586C0"/>
                </a:solidFill>
                <a:highlight>
                  <a:srgbClr val="1E1E1E"/>
                </a:highlight>
                <a:latin typeface="Consolas"/>
                <a:ea typeface="Consolas"/>
                <a:cs typeface="Consolas"/>
                <a:sym typeface="Consolas"/>
              </a:rPr>
              <a:t>import</a:t>
            </a:r>
            <a:r>
              <a:rPr lang="en" sz="1113">
                <a:solidFill>
                  <a:srgbClr val="D4D4D4"/>
                </a:solidFill>
                <a:highlight>
                  <a:srgbClr val="1E1E1E"/>
                </a:highlight>
                <a:latin typeface="Consolas"/>
                <a:ea typeface="Consolas"/>
                <a:cs typeface="Consolas"/>
                <a:sym typeface="Consolas"/>
              </a:rPr>
              <a:t> </a:t>
            </a:r>
            <a:r>
              <a:rPr lang="en" sz="1113">
                <a:solidFill>
                  <a:srgbClr val="9CDCFE"/>
                </a:solidFill>
                <a:highlight>
                  <a:srgbClr val="1E1E1E"/>
                </a:highlight>
                <a:latin typeface="Consolas"/>
                <a:ea typeface="Consolas"/>
                <a:cs typeface="Consolas"/>
                <a:sym typeface="Consolas"/>
              </a:rPr>
              <a:t>React</a:t>
            </a:r>
            <a:r>
              <a:rPr lang="en" sz="1113">
                <a:solidFill>
                  <a:srgbClr val="D4D4D4"/>
                </a:solidFill>
                <a:highlight>
                  <a:srgbClr val="1E1E1E"/>
                </a:highlight>
                <a:latin typeface="Consolas"/>
                <a:ea typeface="Consolas"/>
                <a:cs typeface="Consolas"/>
                <a:sym typeface="Consolas"/>
              </a:rPr>
              <a:t> </a:t>
            </a:r>
            <a:r>
              <a:rPr lang="en" sz="1113">
                <a:solidFill>
                  <a:srgbClr val="C586C0"/>
                </a:solidFill>
                <a:highlight>
                  <a:srgbClr val="1E1E1E"/>
                </a:highlight>
                <a:latin typeface="Consolas"/>
                <a:ea typeface="Consolas"/>
                <a:cs typeface="Consolas"/>
                <a:sym typeface="Consolas"/>
              </a:rPr>
              <a:t>from</a:t>
            </a:r>
            <a:r>
              <a:rPr lang="en" sz="1113">
                <a:solidFill>
                  <a:srgbClr val="D4D4D4"/>
                </a:solidFill>
                <a:highlight>
                  <a:srgbClr val="1E1E1E"/>
                </a:highlight>
                <a:latin typeface="Consolas"/>
                <a:ea typeface="Consolas"/>
                <a:cs typeface="Consolas"/>
                <a:sym typeface="Consolas"/>
              </a:rPr>
              <a:t> </a:t>
            </a:r>
            <a:r>
              <a:rPr lang="en" sz="1113">
                <a:solidFill>
                  <a:srgbClr val="CE9178"/>
                </a:solidFill>
                <a:highlight>
                  <a:srgbClr val="1E1E1E"/>
                </a:highlight>
                <a:latin typeface="Consolas"/>
                <a:ea typeface="Consolas"/>
                <a:cs typeface="Consolas"/>
                <a:sym typeface="Consolas"/>
              </a:rPr>
              <a:t>"react"</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C586C0"/>
                </a:solidFill>
                <a:highlight>
                  <a:srgbClr val="1E1E1E"/>
                </a:highlight>
                <a:latin typeface="Consolas"/>
                <a:ea typeface="Consolas"/>
                <a:cs typeface="Consolas"/>
                <a:sym typeface="Consolas"/>
              </a:rPr>
              <a:t>import</a:t>
            </a:r>
            <a:r>
              <a:rPr lang="en" sz="1113">
                <a:solidFill>
                  <a:srgbClr val="D4D4D4"/>
                </a:solidFill>
                <a:highlight>
                  <a:srgbClr val="1E1E1E"/>
                </a:highlight>
                <a:latin typeface="Consolas"/>
                <a:ea typeface="Consolas"/>
                <a:cs typeface="Consolas"/>
                <a:sym typeface="Consolas"/>
              </a:rPr>
              <a:t> </a:t>
            </a:r>
            <a:r>
              <a:rPr lang="en" sz="1113">
                <a:solidFill>
                  <a:srgbClr val="9CDCFE"/>
                </a:solidFill>
                <a:highlight>
                  <a:srgbClr val="1E1E1E"/>
                </a:highlight>
                <a:latin typeface="Consolas"/>
                <a:ea typeface="Consolas"/>
                <a:cs typeface="Consolas"/>
                <a:sym typeface="Consolas"/>
              </a:rPr>
              <a:t>ReactDOM</a:t>
            </a:r>
            <a:r>
              <a:rPr lang="en" sz="1113">
                <a:solidFill>
                  <a:srgbClr val="D4D4D4"/>
                </a:solidFill>
                <a:highlight>
                  <a:srgbClr val="1E1E1E"/>
                </a:highlight>
                <a:latin typeface="Consolas"/>
                <a:ea typeface="Consolas"/>
                <a:cs typeface="Consolas"/>
                <a:sym typeface="Consolas"/>
              </a:rPr>
              <a:t> </a:t>
            </a:r>
            <a:r>
              <a:rPr lang="en" sz="1113">
                <a:solidFill>
                  <a:srgbClr val="C586C0"/>
                </a:solidFill>
                <a:highlight>
                  <a:srgbClr val="1E1E1E"/>
                </a:highlight>
                <a:latin typeface="Consolas"/>
                <a:ea typeface="Consolas"/>
                <a:cs typeface="Consolas"/>
                <a:sym typeface="Consolas"/>
              </a:rPr>
              <a:t>from</a:t>
            </a:r>
            <a:r>
              <a:rPr lang="en" sz="1113">
                <a:solidFill>
                  <a:srgbClr val="D4D4D4"/>
                </a:solidFill>
                <a:highlight>
                  <a:srgbClr val="1E1E1E"/>
                </a:highlight>
                <a:latin typeface="Consolas"/>
                <a:ea typeface="Consolas"/>
                <a:cs typeface="Consolas"/>
                <a:sym typeface="Consolas"/>
              </a:rPr>
              <a:t> </a:t>
            </a:r>
            <a:r>
              <a:rPr lang="en" sz="1113">
                <a:solidFill>
                  <a:srgbClr val="CE9178"/>
                </a:solidFill>
                <a:highlight>
                  <a:srgbClr val="1E1E1E"/>
                </a:highlight>
                <a:latin typeface="Consolas"/>
                <a:ea typeface="Consolas"/>
                <a:cs typeface="Consolas"/>
                <a:sym typeface="Consolas"/>
              </a:rPr>
              <a:t>"react-dom"</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import App from './App';</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import ParentComponent from "./propsDemo/ParentComponent";</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import Counter from "./stateDemo/Counter";</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import CounterUsingRef from "./refsDemo/CounterUsingRef";</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import UseEffectDemo from "./useEffectDemo/UseEffectDemo";</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//import FetchData from "./useEffectDemo/FetchData";</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//import RouterDemo from "./reactRouterDemo/RouterDemo";</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C586C0"/>
                </a:solidFill>
                <a:highlight>
                  <a:srgbClr val="1E1E1E"/>
                </a:highlight>
                <a:latin typeface="Consolas"/>
                <a:ea typeface="Consolas"/>
                <a:cs typeface="Consolas"/>
                <a:sym typeface="Consolas"/>
              </a:rPr>
              <a:t>import</a:t>
            </a:r>
            <a:r>
              <a:rPr lang="en" sz="1113">
                <a:solidFill>
                  <a:srgbClr val="D4D4D4"/>
                </a:solidFill>
                <a:highlight>
                  <a:srgbClr val="1E1E1E"/>
                </a:highlight>
                <a:latin typeface="Consolas"/>
                <a:ea typeface="Consolas"/>
                <a:cs typeface="Consolas"/>
                <a:sym typeface="Consolas"/>
              </a:rPr>
              <a:t> </a:t>
            </a:r>
            <a:r>
              <a:rPr lang="en" sz="1113">
                <a:solidFill>
                  <a:srgbClr val="9CDCFE"/>
                </a:solidFill>
                <a:highlight>
                  <a:srgbClr val="1E1E1E"/>
                </a:highlight>
                <a:latin typeface="Consolas"/>
                <a:ea typeface="Consolas"/>
                <a:cs typeface="Consolas"/>
                <a:sym typeface="Consolas"/>
              </a:rPr>
              <a:t>RouterDemo</a:t>
            </a:r>
            <a:r>
              <a:rPr lang="en" sz="1113">
                <a:solidFill>
                  <a:srgbClr val="D4D4D4"/>
                </a:solidFill>
                <a:highlight>
                  <a:srgbClr val="1E1E1E"/>
                </a:highlight>
                <a:latin typeface="Consolas"/>
                <a:ea typeface="Consolas"/>
                <a:cs typeface="Consolas"/>
                <a:sym typeface="Consolas"/>
              </a:rPr>
              <a:t> </a:t>
            </a:r>
            <a:r>
              <a:rPr lang="en" sz="1113">
                <a:solidFill>
                  <a:srgbClr val="C586C0"/>
                </a:solidFill>
                <a:highlight>
                  <a:srgbClr val="1E1E1E"/>
                </a:highlight>
                <a:latin typeface="Consolas"/>
                <a:ea typeface="Consolas"/>
                <a:cs typeface="Consolas"/>
                <a:sym typeface="Consolas"/>
              </a:rPr>
              <a:t>from</a:t>
            </a:r>
            <a:r>
              <a:rPr lang="en" sz="1113">
                <a:solidFill>
                  <a:srgbClr val="D4D4D4"/>
                </a:solidFill>
                <a:highlight>
                  <a:srgbClr val="1E1E1E"/>
                </a:highlight>
                <a:latin typeface="Consolas"/>
                <a:ea typeface="Consolas"/>
                <a:cs typeface="Consolas"/>
                <a:sym typeface="Consolas"/>
              </a:rPr>
              <a:t> </a:t>
            </a:r>
            <a:r>
              <a:rPr lang="en" sz="1113">
                <a:solidFill>
                  <a:srgbClr val="CE9178"/>
                </a:solidFill>
                <a:highlight>
                  <a:srgbClr val="1E1E1E"/>
                </a:highlight>
                <a:latin typeface="Consolas"/>
                <a:ea typeface="Consolas"/>
                <a:cs typeface="Consolas"/>
                <a:sym typeface="Consolas"/>
              </a:rPr>
              <a:t>"./reactRouterDemo/RouterDemo"</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C586C0"/>
                </a:solidFill>
                <a:highlight>
                  <a:srgbClr val="1E1E1E"/>
                </a:highlight>
                <a:latin typeface="Consolas"/>
                <a:ea typeface="Consolas"/>
                <a:cs typeface="Consolas"/>
                <a:sym typeface="Consolas"/>
              </a:rPr>
              <a:t>import</a:t>
            </a:r>
            <a:r>
              <a:rPr lang="en" sz="1113">
                <a:solidFill>
                  <a:srgbClr val="D4D4D4"/>
                </a:solidFill>
                <a:highlight>
                  <a:srgbClr val="1E1E1E"/>
                </a:highlight>
                <a:latin typeface="Consolas"/>
                <a:ea typeface="Consolas"/>
                <a:cs typeface="Consolas"/>
                <a:sym typeface="Consolas"/>
              </a:rPr>
              <a:t> </a:t>
            </a:r>
            <a:r>
              <a:rPr lang="en" sz="1113">
                <a:solidFill>
                  <a:srgbClr val="9CDCFE"/>
                </a:solidFill>
                <a:highlight>
                  <a:srgbClr val="1E1E1E"/>
                </a:highlight>
                <a:latin typeface="Consolas"/>
                <a:ea typeface="Consolas"/>
                <a:cs typeface="Consolas"/>
                <a:sym typeface="Consolas"/>
              </a:rPr>
              <a:t>reportWebVitals</a:t>
            </a:r>
            <a:r>
              <a:rPr lang="en" sz="1113">
                <a:solidFill>
                  <a:srgbClr val="D4D4D4"/>
                </a:solidFill>
                <a:highlight>
                  <a:srgbClr val="1E1E1E"/>
                </a:highlight>
                <a:latin typeface="Consolas"/>
                <a:ea typeface="Consolas"/>
                <a:cs typeface="Consolas"/>
                <a:sym typeface="Consolas"/>
              </a:rPr>
              <a:t> </a:t>
            </a:r>
            <a:r>
              <a:rPr lang="en" sz="1113">
                <a:solidFill>
                  <a:srgbClr val="C586C0"/>
                </a:solidFill>
                <a:highlight>
                  <a:srgbClr val="1E1E1E"/>
                </a:highlight>
                <a:latin typeface="Consolas"/>
                <a:ea typeface="Consolas"/>
                <a:cs typeface="Consolas"/>
                <a:sym typeface="Consolas"/>
              </a:rPr>
              <a:t>from</a:t>
            </a:r>
            <a:r>
              <a:rPr lang="en" sz="1113">
                <a:solidFill>
                  <a:srgbClr val="D4D4D4"/>
                </a:solidFill>
                <a:highlight>
                  <a:srgbClr val="1E1E1E"/>
                </a:highlight>
                <a:latin typeface="Consolas"/>
                <a:ea typeface="Consolas"/>
                <a:cs typeface="Consolas"/>
                <a:sym typeface="Consolas"/>
              </a:rPr>
              <a:t> </a:t>
            </a:r>
            <a:r>
              <a:rPr lang="en" sz="1113">
                <a:solidFill>
                  <a:srgbClr val="CE9178"/>
                </a:solidFill>
                <a:highlight>
                  <a:srgbClr val="1E1E1E"/>
                </a:highlight>
                <a:latin typeface="Consolas"/>
                <a:ea typeface="Consolas"/>
                <a:cs typeface="Consolas"/>
                <a:sym typeface="Consolas"/>
              </a:rPr>
              <a:t>"./reportWebVitals"</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9CDCFE"/>
                </a:solidFill>
                <a:highlight>
                  <a:srgbClr val="1E1E1E"/>
                </a:highlight>
                <a:latin typeface="Consolas"/>
                <a:ea typeface="Consolas"/>
                <a:cs typeface="Consolas"/>
                <a:sym typeface="Consolas"/>
              </a:rPr>
              <a:t>ReactDOM</a:t>
            </a:r>
            <a:r>
              <a:rPr lang="en" sz="1113">
                <a:solidFill>
                  <a:srgbClr val="D4D4D4"/>
                </a:solidFill>
                <a:highlight>
                  <a:srgbClr val="1E1E1E"/>
                </a:highlight>
                <a:latin typeface="Consolas"/>
                <a:ea typeface="Consolas"/>
                <a:cs typeface="Consolas"/>
                <a:sym typeface="Consolas"/>
              </a:rPr>
              <a:t>.</a:t>
            </a:r>
            <a:r>
              <a:rPr lang="en" sz="1113">
                <a:solidFill>
                  <a:srgbClr val="DCDCAA"/>
                </a:solidFill>
                <a:highlight>
                  <a:srgbClr val="1E1E1E"/>
                </a:highlight>
                <a:latin typeface="Consolas"/>
                <a:ea typeface="Consolas"/>
                <a:cs typeface="Consolas"/>
                <a:sym typeface="Consolas"/>
              </a:rPr>
              <a:t>render</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4D4D4"/>
                </a:solidFill>
                <a:highlight>
                  <a:srgbClr val="1E1E1E"/>
                </a:highlight>
                <a:latin typeface="Consolas"/>
                <a:ea typeface="Consolas"/>
                <a:cs typeface="Consolas"/>
                <a:sym typeface="Consolas"/>
              </a:rPr>
              <a:t>  </a:t>
            </a:r>
            <a:r>
              <a:rPr lang="en" sz="1113">
                <a:solidFill>
                  <a:srgbClr val="808080"/>
                </a:solidFill>
                <a:highlight>
                  <a:srgbClr val="1E1E1E"/>
                </a:highlight>
                <a:latin typeface="Consolas"/>
                <a:ea typeface="Consolas"/>
                <a:cs typeface="Consolas"/>
                <a:sym typeface="Consolas"/>
              </a:rPr>
              <a:t>&lt;</a:t>
            </a:r>
            <a:r>
              <a:rPr lang="en" sz="1113">
                <a:solidFill>
                  <a:srgbClr val="4EC9B0"/>
                </a:solidFill>
                <a:highlight>
                  <a:srgbClr val="1E1E1E"/>
                </a:highlight>
                <a:latin typeface="Consolas"/>
                <a:ea typeface="Consolas"/>
                <a:cs typeface="Consolas"/>
                <a:sym typeface="Consolas"/>
              </a:rPr>
              <a:t>React.StrictMode</a:t>
            </a:r>
            <a:r>
              <a:rPr lang="en" sz="1113">
                <a:solidFill>
                  <a:srgbClr val="808080"/>
                </a:solidFill>
                <a:highlight>
                  <a:srgbClr val="1E1E1E"/>
                </a:highlight>
                <a:latin typeface="Consolas"/>
                <a:ea typeface="Consolas"/>
                <a:cs typeface="Consolas"/>
                <a:sym typeface="Consolas"/>
              </a:rPr>
              <a:t>&gt;</a:t>
            </a:r>
            <a:endParaRPr sz="1113">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4D4D4"/>
                </a:solidFill>
                <a:highlight>
                  <a:srgbClr val="1E1E1E"/>
                </a:highlight>
                <a:latin typeface="Consolas"/>
                <a:ea typeface="Consolas"/>
                <a:cs typeface="Consolas"/>
                <a:sym typeface="Consolas"/>
              </a:rPr>
              <a:t>    </a:t>
            </a:r>
            <a:r>
              <a:rPr lang="en" sz="1113">
                <a:solidFill>
                  <a:srgbClr val="808080"/>
                </a:solidFill>
                <a:highlight>
                  <a:srgbClr val="1E1E1E"/>
                </a:highlight>
                <a:latin typeface="Consolas"/>
                <a:ea typeface="Consolas"/>
                <a:cs typeface="Consolas"/>
                <a:sym typeface="Consolas"/>
              </a:rPr>
              <a:t>&lt;</a:t>
            </a:r>
            <a:r>
              <a:rPr lang="en" sz="1113">
                <a:solidFill>
                  <a:srgbClr val="4EC9B0"/>
                </a:solidFill>
                <a:highlight>
                  <a:srgbClr val="1E1E1E"/>
                </a:highlight>
                <a:latin typeface="Consolas"/>
                <a:ea typeface="Consolas"/>
                <a:cs typeface="Consolas"/>
                <a:sym typeface="Consolas"/>
              </a:rPr>
              <a:t>RouterDemo</a:t>
            </a:r>
            <a:r>
              <a:rPr lang="en" sz="1113">
                <a:solidFill>
                  <a:srgbClr val="D4D4D4"/>
                </a:solidFill>
                <a:highlight>
                  <a:srgbClr val="1E1E1E"/>
                </a:highlight>
                <a:latin typeface="Consolas"/>
                <a:ea typeface="Consolas"/>
                <a:cs typeface="Consolas"/>
                <a:sym typeface="Consolas"/>
              </a:rPr>
              <a:t> </a:t>
            </a:r>
            <a:r>
              <a:rPr lang="en" sz="1113">
                <a:solidFill>
                  <a:srgbClr val="808080"/>
                </a:solidFill>
                <a:highlight>
                  <a:srgbClr val="1E1E1E"/>
                </a:highlight>
                <a:latin typeface="Consolas"/>
                <a:ea typeface="Consolas"/>
                <a:cs typeface="Consolas"/>
                <a:sym typeface="Consolas"/>
              </a:rPr>
              <a:t>/&gt;</a:t>
            </a:r>
            <a:endParaRPr sz="1113">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4D4D4"/>
                </a:solidFill>
                <a:highlight>
                  <a:srgbClr val="1E1E1E"/>
                </a:highlight>
                <a:latin typeface="Consolas"/>
                <a:ea typeface="Consolas"/>
                <a:cs typeface="Consolas"/>
                <a:sym typeface="Consolas"/>
              </a:rPr>
              <a:t>  </a:t>
            </a:r>
            <a:r>
              <a:rPr lang="en" sz="1113">
                <a:solidFill>
                  <a:srgbClr val="808080"/>
                </a:solidFill>
                <a:highlight>
                  <a:srgbClr val="1E1E1E"/>
                </a:highlight>
                <a:latin typeface="Consolas"/>
                <a:ea typeface="Consolas"/>
                <a:cs typeface="Consolas"/>
                <a:sym typeface="Consolas"/>
              </a:rPr>
              <a:t>&lt;/</a:t>
            </a:r>
            <a:r>
              <a:rPr lang="en" sz="1113">
                <a:solidFill>
                  <a:srgbClr val="4EC9B0"/>
                </a:solidFill>
                <a:highlight>
                  <a:srgbClr val="1E1E1E"/>
                </a:highlight>
                <a:latin typeface="Consolas"/>
                <a:ea typeface="Consolas"/>
                <a:cs typeface="Consolas"/>
                <a:sym typeface="Consolas"/>
              </a:rPr>
              <a:t>React.StrictMode</a:t>
            </a:r>
            <a:r>
              <a:rPr lang="en" sz="1113">
                <a:solidFill>
                  <a:srgbClr val="808080"/>
                </a:solidFill>
                <a:highlight>
                  <a:srgbClr val="1E1E1E"/>
                </a:highlight>
                <a:latin typeface="Consolas"/>
                <a:ea typeface="Consolas"/>
                <a:cs typeface="Consolas"/>
                <a:sym typeface="Consolas"/>
              </a:rPr>
              <a:t>&gt;</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4D4D4"/>
                </a:solidFill>
                <a:highlight>
                  <a:srgbClr val="1E1E1E"/>
                </a:highlight>
                <a:latin typeface="Consolas"/>
                <a:ea typeface="Consolas"/>
                <a:cs typeface="Consolas"/>
                <a:sym typeface="Consolas"/>
              </a:rPr>
              <a:t>  </a:t>
            </a:r>
            <a:r>
              <a:rPr lang="en" sz="1113">
                <a:solidFill>
                  <a:srgbClr val="9CDCFE"/>
                </a:solidFill>
                <a:highlight>
                  <a:srgbClr val="1E1E1E"/>
                </a:highlight>
                <a:latin typeface="Consolas"/>
                <a:ea typeface="Consolas"/>
                <a:cs typeface="Consolas"/>
                <a:sym typeface="Consolas"/>
              </a:rPr>
              <a:t>document</a:t>
            </a:r>
            <a:r>
              <a:rPr lang="en" sz="1113">
                <a:solidFill>
                  <a:srgbClr val="D4D4D4"/>
                </a:solidFill>
                <a:highlight>
                  <a:srgbClr val="1E1E1E"/>
                </a:highlight>
                <a:latin typeface="Consolas"/>
                <a:ea typeface="Consolas"/>
                <a:cs typeface="Consolas"/>
                <a:sym typeface="Consolas"/>
              </a:rPr>
              <a:t>.</a:t>
            </a:r>
            <a:r>
              <a:rPr lang="en" sz="1113">
                <a:solidFill>
                  <a:srgbClr val="DCDCAA"/>
                </a:solidFill>
                <a:highlight>
                  <a:srgbClr val="1E1E1E"/>
                </a:highlight>
                <a:latin typeface="Consolas"/>
                <a:ea typeface="Consolas"/>
                <a:cs typeface="Consolas"/>
                <a:sym typeface="Consolas"/>
              </a:rPr>
              <a:t>getElementById</a:t>
            </a:r>
            <a:r>
              <a:rPr lang="en" sz="1113">
                <a:solidFill>
                  <a:srgbClr val="D4D4D4"/>
                </a:solidFill>
                <a:highlight>
                  <a:srgbClr val="1E1E1E"/>
                </a:highlight>
                <a:latin typeface="Consolas"/>
                <a:ea typeface="Consolas"/>
                <a:cs typeface="Consolas"/>
                <a:sym typeface="Consolas"/>
              </a:rPr>
              <a:t>(</a:t>
            </a:r>
            <a:r>
              <a:rPr lang="en" sz="1113">
                <a:solidFill>
                  <a:srgbClr val="CE9178"/>
                </a:solidFill>
                <a:highlight>
                  <a:srgbClr val="1E1E1E"/>
                </a:highlight>
                <a:latin typeface="Consolas"/>
                <a:ea typeface="Consolas"/>
                <a:cs typeface="Consolas"/>
                <a:sym typeface="Consolas"/>
              </a:rPr>
              <a:t>"root"</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If you want to start measuring performance in your app, pass a function</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to log results (for example: reportWebVitals(console.log))</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6A9955"/>
                </a:solidFill>
                <a:highlight>
                  <a:srgbClr val="1E1E1E"/>
                </a:highlight>
                <a:latin typeface="Consolas"/>
                <a:ea typeface="Consolas"/>
                <a:cs typeface="Consolas"/>
                <a:sym typeface="Consolas"/>
              </a:rPr>
              <a:t>// or send to an analytics endpoint. Learn more: https://bit.ly/CRA-vitals</a:t>
            </a:r>
            <a:endParaRPr sz="1113">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113">
                <a:solidFill>
                  <a:srgbClr val="DCDCAA"/>
                </a:solidFill>
                <a:highlight>
                  <a:srgbClr val="1E1E1E"/>
                </a:highlight>
                <a:latin typeface="Consolas"/>
                <a:ea typeface="Consolas"/>
                <a:cs typeface="Consolas"/>
                <a:sym typeface="Consolas"/>
              </a:rPr>
              <a:t>reportWebVitals</a:t>
            </a:r>
            <a:r>
              <a:rPr lang="en" sz="1113">
                <a:solidFill>
                  <a:srgbClr val="D4D4D4"/>
                </a:solidFill>
                <a:highlight>
                  <a:srgbClr val="1E1E1E"/>
                </a:highlight>
                <a:latin typeface="Consolas"/>
                <a:ea typeface="Consolas"/>
                <a:cs typeface="Consolas"/>
                <a:sym typeface="Consolas"/>
              </a:rPr>
              <a:t>();</a:t>
            </a:r>
            <a:endParaRPr sz="1113">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t/>
            </a:r>
            <a:endParaRPr sz="1113">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852"/>
              <a:buNone/>
            </a:pPr>
            <a:r>
              <a:t/>
            </a:r>
            <a:endParaRPr sz="1695"/>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29"/>
          <p:cNvSpPr txBox="1"/>
          <p:nvPr>
            <p:ph type="title"/>
          </p:nvPr>
        </p:nvSpPr>
        <p:spPr>
          <a:xfrm>
            <a:off x="311700" y="0"/>
            <a:ext cx="8520600" cy="48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RouterDemo.js</a:t>
            </a:r>
            <a:endParaRPr/>
          </a:p>
        </p:txBody>
      </p:sp>
      <p:sp>
        <p:nvSpPr>
          <p:cNvPr id="1511" name="Google Shape;1511;p229"/>
          <p:cNvSpPr txBox="1"/>
          <p:nvPr>
            <p:ph idx="1" type="body"/>
          </p:nvPr>
        </p:nvSpPr>
        <p:spPr>
          <a:xfrm>
            <a:off x="311700" y="483300"/>
            <a:ext cx="8520600" cy="45981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React</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"react"</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 </a:t>
            </a:r>
            <a:r>
              <a:rPr lang="en" sz="1020">
                <a:solidFill>
                  <a:srgbClr val="9CDCFE"/>
                </a:solidFill>
                <a:highlight>
                  <a:srgbClr val="1E1E1E"/>
                </a:highlight>
                <a:latin typeface="Consolas"/>
                <a:ea typeface="Consolas"/>
                <a:cs typeface="Consolas"/>
                <a:sym typeface="Consolas"/>
              </a:rPr>
              <a:t>BrowserRouter</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as</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Router</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Switch</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Route</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Link</a:t>
            </a:r>
            <a:r>
              <a:rPr lang="en" sz="1020">
                <a:solidFill>
                  <a:srgbClr val="D4D4D4"/>
                </a:solidFill>
                <a:highlight>
                  <a:srgbClr val="1E1E1E"/>
                </a:highlight>
                <a:latin typeface="Consolas"/>
                <a:ea typeface="Consolas"/>
                <a:cs typeface="Consolas"/>
                <a:sym typeface="Consolas"/>
              </a:rPr>
              <a:t> }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"react-router-dom"</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6A9955"/>
                </a:solidFill>
                <a:highlight>
                  <a:srgbClr val="1E1E1E"/>
                </a:highlight>
                <a:latin typeface="Consolas"/>
                <a:ea typeface="Consolas"/>
                <a:cs typeface="Consolas"/>
                <a:sym typeface="Consolas"/>
              </a:rPr>
              <a:t>//(BrowserRouter as Router) this library responsible for routing you through this pages, like this component</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6A9955"/>
                </a:solidFill>
                <a:highlight>
                  <a:srgbClr val="1E1E1E"/>
                </a:highlight>
                <a:latin typeface="Consolas"/>
                <a:ea typeface="Consolas"/>
                <a:cs typeface="Consolas"/>
                <a:sym typeface="Consolas"/>
              </a:rPr>
              <a:t>//Switch:-  helps you to navigate you to different pages</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6A9955"/>
                </a:solidFill>
                <a:highlight>
                  <a:srgbClr val="1E1E1E"/>
                </a:highlight>
                <a:latin typeface="Consolas"/>
                <a:ea typeface="Consolas"/>
                <a:cs typeface="Consolas"/>
                <a:sym typeface="Consolas"/>
              </a:rPr>
              <a:t>//Route :- inside this we need to specify which component we want to render when someone is visiting any specific page</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6A9955"/>
                </a:solidFill>
                <a:highlight>
                  <a:srgbClr val="1E1E1E"/>
                </a:highlight>
                <a:latin typeface="Consolas"/>
                <a:ea typeface="Consolas"/>
                <a:cs typeface="Consolas"/>
                <a:sym typeface="Consolas"/>
              </a:rPr>
              <a:t>//Link:-  It just specifies the link to  where  you want to navigate</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6A9955"/>
                </a:solidFill>
                <a:highlight>
                  <a:srgbClr val="1E1E1E"/>
                </a:highlight>
                <a:latin typeface="Consolas"/>
                <a:ea typeface="Consolas"/>
                <a:cs typeface="Consolas"/>
                <a:sym typeface="Consolas"/>
              </a:rPr>
              <a:t>//So above is the stuff which we need to render from react-router-dom</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Home</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"./Home"</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About</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"./About"</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User</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"./User"</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import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PageNotFound</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from</a:t>
            </a:r>
            <a:r>
              <a:rPr lang="en" sz="1020">
                <a:solidFill>
                  <a:srgbClr val="D4D4D4"/>
                </a:solidFill>
                <a:highlight>
                  <a:srgbClr val="1E1E1E"/>
                </a:highlight>
                <a:latin typeface="Consolas"/>
                <a:ea typeface="Consolas"/>
                <a:cs typeface="Consolas"/>
                <a:sym typeface="Consolas"/>
              </a:rPr>
              <a:t> </a:t>
            </a:r>
            <a:r>
              <a:rPr lang="en" sz="1020">
                <a:solidFill>
                  <a:srgbClr val="CE9178"/>
                </a:solidFill>
                <a:highlight>
                  <a:srgbClr val="1E1E1E"/>
                </a:highlight>
                <a:latin typeface="Consolas"/>
                <a:ea typeface="Consolas"/>
                <a:cs typeface="Consolas"/>
                <a:sym typeface="Consolas"/>
              </a:rPr>
              <a:t>"./PageNotFound"</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569CD6"/>
                </a:solidFill>
                <a:highlight>
                  <a:srgbClr val="1E1E1E"/>
                </a:highlight>
                <a:latin typeface="Consolas"/>
                <a:ea typeface="Consolas"/>
                <a:cs typeface="Consolas"/>
                <a:sym typeface="Consolas"/>
              </a:rPr>
              <a:t>function</a:t>
            </a:r>
            <a:r>
              <a:rPr lang="en" sz="1020">
                <a:solidFill>
                  <a:srgbClr val="D4D4D4"/>
                </a:solidFill>
                <a:highlight>
                  <a:srgbClr val="1E1E1E"/>
                </a:highlight>
                <a:latin typeface="Consolas"/>
                <a:ea typeface="Consolas"/>
                <a:cs typeface="Consolas"/>
                <a:sym typeface="Consolas"/>
              </a:rPr>
              <a:t> </a:t>
            </a:r>
            <a:r>
              <a:rPr lang="en" sz="1020">
                <a:solidFill>
                  <a:srgbClr val="DCDCAA"/>
                </a:solidFill>
                <a:highlight>
                  <a:srgbClr val="1E1E1E"/>
                </a:highlight>
                <a:latin typeface="Consolas"/>
                <a:ea typeface="Consolas"/>
                <a:cs typeface="Consolas"/>
                <a:sym typeface="Consolas"/>
              </a:rPr>
              <a:t>RouterDemo</a:t>
            </a:r>
            <a:r>
              <a:rPr lang="en" sz="1020">
                <a:solidFill>
                  <a:srgbClr val="D4D4D4"/>
                </a:solidFill>
                <a:highlight>
                  <a:srgbClr val="1E1E1E"/>
                </a:highlight>
                <a:latin typeface="Consolas"/>
                <a:ea typeface="Consolas"/>
                <a:cs typeface="Consolas"/>
                <a:sym typeface="Consolas"/>
              </a:rPr>
              <a:t>()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return</a:t>
            </a: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//Now instead of returning div we have some higher order components already present, </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//whenever you are creating any application, you need to wrap your entire application inside &lt;Router&gt; </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//router so we will be creating router over here &lt;Router&gt;, we can directly use BrowserRouter over here </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//instead of &lt;Router&gt; but just for easy namesake and to shorthand purpose we are using &lt;Router&gt; </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//that's the reason BrowserRouter as Router written in import.</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//Nav represents navbar which we are observing at the top of screen that navigating to different pages</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//Since we are returning single jsx element, so we need to wrap it into &lt;div&gt; tag. </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 Next we have HTML unordered list having list item available</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6A9955"/>
                </a:solidFill>
                <a:highlight>
                  <a:srgbClr val="1E1E1E"/>
                </a:highlight>
                <a:latin typeface="Consolas"/>
                <a:ea typeface="Consolas"/>
                <a:cs typeface="Consolas"/>
                <a:sym typeface="Consolas"/>
              </a:rPr>
              <a:t>//Link to:-  is used to specify the link to the page,also it specifies where we want to navigate</a:t>
            </a:r>
            <a:endParaRPr sz="1020">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Router</a:t>
            </a:r>
            <a:r>
              <a:rPr lang="en" sz="1020">
                <a:solidFill>
                  <a:srgbClr val="808080"/>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div</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nav</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ul</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to</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t>
            </a:r>
            <a:r>
              <a:rPr lang="en" sz="1020">
                <a:solidFill>
                  <a:srgbClr val="808080"/>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Home</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to</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"/about"</a:t>
            </a:r>
            <a:r>
              <a:rPr lang="en" sz="1020">
                <a:solidFill>
                  <a:srgbClr val="808080"/>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About</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to</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"/user"</a:t>
            </a:r>
            <a:r>
              <a:rPr lang="en" sz="1020">
                <a:solidFill>
                  <a:srgbClr val="808080"/>
                </a:solidFill>
                <a:highlight>
                  <a:srgbClr val="1E1E1E"/>
                </a:highlight>
                <a:latin typeface="Consolas"/>
                <a:ea typeface="Consolas"/>
                <a:cs typeface="Consolas"/>
                <a:sym typeface="Consolas"/>
              </a:rPr>
              <a:t>&gt;</a:t>
            </a:r>
            <a:r>
              <a:rPr lang="en" sz="1020">
                <a:solidFill>
                  <a:srgbClr val="D4D4D4"/>
                </a:solidFill>
                <a:highlight>
                  <a:srgbClr val="1E1E1E"/>
                </a:highlight>
                <a:latin typeface="Consolas"/>
                <a:ea typeface="Consolas"/>
                <a:cs typeface="Consolas"/>
                <a:sym typeface="Consolas"/>
              </a:rPr>
              <a:t>User</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Link</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li</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ul</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nav</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Switch</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path</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exact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component</a:t>
            </a:r>
            <a:r>
              <a:rPr lang="en" sz="1020">
                <a:solidFill>
                  <a:srgbClr val="D4D4D4"/>
                </a:solidFill>
                <a:highlight>
                  <a:srgbClr val="1E1E1E"/>
                </a:highlight>
                <a:latin typeface="Consolas"/>
                <a:ea typeface="Consolas"/>
                <a:cs typeface="Consolas"/>
                <a:sym typeface="Consolas"/>
              </a:rPr>
              <a:t>=</a:t>
            </a:r>
            <a:r>
              <a:rPr lang="en" sz="1020">
                <a:solidFill>
                  <a:srgbClr val="569CD6"/>
                </a:solidFill>
                <a:highlight>
                  <a:srgbClr val="1E1E1E"/>
                </a:highlight>
                <a:latin typeface="Consolas"/>
                <a:ea typeface="Consolas"/>
                <a:cs typeface="Consolas"/>
                <a:sym typeface="Consolas"/>
              </a:rPr>
              <a:t>{</a:t>
            </a:r>
            <a:r>
              <a:rPr lang="en" sz="1020">
                <a:solidFill>
                  <a:srgbClr val="DCDCAA"/>
                </a:solidFill>
                <a:highlight>
                  <a:srgbClr val="1E1E1E"/>
                </a:highlight>
                <a:latin typeface="Consolas"/>
                <a:ea typeface="Consolas"/>
                <a:cs typeface="Consolas"/>
                <a:sym typeface="Consolas"/>
              </a:rPr>
              <a:t>Home</a:t>
            </a:r>
            <a:r>
              <a:rPr lang="en" sz="1020">
                <a:solidFill>
                  <a:srgbClr val="569CD6"/>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path</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"/about"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exact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component</a:t>
            </a:r>
            <a:r>
              <a:rPr lang="en" sz="1020">
                <a:solidFill>
                  <a:srgbClr val="D4D4D4"/>
                </a:solidFill>
                <a:highlight>
                  <a:srgbClr val="1E1E1E"/>
                </a:highlight>
                <a:latin typeface="Consolas"/>
                <a:ea typeface="Consolas"/>
                <a:cs typeface="Consolas"/>
                <a:sym typeface="Consolas"/>
              </a:rPr>
              <a:t>=</a:t>
            </a:r>
            <a:r>
              <a:rPr lang="en" sz="1020">
                <a:solidFill>
                  <a:srgbClr val="569CD6"/>
                </a:solidFill>
                <a:highlight>
                  <a:srgbClr val="1E1E1E"/>
                </a:highlight>
                <a:latin typeface="Consolas"/>
                <a:ea typeface="Consolas"/>
                <a:cs typeface="Consolas"/>
                <a:sym typeface="Consolas"/>
              </a:rPr>
              <a:t>{</a:t>
            </a:r>
            <a:r>
              <a:rPr lang="en" sz="1020">
                <a:solidFill>
                  <a:srgbClr val="DCDCAA"/>
                </a:solidFill>
                <a:highlight>
                  <a:srgbClr val="1E1E1E"/>
                </a:highlight>
                <a:latin typeface="Consolas"/>
                <a:ea typeface="Consolas"/>
                <a:cs typeface="Consolas"/>
                <a:sym typeface="Consolas"/>
              </a:rPr>
              <a:t>About</a:t>
            </a:r>
            <a:r>
              <a:rPr lang="en" sz="1020">
                <a:solidFill>
                  <a:srgbClr val="569CD6"/>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path</a:t>
            </a:r>
            <a:r>
              <a:rPr lang="en" sz="1020">
                <a:solidFill>
                  <a:srgbClr val="D4D4D4"/>
                </a:solidFill>
                <a:highlight>
                  <a:srgbClr val="1E1E1E"/>
                </a:highlight>
                <a:latin typeface="Consolas"/>
                <a:ea typeface="Consolas"/>
                <a:cs typeface="Consolas"/>
                <a:sym typeface="Consolas"/>
              </a:rPr>
              <a:t>=</a:t>
            </a:r>
            <a:r>
              <a:rPr lang="en" sz="1020">
                <a:solidFill>
                  <a:srgbClr val="CE9178"/>
                </a:solidFill>
                <a:highlight>
                  <a:srgbClr val="1E1E1E"/>
                </a:highlight>
                <a:latin typeface="Consolas"/>
                <a:ea typeface="Consolas"/>
                <a:cs typeface="Consolas"/>
                <a:sym typeface="Consolas"/>
              </a:rPr>
              <a:t>"/user"</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exact</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component</a:t>
            </a:r>
            <a:r>
              <a:rPr lang="en" sz="1020">
                <a:solidFill>
                  <a:srgbClr val="D4D4D4"/>
                </a:solidFill>
                <a:highlight>
                  <a:srgbClr val="1E1E1E"/>
                </a:highlight>
                <a:latin typeface="Consolas"/>
                <a:ea typeface="Consolas"/>
                <a:cs typeface="Consolas"/>
                <a:sym typeface="Consolas"/>
              </a:rPr>
              <a:t>=</a:t>
            </a:r>
            <a:r>
              <a:rPr lang="en" sz="1020">
                <a:solidFill>
                  <a:srgbClr val="569CD6"/>
                </a:solidFill>
                <a:highlight>
                  <a:srgbClr val="1E1E1E"/>
                </a:highlight>
                <a:latin typeface="Consolas"/>
                <a:ea typeface="Consolas"/>
                <a:cs typeface="Consolas"/>
                <a:sym typeface="Consolas"/>
              </a:rPr>
              <a:t>{</a:t>
            </a:r>
            <a:r>
              <a:rPr lang="en" sz="1020">
                <a:solidFill>
                  <a:srgbClr val="DCDCAA"/>
                </a:solidFill>
                <a:highlight>
                  <a:srgbClr val="1E1E1E"/>
                </a:highlight>
                <a:latin typeface="Consolas"/>
                <a:ea typeface="Consolas"/>
                <a:cs typeface="Consolas"/>
                <a:sym typeface="Consolas"/>
              </a:rPr>
              <a:t>User</a:t>
            </a:r>
            <a:r>
              <a:rPr lang="en" sz="1020">
                <a:solidFill>
                  <a:srgbClr val="569CD6"/>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a:t>
            </a:r>
            <a:r>
              <a:rPr lang="en" sz="1020">
                <a:solidFill>
                  <a:srgbClr val="D4D4D4"/>
                </a:solidFill>
                <a:highlight>
                  <a:srgbClr val="1E1E1E"/>
                </a:highlight>
                <a:latin typeface="Consolas"/>
                <a:ea typeface="Consolas"/>
                <a:cs typeface="Consolas"/>
                <a:sym typeface="Consolas"/>
              </a:rPr>
              <a:t> </a:t>
            </a:r>
            <a:r>
              <a:rPr lang="en" sz="1020">
                <a:solidFill>
                  <a:srgbClr val="9CDCFE"/>
                </a:solidFill>
                <a:highlight>
                  <a:srgbClr val="1E1E1E"/>
                </a:highlight>
                <a:latin typeface="Consolas"/>
                <a:ea typeface="Consolas"/>
                <a:cs typeface="Consolas"/>
                <a:sym typeface="Consolas"/>
              </a:rPr>
              <a:t>component</a:t>
            </a:r>
            <a:r>
              <a:rPr lang="en" sz="1020">
                <a:solidFill>
                  <a:srgbClr val="D4D4D4"/>
                </a:solidFill>
                <a:highlight>
                  <a:srgbClr val="1E1E1E"/>
                </a:highlight>
                <a:latin typeface="Consolas"/>
                <a:ea typeface="Consolas"/>
                <a:cs typeface="Consolas"/>
                <a:sym typeface="Consolas"/>
              </a:rPr>
              <a:t>=</a:t>
            </a:r>
            <a:r>
              <a:rPr lang="en" sz="1020">
                <a:solidFill>
                  <a:srgbClr val="569CD6"/>
                </a:solidFill>
                <a:highlight>
                  <a:srgbClr val="1E1E1E"/>
                </a:highlight>
                <a:latin typeface="Consolas"/>
                <a:ea typeface="Consolas"/>
                <a:cs typeface="Consolas"/>
                <a:sym typeface="Consolas"/>
              </a:rPr>
              <a:t>{</a:t>
            </a:r>
            <a:r>
              <a:rPr lang="en" sz="1020">
                <a:solidFill>
                  <a:srgbClr val="DCDCAA"/>
                </a:solidFill>
                <a:highlight>
                  <a:srgbClr val="1E1E1E"/>
                </a:highlight>
                <a:latin typeface="Consolas"/>
                <a:ea typeface="Consolas"/>
                <a:cs typeface="Consolas"/>
                <a:sym typeface="Consolas"/>
              </a:rPr>
              <a:t>PageNotFound</a:t>
            </a:r>
            <a:r>
              <a:rPr lang="en" sz="1020">
                <a:solidFill>
                  <a:srgbClr val="569CD6"/>
                </a:solidFill>
                <a:highlight>
                  <a:srgbClr val="1E1E1E"/>
                </a:highlight>
                <a:latin typeface="Consolas"/>
                <a:ea typeface="Consolas"/>
                <a:cs typeface="Consolas"/>
                <a:sym typeface="Consolas"/>
              </a:rPr>
              <a:t>}</a:t>
            </a: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Switch</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569CD6"/>
                </a:solidFill>
                <a:highlight>
                  <a:srgbClr val="1E1E1E"/>
                </a:highlight>
                <a:latin typeface="Consolas"/>
                <a:ea typeface="Consolas"/>
                <a:cs typeface="Consolas"/>
                <a:sym typeface="Consolas"/>
              </a:rPr>
              <a:t>div</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r>
              <a:rPr lang="en" sz="1020">
                <a:solidFill>
                  <a:srgbClr val="808080"/>
                </a:solidFill>
                <a:highlight>
                  <a:srgbClr val="1E1E1E"/>
                </a:highlight>
                <a:latin typeface="Consolas"/>
                <a:ea typeface="Consolas"/>
                <a:cs typeface="Consolas"/>
                <a:sym typeface="Consolas"/>
              </a:rPr>
              <a:t>&lt;/</a:t>
            </a:r>
            <a:r>
              <a:rPr lang="en" sz="1020">
                <a:solidFill>
                  <a:srgbClr val="4EC9B0"/>
                </a:solidFill>
                <a:highlight>
                  <a:srgbClr val="1E1E1E"/>
                </a:highlight>
                <a:latin typeface="Consolas"/>
                <a:ea typeface="Consolas"/>
                <a:cs typeface="Consolas"/>
                <a:sym typeface="Consolas"/>
              </a:rPr>
              <a:t>Router</a:t>
            </a:r>
            <a:r>
              <a:rPr lang="en" sz="1020">
                <a:solidFill>
                  <a:srgbClr val="808080"/>
                </a:solidFill>
                <a:highlight>
                  <a:srgbClr val="1E1E1E"/>
                </a:highlight>
                <a:latin typeface="Consolas"/>
                <a:ea typeface="Consolas"/>
                <a:cs typeface="Consolas"/>
                <a:sym typeface="Consolas"/>
              </a:rPr>
              <a:t>&gt;</a:t>
            </a:r>
            <a:endParaRPr sz="102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rPr lang="en" sz="1020">
                <a:solidFill>
                  <a:srgbClr val="C586C0"/>
                </a:solidFill>
                <a:highlight>
                  <a:srgbClr val="1E1E1E"/>
                </a:highlight>
                <a:latin typeface="Consolas"/>
                <a:ea typeface="Consolas"/>
                <a:cs typeface="Consolas"/>
                <a:sym typeface="Consolas"/>
              </a:rPr>
              <a:t>export</a:t>
            </a:r>
            <a:r>
              <a:rPr lang="en" sz="1020">
                <a:solidFill>
                  <a:srgbClr val="D4D4D4"/>
                </a:solidFill>
                <a:highlight>
                  <a:srgbClr val="1E1E1E"/>
                </a:highlight>
                <a:latin typeface="Consolas"/>
                <a:ea typeface="Consolas"/>
                <a:cs typeface="Consolas"/>
                <a:sym typeface="Consolas"/>
              </a:rPr>
              <a:t> </a:t>
            </a:r>
            <a:r>
              <a:rPr lang="en" sz="1020">
                <a:solidFill>
                  <a:srgbClr val="C586C0"/>
                </a:solidFill>
                <a:highlight>
                  <a:srgbClr val="1E1E1E"/>
                </a:highlight>
                <a:latin typeface="Consolas"/>
                <a:ea typeface="Consolas"/>
                <a:cs typeface="Consolas"/>
                <a:sym typeface="Consolas"/>
              </a:rPr>
              <a:t>default</a:t>
            </a:r>
            <a:r>
              <a:rPr lang="en" sz="1020">
                <a:solidFill>
                  <a:srgbClr val="D4D4D4"/>
                </a:solidFill>
                <a:highlight>
                  <a:srgbClr val="1E1E1E"/>
                </a:highlight>
                <a:latin typeface="Consolas"/>
                <a:ea typeface="Consolas"/>
                <a:cs typeface="Consolas"/>
                <a:sym typeface="Consolas"/>
              </a:rPr>
              <a:t> </a:t>
            </a:r>
            <a:r>
              <a:rPr lang="en" sz="1020">
                <a:solidFill>
                  <a:srgbClr val="DCDCAA"/>
                </a:solidFill>
                <a:highlight>
                  <a:srgbClr val="1E1E1E"/>
                </a:highlight>
                <a:latin typeface="Consolas"/>
                <a:ea typeface="Consolas"/>
                <a:cs typeface="Consolas"/>
                <a:sym typeface="Consolas"/>
              </a:rPr>
              <a:t>RouterDemo</a:t>
            </a:r>
            <a:r>
              <a:rPr lang="en" sz="1020">
                <a:solidFill>
                  <a:srgbClr val="D4D4D4"/>
                </a:solidFill>
                <a:highlight>
                  <a:srgbClr val="1E1E1E"/>
                </a:highlight>
                <a:latin typeface="Consolas"/>
                <a:ea typeface="Consolas"/>
                <a:cs typeface="Consolas"/>
                <a:sym typeface="Consolas"/>
              </a:rPr>
              <a:t>;</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440"/>
              <a:buFont typeface="Arial"/>
              <a:buNone/>
            </a:pPr>
            <a:r>
              <a:t/>
            </a:r>
            <a:endParaRPr sz="1020">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440"/>
              <a:buNone/>
            </a:pPr>
            <a:r>
              <a:t/>
            </a:r>
            <a:endParaRPr sz="132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PageNotFound.js</a:t>
            </a:r>
            <a:endParaRPr/>
          </a:p>
          <a:p>
            <a:pPr indent="0" lvl="0" marL="0" marR="0" rtl="0" algn="l">
              <a:lnSpc>
                <a:spcPct val="100000"/>
              </a:lnSpc>
              <a:spcBef>
                <a:spcPts val="0"/>
              </a:spcBef>
              <a:spcAft>
                <a:spcPts val="0"/>
              </a:spcAft>
              <a:buNone/>
            </a:pPr>
            <a:r>
              <a:t/>
            </a:r>
            <a:endParaRPr/>
          </a:p>
        </p:txBody>
      </p:sp>
      <p:sp>
        <p:nvSpPr>
          <p:cNvPr id="1517" name="Google Shape;1517;p2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 </a:t>
            </a:r>
            <a:r>
              <a:rPr lang="en" sz="1050">
                <a:solidFill>
                  <a:srgbClr val="9CDCFE"/>
                </a:solidFill>
                <a:highlight>
                  <a:srgbClr val="1E1E1E"/>
                </a:highlight>
                <a:latin typeface="Consolas"/>
                <a:ea typeface="Consolas"/>
                <a:cs typeface="Consolas"/>
                <a:sym typeface="Consolas"/>
              </a:rPr>
              <a:t>Link</a:t>
            </a:r>
            <a:r>
              <a:rPr lang="en" sz="1050">
                <a:solidFill>
                  <a:srgbClr val="D4D4D4"/>
                </a:solidFill>
                <a:highlight>
                  <a:srgbClr val="1E1E1E"/>
                </a:highlight>
                <a:latin typeface="Consolas"/>
                <a:ea typeface="Consolas"/>
                <a:cs typeface="Consolas"/>
                <a:sym typeface="Consolas"/>
              </a:rPr>
              <a:t> }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"react-router-dom"</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PageNotFound</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We cannot find a page you were looking for.</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Link</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to</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Try the Homepage.</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Link</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PageNotFound</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Home.js</a:t>
            </a:r>
            <a:endParaRPr/>
          </a:p>
        </p:txBody>
      </p:sp>
      <p:sp>
        <p:nvSpPr>
          <p:cNvPr id="1523" name="Google Shape;1523;p2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Home</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Welcome to Home Page!</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Home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setup</a:t>
            </a:r>
            <a:endParaRPr/>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https://yarnpkg.com/</a:t>
            </a:r>
            <a:endParaRPr/>
          </a:p>
          <a:p>
            <a:pPr indent="0" lvl="0" marL="0" rtl="0" algn="l">
              <a:spcBef>
                <a:spcPts val="1200"/>
              </a:spcBef>
              <a:spcAft>
                <a:spcPts val="0"/>
              </a:spcAft>
              <a:buNone/>
            </a:pPr>
            <a:r>
              <a:rPr lang="en"/>
              <a:t>This is similar to npm, but the advantages are quite stable, it’s quite faster then npm, so this also another package which we can use for creating our react project.</a:t>
            </a:r>
            <a:endParaRPr/>
          </a:p>
          <a:p>
            <a:pPr indent="0" lvl="0" marL="0" rtl="0" algn="l">
              <a:spcBef>
                <a:spcPts val="1200"/>
              </a:spcBef>
              <a:spcAft>
                <a:spcPts val="0"/>
              </a:spcAft>
              <a:buNone/>
            </a:pPr>
            <a:r>
              <a:rPr lang="en"/>
              <a:t>Now we have to make sure that yarn is also globally installed into our system present inside </a:t>
            </a:r>
            <a:r>
              <a:rPr lang="en"/>
              <a:t>environmental</a:t>
            </a:r>
            <a:r>
              <a:rPr lang="en"/>
              <a:t> variable so that we don’t get any specific errors. Two ways to install yarn in our system. </a:t>
            </a:r>
            <a:endParaRPr/>
          </a:p>
          <a:p>
            <a:pPr indent="0" lvl="0" marL="0" rtl="0" algn="l">
              <a:spcBef>
                <a:spcPts val="1200"/>
              </a:spcBef>
              <a:spcAft>
                <a:spcPts val="0"/>
              </a:spcAft>
              <a:buNone/>
            </a:pPr>
            <a:r>
              <a:rPr lang="en"/>
              <a:t>1) Using NPM  </a:t>
            </a:r>
            <a:endParaRPr/>
          </a:p>
          <a:p>
            <a:pPr indent="0" lvl="0" marL="0" rtl="0" algn="l">
              <a:spcBef>
                <a:spcPts val="1200"/>
              </a:spcBef>
              <a:spcAft>
                <a:spcPts val="0"/>
              </a:spcAft>
              <a:buNone/>
            </a:pPr>
            <a:r>
              <a:rPr lang="en"/>
              <a:t>Alternate method (We are not </a:t>
            </a:r>
            <a:r>
              <a:rPr lang="en"/>
              <a:t>preferring</a:t>
            </a:r>
            <a:r>
              <a:rPr lang="en"/>
              <a:t> that)</a:t>
            </a:r>
            <a:endParaRPr/>
          </a:p>
          <a:p>
            <a:pPr indent="0" lvl="0" marL="0" rtl="0" algn="l">
              <a:spcBef>
                <a:spcPts val="1200"/>
              </a:spcBef>
              <a:spcAft>
                <a:spcPts val="1200"/>
              </a:spcAft>
              <a:buNone/>
            </a:pPr>
            <a:r>
              <a:rPr lang="en"/>
              <a:t>2) Using Chocolaty</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About.js</a:t>
            </a:r>
            <a:endParaRPr/>
          </a:p>
        </p:txBody>
      </p:sp>
      <p:sp>
        <p:nvSpPr>
          <p:cNvPr id="1529" name="Google Shape;1529;p2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About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Welcome to About Page!</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About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User.js</a:t>
            </a:r>
            <a:endParaRPr/>
          </a:p>
        </p:txBody>
      </p:sp>
      <p:sp>
        <p:nvSpPr>
          <p:cNvPr id="1535" name="Google Shape;1535;p2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User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Welcome to User Page!</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User</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1" name="Google Shape;1541;p2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2" name="Google Shape;1542;p234"/>
          <p:cNvPicPr preferRelativeResize="0"/>
          <p:nvPr/>
        </p:nvPicPr>
        <p:blipFill>
          <a:blip r:embed="rId3">
            <a:alphaModFix/>
          </a:blip>
          <a:stretch>
            <a:fillRect/>
          </a:stretch>
        </p:blipFill>
        <p:spPr>
          <a:xfrm>
            <a:off x="311700" y="445025"/>
            <a:ext cx="8520600" cy="41936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8" name="Google Shape;1548;p2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9" name="Google Shape;1549;p235"/>
          <p:cNvPicPr preferRelativeResize="0"/>
          <p:nvPr/>
        </p:nvPicPr>
        <p:blipFill>
          <a:blip r:embed="rId3">
            <a:alphaModFix/>
          </a:blip>
          <a:stretch>
            <a:fillRect/>
          </a:stretch>
        </p:blipFill>
        <p:spPr>
          <a:xfrm>
            <a:off x="148725" y="0"/>
            <a:ext cx="8683575" cy="5143501"/>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5" name="Google Shape;1555;p2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6" name="Google Shape;1556;p236"/>
          <p:cNvPicPr preferRelativeResize="0"/>
          <p:nvPr/>
        </p:nvPicPr>
        <p:blipFill>
          <a:blip r:embed="rId3">
            <a:alphaModFix/>
          </a:blip>
          <a:stretch>
            <a:fillRect/>
          </a:stretch>
        </p:blipFill>
        <p:spPr>
          <a:xfrm>
            <a:off x="311700" y="445025"/>
            <a:ext cx="8574775" cy="4123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237"/>
          <p:cNvSpPr txBox="1"/>
          <p:nvPr>
            <p:ph idx="1" type="body"/>
          </p:nvPr>
        </p:nvSpPr>
        <p:spPr>
          <a:xfrm>
            <a:off x="311700" y="272675"/>
            <a:ext cx="8520600" cy="4296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So it’s easy for user to navigate on different pages, </a:t>
            </a:r>
            <a:endParaRPr/>
          </a:p>
          <a:p>
            <a:pPr indent="0" lvl="0" marL="0" rtl="0" algn="just">
              <a:lnSpc>
                <a:spcPct val="135714"/>
              </a:lnSpc>
              <a:spcBef>
                <a:spcPts val="1200"/>
              </a:spcBef>
              <a:spcAft>
                <a:spcPts val="0"/>
              </a:spcAft>
              <a:buClr>
                <a:schemeClr val="dk1"/>
              </a:buClr>
              <a:buSzPts val="1100"/>
              <a:buFont typeface="Arial"/>
              <a:buNone/>
            </a:pP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Route</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path</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"/user"</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exact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a:t>
            </a:r>
            <a:r>
              <a:rPr lang="en" sz="1050">
                <a:solidFill>
                  <a:srgbClr val="569CD6"/>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User</a:t>
            </a:r>
            <a:r>
              <a:rPr lang="en" sz="1050">
                <a:solidFill>
                  <a:srgbClr val="569CD6"/>
                </a:solidFill>
                <a:highlight>
                  <a:srgbClr val="1E1E1E"/>
                </a:highlight>
                <a:latin typeface="Consolas"/>
                <a:ea typeface="Consolas"/>
                <a:cs typeface="Consolas"/>
                <a:sym typeface="Consolas"/>
              </a:rPr>
              <a:t>}</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just">
              <a:spcBef>
                <a:spcPts val="0"/>
              </a:spcBef>
              <a:spcAft>
                <a:spcPts val="0"/>
              </a:spcAft>
              <a:buNone/>
            </a:pPr>
            <a:r>
              <a:rPr lang="en"/>
              <a:t>It match the exact path which we have specified over there. This is called as single page application, even though we have multiple pages, still it’s called single page application. Why?</a:t>
            </a:r>
            <a:endParaRPr/>
          </a:p>
          <a:p>
            <a:pPr indent="0" lvl="0" marL="0" rtl="0" algn="just">
              <a:spcBef>
                <a:spcPts val="1200"/>
              </a:spcBef>
              <a:spcAft>
                <a:spcPts val="1200"/>
              </a:spcAft>
              <a:buNone/>
            </a:pPr>
            <a:r>
              <a:rPr lang="en"/>
              <a:t>The reason behind this is that if you look at the title over here, when I try to navigate any of this pages, my page is not getting reloaded, If it’s single page application and if you try to navigate  then you should see the loading icon at the top beside title, but here it’s not seeing that when I am trying to navigate different pages it’s not loading that for rendering component, that’s the reason it’s called single page application, even through we have multiple pages application.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38"/>
          <p:cNvSpPr txBox="1"/>
          <p:nvPr>
            <p:ph type="title"/>
          </p:nvPr>
        </p:nvSpPr>
        <p:spPr>
          <a:xfrm>
            <a:off x="311700" y="61975"/>
            <a:ext cx="8520600" cy="95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2020"/>
              <a:t>Change the url to some diff. name and you will get message as</a:t>
            </a:r>
            <a:endParaRPr sz="2020"/>
          </a:p>
          <a:p>
            <a:pPr indent="0" lvl="0" marL="0" rtl="0" algn="just">
              <a:spcBef>
                <a:spcPts val="0"/>
              </a:spcBef>
              <a:spcAft>
                <a:spcPts val="0"/>
              </a:spcAft>
              <a:buSzPts val="990"/>
              <a:buNone/>
            </a:pPr>
            <a:r>
              <a:rPr lang="en" sz="2020"/>
              <a:t> </a:t>
            </a:r>
            <a:r>
              <a:rPr lang="en" sz="1490"/>
              <a:t>We cannot find a page you were looking for.</a:t>
            </a:r>
            <a:r>
              <a:rPr lang="en" sz="1490" u="sng">
                <a:solidFill>
                  <a:schemeClr val="hlink"/>
                </a:solidFill>
                <a:hlinkClick r:id="rId3"/>
              </a:rPr>
              <a:t>Try the Homepage.</a:t>
            </a:r>
            <a:endParaRPr sz="3020"/>
          </a:p>
        </p:txBody>
      </p:sp>
      <p:sp>
        <p:nvSpPr>
          <p:cNvPr id="1567" name="Google Shape;1567;p2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8" name="Google Shape;1568;p238"/>
          <p:cNvPicPr preferRelativeResize="0"/>
          <p:nvPr/>
        </p:nvPicPr>
        <p:blipFill>
          <a:blip r:embed="rId4">
            <a:alphaModFix/>
          </a:blip>
          <a:stretch>
            <a:fillRect/>
          </a:stretch>
        </p:blipFill>
        <p:spPr>
          <a:xfrm>
            <a:off x="311700" y="1128725"/>
            <a:ext cx="8520601" cy="288607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chemeClr val="dk2"/>
                </a:solidFill>
              </a:rPr>
              <a:t>Go to </a:t>
            </a:r>
            <a:r>
              <a:rPr lang="en" sz="1800" u="sng">
                <a:solidFill>
                  <a:schemeClr val="accent5"/>
                </a:solidFill>
                <a:hlinkClick r:id="rId3">
                  <a:extLst>
                    <a:ext uri="{A12FA001-AC4F-418D-AE19-62706E023703}">
                      <ahyp:hlinkClr val="tx"/>
                    </a:ext>
                  </a:extLst>
                </a:hlinkClick>
              </a:rPr>
              <a:t>https://www.flipkart.com</a:t>
            </a:r>
            <a:r>
              <a:rPr lang="en" sz="1800">
                <a:solidFill>
                  <a:schemeClr val="dk2"/>
                </a:solidFill>
              </a:rPr>
              <a:t>, </a:t>
            </a:r>
            <a:r>
              <a:rPr lang="en" sz="1800" u="sng">
                <a:solidFill>
                  <a:schemeClr val="accent5"/>
                </a:solidFill>
                <a:hlinkClick r:id="rId4">
                  <a:extLst>
                    <a:ext uri="{A12FA001-AC4F-418D-AE19-62706E023703}">
                      <ahyp:hlinkClr val="tx"/>
                    </a:ext>
                  </a:extLst>
                </a:hlinkClick>
              </a:rPr>
              <a:t>https://www.flipkart.com/34545</a:t>
            </a:r>
            <a:endParaRPr sz="1800">
              <a:solidFill>
                <a:schemeClr val="dk2"/>
              </a:solidFill>
            </a:endParaRPr>
          </a:p>
          <a:p>
            <a:pPr indent="0" lvl="0" marL="0" rtl="0" algn="l">
              <a:lnSpc>
                <a:spcPct val="115000"/>
              </a:lnSpc>
              <a:spcBef>
                <a:spcPts val="1200"/>
              </a:spcBef>
              <a:spcAft>
                <a:spcPts val="0"/>
              </a:spcAft>
              <a:buClr>
                <a:schemeClr val="dk1"/>
              </a:buClr>
              <a:buSzPct val="61111"/>
              <a:buFont typeface="Arial"/>
              <a:buNone/>
            </a:pPr>
            <a:r>
              <a:t/>
            </a:r>
            <a:endParaRPr sz="1800">
              <a:solidFill>
                <a:schemeClr val="dk2"/>
              </a:solidFill>
            </a:endParaRPr>
          </a:p>
          <a:p>
            <a:pPr indent="0" lvl="0" marL="0" rtl="0" algn="l">
              <a:spcBef>
                <a:spcPts val="1200"/>
              </a:spcBef>
              <a:spcAft>
                <a:spcPts val="0"/>
              </a:spcAft>
              <a:buNone/>
            </a:pPr>
            <a:r>
              <a:t/>
            </a:r>
            <a:endParaRPr/>
          </a:p>
        </p:txBody>
      </p:sp>
      <p:sp>
        <p:nvSpPr>
          <p:cNvPr id="1574" name="Google Shape;1574;p2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5" name="Google Shape;1575;p239"/>
          <p:cNvPicPr preferRelativeResize="0"/>
          <p:nvPr/>
        </p:nvPicPr>
        <p:blipFill>
          <a:blip r:embed="rId5">
            <a:alphaModFix/>
          </a:blip>
          <a:stretch>
            <a:fillRect/>
          </a:stretch>
        </p:blipFill>
        <p:spPr>
          <a:xfrm>
            <a:off x="276050" y="1017725"/>
            <a:ext cx="8591899" cy="3977050"/>
          </a:xfrm>
          <a:prstGeom prst="rect">
            <a:avLst/>
          </a:prstGeom>
          <a:noFill/>
          <a:ln>
            <a:noFill/>
          </a:ln>
        </p:spPr>
      </p:pic>
      <p:sp>
        <p:nvSpPr>
          <p:cNvPr id="1576" name="Google Shape;1576;p239"/>
          <p:cNvSpPr txBox="1"/>
          <p:nvPr/>
        </p:nvSpPr>
        <p:spPr>
          <a:xfrm>
            <a:off x="99150" y="3148075"/>
            <a:ext cx="31605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same thing which we have done over her, their UI is different.</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82" name="Google Shape;1582;p2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83" name="Google Shape;1583;p240"/>
          <p:cNvPicPr preferRelativeResize="0"/>
          <p:nvPr/>
        </p:nvPicPr>
        <p:blipFill>
          <a:blip r:embed="rId3">
            <a:alphaModFix/>
          </a:blip>
          <a:stretch>
            <a:fillRect/>
          </a:stretch>
        </p:blipFill>
        <p:spPr>
          <a:xfrm>
            <a:off x="0" y="744575"/>
            <a:ext cx="9144000" cy="3035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Forms</a:t>
            </a:r>
            <a:endParaRPr/>
          </a:p>
        </p:txBody>
      </p:sp>
      <p:sp>
        <p:nvSpPr>
          <p:cNvPr id="1589" name="Google Shape;1589;p2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reactJS html input elements like &lt;input /&gt;, </a:t>
            </a:r>
            <a:r>
              <a:rPr lang="en"/>
              <a:t>&lt;textarea /&gt;, and &lt;select /&gt; has their own state and needs to be updated when user interacts using the setState() method.</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5"/>
          <p:cNvPicPr preferRelativeResize="0"/>
          <p:nvPr/>
        </p:nvPicPr>
        <p:blipFill>
          <a:blip r:embed="rId3">
            <a:alphaModFix/>
          </a:blip>
          <a:stretch>
            <a:fillRect/>
          </a:stretch>
        </p:blipFill>
        <p:spPr>
          <a:xfrm>
            <a:off x="152400" y="153655"/>
            <a:ext cx="9144001" cy="514099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42"/>
          <p:cNvSpPr txBox="1"/>
          <p:nvPr>
            <p:ph type="title"/>
          </p:nvPr>
        </p:nvSpPr>
        <p:spPr>
          <a:xfrm>
            <a:off x="311700" y="127000"/>
            <a:ext cx="8520600" cy="45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form.jsx</a:t>
            </a:r>
            <a:endParaRPr/>
          </a:p>
        </p:txBody>
      </p:sp>
      <p:sp>
        <p:nvSpPr>
          <p:cNvPr id="1595" name="Google Shape;1595;p242"/>
          <p:cNvSpPr txBox="1"/>
          <p:nvPr>
            <p:ph idx="1" type="body"/>
          </p:nvPr>
        </p:nvSpPr>
        <p:spPr>
          <a:xfrm>
            <a:off x="311700" y="584200"/>
            <a:ext cx="8520600" cy="39846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523"/>
              <a:buFont typeface="Arial"/>
              <a:buNone/>
            </a:pPr>
            <a:r>
              <a:rPr lang="en" sz="698">
                <a:solidFill>
                  <a:srgbClr val="C586C0"/>
                </a:solidFill>
                <a:highlight>
                  <a:srgbClr val="1E1E1E"/>
                </a:highlight>
                <a:latin typeface="Consolas"/>
                <a:ea typeface="Consolas"/>
                <a:cs typeface="Consolas"/>
                <a:sym typeface="Consolas"/>
              </a:rPr>
              <a:t>import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React</a:t>
            </a:r>
            <a:r>
              <a:rPr lang="en" sz="698">
                <a:solidFill>
                  <a:srgbClr val="D4D4D4"/>
                </a:solidFill>
                <a:highlight>
                  <a:srgbClr val="1E1E1E"/>
                </a:highlight>
                <a:latin typeface="Consolas"/>
                <a:ea typeface="Consolas"/>
                <a:cs typeface="Consolas"/>
                <a:sym typeface="Consolas"/>
              </a:rPr>
              <a:t> </a:t>
            </a:r>
            <a:r>
              <a:rPr lang="en" sz="698">
                <a:solidFill>
                  <a:srgbClr val="C586C0"/>
                </a:solidFill>
                <a:highlight>
                  <a:srgbClr val="1E1E1E"/>
                </a:highlight>
                <a:latin typeface="Consolas"/>
                <a:ea typeface="Consolas"/>
                <a:cs typeface="Consolas"/>
                <a:sym typeface="Consolas"/>
              </a:rPr>
              <a:t>from</a:t>
            </a:r>
            <a:r>
              <a:rPr lang="en" sz="698">
                <a:solidFill>
                  <a:srgbClr val="D4D4D4"/>
                </a:solidFill>
                <a:highlight>
                  <a:srgbClr val="1E1E1E"/>
                </a:highlight>
                <a:latin typeface="Consolas"/>
                <a:ea typeface="Consolas"/>
                <a:cs typeface="Consolas"/>
                <a:sym typeface="Consolas"/>
              </a:rPr>
              <a:t> </a:t>
            </a:r>
            <a:r>
              <a:rPr lang="en" sz="698">
                <a:solidFill>
                  <a:srgbClr val="CE9178"/>
                </a:solidFill>
                <a:highlight>
                  <a:srgbClr val="1E1E1E"/>
                </a:highlight>
                <a:latin typeface="Consolas"/>
                <a:ea typeface="Consolas"/>
                <a:cs typeface="Consolas"/>
                <a:sym typeface="Consolas"/>
              </a:rPr>
              <a:t>"react"</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C586C0"/>
                </a:solidFill>
                <a:highlight>
                  <a:srgbClr val="1E1E1E"/>
                </a:highlight>
                <a:latin typeface="Consolas"/>
                <a:ea typeface="Consolas"/>
                <a:cs typeface="Consolas"/>
                <a:sym typeface="Consolas"/>
              </a:rPr>
              <a:t>import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ReactDOM</a:t>
            </a:r>
            <a:r>
              <a:rPr lang="en" sz="698">
                <a:solidFill>
                  <a:srgbClr val="D4D4D4"/>
                </a:solidFill>
                <a:highlight>
                  <a:srgbClr val="1E1E1E"/>
                </a:highlight>
                <a:latin typeface="Consolas"/>
                <a:ea typeface="Consolas"/>
                <a:cs typeface="Consolas"/>
                <a:sym typeface="Consolas"/>
              </a:rPr>
              <a:t> </a:t>
            </a:r>
            <a:r>
              <a:rPr lang="en" sz="698">
                <a:solidFill>
                  <a:srgbClr val="C586C0"/>
                </a:solidFill>
                <a:highlight>
                  <a:srgbClr val="1E1E1E"/>
                </a:highlight>
                <a:latin typeface="Consolas"/>
                <a:ea typeface="Consolas"/>
                <a:cs typeface="Consolas"/>
                <a:sym typeface="Consolas"/>
              </a:rPr>
              <a:t>from</a:t>
            </a:r>
            <a:r>
              <a:rPr lang="en" sz="698">
                <a:solidFill>
                  <a:srgbClr val="D4D4D4"/>
                </a:solidFill>
                <a:highlight>
                  <a:srgbClr val="1E1E1E"/>
                </a:highlight>
                <a:latin typeface="Consolas"/>
                <a:ea typeface="Consolas"/>
                <a:cs typeface="Consolas"/>
                <a:sym typeface="Consolas"/>
              </a:rPr>
              <a:t> </a:t>
            </a:r>
            <a:r>
              <a:rPr lang="en" sz="698">
                <a:solidFill>
                  <a:srgbClr val="CE9178"/>
                </a:solidFill>
                <a:highlight>
                  <a:srgbClr val="1E1E1E"/>
                </a:highlight>
                <a:latin typeface="Consolas"/>
                <a:ea typeface="Consolas"/>
                <a:cs typeface="Consolas"/>
                <a:sym typeface="Consolas"/>
              </a:rPr>
              <a:t>"react-dom"</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569CD6"/>
                </a:solidFill>
                <a:highlight>
                  <a:srgbClr val="1E1E1E"/>
                </a:highlight>
                <a:latin typeface="Consolas"/>
                <a:ea typeface="Consolas"/>
                <a:cs typeface="Consolas"/>
                <a:sym typeface="Consolas"/>
              </a:rPr>
              <a:t>class</a:t>
            </a:r>
            <a:r>
              <a:rPr lang="en" sz="698">
                <a:solidFill>
                  <a:srgbClr val="D4D4D4"/>
                </a:solidFill>
                <a:highlight>
                  <a:srgbClr val="1E1E1E"/>
                </a:highlight>
                <a:latin typeface="Consolas"/>
                <a:ea typeface="Consolas"/>
                <a:cs typeface="Consolas"/>
                <a:sym typeface="Consolas"/>
              </a:rPr>
              <a:t> </a:t>
            </a:r>
            <a:r>
              <a:rPr lang="en" sz="698">
                <a:solidFill>
                  <a:srgbClr val="4EC9B0"/>
                </a:solidFill>
                <a:highlight>
                  <a:srgbClr val="1E1E1E"/>
                </a:highlight>
                <a:latin typeface="Consolas"/>
                <a:ea typeface="Consolas"/>
                <a:cs typeface="Consolas"/>
                <a:sym typeface="Consolas"/>
              </a:rPr>
              <a:t>Form</a:t>
            </a: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extends</a:t>
            </a:r>
            <a:r>
              <a:rPr lang="en" sz="698">
                <a:solidFill>
                  <a:srgbClr val="D4D4D4"/>
                </a:solidFill>
                <a:highlight>
                  <a:srgbClr val="1E1E1E"/>
                </a:highlight>
                <a:latin typeface="Consolas"/>
                <a:ea typeface="Consolas"/>
                <a:cs typeface="Consolas"/>
                <a:sym typeface="Consolas"/>
              </a:rPr>
              <a:t> </a:t>
            </a:r>
            <a:r>
              <a:rPr lang="en" sz="698">
                <a:solidFill>
                  <a:srgbClr val="4EC9B0"/>
                </a:solidFill>
                <a:highlight>
                  <a:srgbClr val="1E1E1E"/>
                </a:highlight>
                <a:latin typeface="Consolas"/>
                <a:ea typeface="Consolas"/>
                <a:cs typeface="Consolas"/>
                <a:sym typeface="Consolas"/>
              </a:rPr>
              <a:t>React</a:t>
            </a:r>
            <a:r>
              <a:rPr lang="en" sz="698">
                <a:solidFill>
                  <a:srgbClr val="D4D4D4"/>
                </a:solidFill>
                <a:highlight>
                  <a:srgbClr val="1E1E1E"/>
                </a:highlight>
                <a:latin typeface="Consolas"/>
                <a:ea typeface="Consolas"/>
                <a:cs typeface="Consolas"/>
                <a:sym typeface="Consolas"/>
              </a:rPr>
              <a:t>.</a:t>
            </a:r>
            <a:r>
              <a:rPr lang="en" sz="698">
                <a:solidFill>
                  <a:srgbClr val="4EC9B0"/>
                </a:solidFill>
                <a:highlight>
                  <a:srgbClr val="1E1E1E"/>
                </a:highlight>
                <a:latin typeface="Consolas"/>
                <a:ea typeface="Consolas"/>
                <a:cs typeface="Consolas"/>
                <a:sym typeface="Consolas"/>
              </a:rPr>
              <a:t>Component</a:t>
            </a: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569CD6"/>
                </a:solidFill>
                <a:highlight>
                  <a:srgbClr val="1E1E1E"/>
                </a:highlight>
                <a:latin typeface="Consolas"/>
                <a:ea typeface="Consolas"/>
                <a:cs typeface="Consolas"/>
                <a:sym typeface="Consolas"/>
              </a:rPr>
              <a:t>constructor</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props</a:t>
            </a: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569CD6"/>
                </a:solidFill>
                <a:highlight>
                  <a:srgbClr val="1E1E1E"/>
                </a:highlight>
                <a:latin typeface="Consolas"/>
                <a:ea typeface="Consolas"/>
                <a:cs typeface="Consolas"/>
                <a:sym typeface="Consolas"/>
              </a:rPr>
              <a:t>super</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props</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state</a:t>
            </a:r>
            <a:r>
              <a:rPr lang="en" sz="698">
                <a:solidFill>
                  <a:srgbClr val="D4D4D4"/>
                </a:solidFill>
                <a:highlight>
                  <a:srgbClr val="1E1E1E"/>
                </a:highlight>
                <a:latin typeface="Consolas"/>
                <a:ea typeface="Consolas"/>
                <a:cs typeface="Consolas"/>
                <a:sym typeface="Consolas"/>
              </a:rPr>
              <a:t> = {</a:t>
            </a:r>
            <a:r>
              <a:rPr lang="en" sz="698">
                <a:solidFill>
                  <a:srgbClr val="9CDCFE"/>
                </a:solidFill>
                <a:highlight>
                  <a:srgbClr val="1E1E1E"/>
                </a:highlight>
                <a:latin typeface="Consolas"/>
                <a:ea typeface="Consolas"/>
                <a:cs typeface="Consolas"/>
                <a:sym typeface="Consolas"/>
              </a:rPr>
              <a:t>name:</a:t>
            </a:r>
            <a:r>
              <a:rPr lang="en" sz="698">
                <a:solidFill>
                  <a:srgbClr val="CE9178"/>
                </a:solidFill>
                <a:highlight>
                  <a:srgbClr val="1E1E1E"/>
                </a:highlight>
                <a:latin typeface="Consolas"/>
                <a:ea typeface="Consolas"/>
                <a:cs typeface="Consolas"/>
                <a:sym typeface="Consolas"/>
              </a:rPr>
              <a:t>" "</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UpdateName</a:t>
            </a:r>
            <a:r>
              <a:rPr lang="en" sz="698">
                <a:solidFill>
                  <a:srgbClr val="D4D4D4"/>
                </a:solidFill>
                <a:highlight>
                  <a:srgbClr val="1E1E1E"/>
                </a:highlight>
                <a:latin typeface="Consolas"/>
                <a:ea typeface="Consolas"/>
                <a:cs typeface="Consolas"/>
                <a:sym typeface="Consolas"/>
              </a:rPr>
              <a:t> =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UpdateName</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bind</a:t>
            </a:r>
            <a:r>
              <a:rPr lang="en" sz="698">
                <a:solidFill>
                  <a:srgbClr val="D4D4D4"/>
                </a:solidFill>
                <a:highlight>
                  <a:srgbClr val="1E1E1E"/>
                </a:highlight>
                <a:latin typeface="Consolas"/>
                <a:ea typeface="Consolas"/>
                <a:cs typeface="Consolas"/>
                <a:sym typeface="Consolas"/>
              </a:rPr>
              <a:t>(</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formSubmit</a:t>
            </a:r>
            <a:r>
              <a:rPr lang="en" sz="698">
                <a:solidFill>
                  <a:srgbClr val="D4D4D4"/>
                </a:solidFill>
                <a:highlight>
                  <a:srgbClr val="1E1E1E"/>
                </a:highlight>
                <a:latin typeface="Consolas"/>
                <a:ea typeface="Consolas"/>
                <a:cs typeface="Consolas"/>
                <a:sym typeface="Consolas"/>
              </a:rPr>
              <a:t> =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formSubmit</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bind</a:t>
            </a:r>
            <a:r>
              <a:rPr lang="en" sz="698">
                <a:solidFill>
                  <a:srgbClr val="D4D4D4"/>
                </a:solidFill>
                <a:highlight>
                  <a:srgbClr val="1E1E1E"/>
                </a:highlight>
                <a:latin typeface="Consolas"/>
                <a:ea typeface="Consolas"/>
                <a:cs typeface="Consolas"/>
                <a:sym typeface="Consolas"/>
              </a:rPr>
              <a:t>(</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DCDCAA"/>
                </a:solidFill>
                <a:highlight>
                  <a:srgbClr val="1E1E1E"/>
                </a:highlight>
                <a:latin typeface="Consolas"/>
                <a:ea typeface="Consolas"/>
                <a:cs typeface="Consolas"/>
                <a:sym typeface="Consolas"/>
              </a:rPr>
              <a:t>UpdateName</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event</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setState</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name:event</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target</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value</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DCDCAA"/>
                </a:solidFill>
                <a:highlight>
                  <a:srgbClr val="1E1E1E"/>
                </a:highlight>
                <a:latin typeface="Consolas"/>
                <a:ea typeface="Consolas"/>
                <a:cs typeface="Consolas"/>
                <a:sym typeface="Consolas"/>
              </a:rPr>
              <a:t>formSubmit</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event</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DCDCAA"/>
                </a:solidFill>
                <a:highlight>
                  <a:srgbClr val="1E1E1E"/>
                </a:highlight>
                <a:latin typeface="Consolas"/>
                <a:ea typeface="Consolas"/>
                <a:cs typeface="Consolas"/>
                <a:sym typeface="Consolas"/>
              </a:rPr>
              <a:t>alert</a:t>
            </a:r>
            <a:r>
              <a:rPr lang="en" sz="698">
                <a:solidFill>
                  <a:srgbClr val="D4D4D4"/>
                </a:solidFill>
                <a:highlight>
                  <a:srgbClr val="1E1E1E"/>
                </a:highlight>
                <a:latin typeface="Consolas"/>
                <a:ea typeface="Consolas"/>
                <a:cs typeface="Consolas"/>
                <a:sym typeface="Consolas"/>
              </a:rPr>
              <a:t>(</a:t>
            </a:r>
            <a:r>
              <a:rPr lang="en" sz="698">
                <a:solidFill>
                  <a:srgbClr val="CE9178"/>
                </a:solidFill>
                <a:highlight>
                  <a:srgbClr val="1E1E1E"/>
                </a:highlight>
                <a:latin typeface="Consolas"/>
                <a:ea typeface="Consolas"/>
                <a:cs typeface="Consolas"/>
                <a:sym typeface="Consolas"/>
              </a:rPr>
              <a:t>"The name entered is: "</a:t>
            </a:r>
            <a:r>
              <a:rPr lang="en" sz="698">
                <a:solidFill>
                  <a:srgbClr val="D4D4D4"/>
                </a:solidFill>
                <a:highlight>
                  <a:srgbClr val="1E1E1E"/>
                </a:highlight>
                <a:latin typeface="Consolas"/>
                <a:ea typeface="Consolas"/>
                <a:cs typeface="Consolas"/>
                <a:sym typeface="Consolas"/>
              </a:rPr>
              <a:t> +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state</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name</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DCDCAA"/>
                </a:solidFill>
                <a:highlight>
                  <a:srgbClr val="1E1E1E"/>
                </a:highlight>
                <a:latin typeface="Consolas"/>
                <a:ea typeface="Consolas"/>
                <a:cs typeface="Consolas"/>
                <a:sym typeface="Consolas"/>
              </a:rPr>
              <a:t>render</a:t>
            </a: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C586C0"/>
                </a:solidFill>
                <a:highlight>
                  <a:srgbClr val="1E1E1E"/>
                </a:highlight>
                <a:latin typeface="Consolas"/>
                <a:ea typeface="Consolas"/>
                <a:cs typeface="Consolas"/>
                <a:sym typeface="Consolas"/>
              </a:rPr>
              <a:t>return</a:t>
            </a: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form</a:t>
            </a:r>
            <a:r>
              <a:rPr lang="en" sz="698">
                <a:solidFill>
                  <a:srgbClr val="808080"/>
                </a:solidFill>
                <a:highlight>
                  <a:srgbClr val="1E1E1E"/>
                </a:highlight>
                <a:latin typeface="Consolas"/>
                <a:ea typeface="Consolas"/>
                <a:cs typeface="Consolas"/>
                <a:sym typeface="Consolas"/>
              </a:rPr>
              <a:t>&gt;</a:t>
            </a:r>
            <a:endParaRPr sz="698">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Enter your name:</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input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type</a:t>
            </a:r>
            <a:r>
              <a:rPr lang="en" sz="698">
                <a:solidFill>
                  <a:srgbClr val="D4D4D4"/>
                </a:solidFill>
                <a:highlight>
                  <a:srgbClr val="1E1E1E"/>
                </a:highlight>
                <a:latin typeface="Consolas"/>
                <a:ea typeface="Consolas"/>
                <a:cs typeface="Consolas"/>
                <a:sym typeface="Consolas"/>
              </a:rPr>
              <a:t>=</a:t>
            </a:r>
            <a:r>
              <a:rPr lang="en" sz="698">
                <a:solidFill>
                  <a:srgbClr val="CE9178"/>
                </a:solidFill>
                <a:highlight>
                  <a:srgbClr val="1E1E1E"/>
                </a:highlight>
                <a:latin typeface="Consolas"/>
                <a:ea typeface="Consolas"/>
                <a:cs typeface="Consolas"/>
                <a:sym typeface="Consolas"/>
              </a:rPr>
              <a:t>"text"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value</a:t>
            </a: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state</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name</a:t>
            </a:r>
            <a:r>
              <a:rPr lang="en" sz="698">
                <a:solidFill>
                  <a:srgbClr val="569CD6"/>
                </a:solidFill>
                <a:highlight>
                  <a:srgbClr val="1E1E1E"/>
                </a:highlight>
                <a:latin typeface="Consolas"/>
                <a:ea typeface="Consolas"/>
                <a:cs typeface="Consolas"/>
                <a:sym typeface="Consolas"/>
              </a:rPr>
              <a: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onChange</a:t>
            </a: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UpdateName</a:t>
            </a:r>
            <a:r>
              <a:rPr lang="en" sz="698">
                <a:solidFill>
                  <a:srgbClr val="569CD6"/>
                </a:solidFill>
                <a:highlight>
                  <a:srgbClr val="1E1E1E"/>
                </a:highlight>
                <a:latin typeface="Consolas"/>
                <a:ea typeface="Consolas"/>
                <a:cs typeface="Consolas"/>
                <a:sym typeface="Consolas"/>
              </a:rPr>
              <a:t>}</a:t>
            </a: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/&gt;</a:t>
            </a: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br</a:t>
            </a: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/&gt;</a:t>
            </a:r>
            <a:endParaRPr sz="698">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h2</a:t>
            </a:r>
            <a:r>
              <a:rPr lang="en" sz="698">
                <a:solidFill>
                  <a:srgbClr val="808080"/>
                </a:solidFill>
                <a:highlight>
                  <a:srgbClr val="1E1E1E"/>
                </a:highlight>
                <a:latin typeface="Consolas"/>
                <a:ea typeface="Consolas"/>
                <a:cs typeface="Consolas"/>
                <a:sym typeface="Consolas"/>
              </a:rPr>
              <a:t>&gt;</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state</a:t>
            </a:r>
            <a:r>
              <a:rPr lang="en" sz="698">
                <a:solidFill>
                  <a:srgbClr val="D4D4D4"/>
                </a:solidFill>
                <a:highlight>
                  <a:srgbClr val="1E1E1E"/>
                </a:highlight>
                <a:latin typeface="Consolas"/>
                <a:ea typeface="Consolas"/>
                <a:cs typeface="Consolas"/>
                <a:sym typeface="Consolas"/>
              </a:rPr>
              <a:t>.</a:t>
            </a:r>
            <a:r>
              <a:rPr lang="en" sz="698">
                <a:solidFill>
                  <a:srgbClr val="9CDCFE"/>
                </a:solidFill>
                <a:highlight>
                  <a:srgbClr val="1E1E1E"/>
                </a:highlight>
                <a:latin typeface="Consolas"/>
                <a:ea typeface="Consolas"/>
                <a:cs typeface="Consolas"/>
                <a:sym typeface="Consolas"/>
              </a:rPr>
              <a:t>name</a:t>
            </a:r>
            <a:r>
              <a:rPr lang="en" sz="698">
                <a:solidFill>
                  <a:srgbClr val="569CD6"/>
                </a:solidFill>
                <a:highlight>
                  <a:srgbClr val="1E1E1E"/>
                </a:highlight>
                <a:latin typeface="Consolas"/>
                <a:ea typeface="Consolas"/>
                <a:cs typeface="Consolas"/>
                <a:sym typeface="Consolas"/>
              </a:rPr>
              <a:t>}</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h2</a:t>
            </a:r>
            <a:r>
              <a:rPr lang="en" sz="698">
                <a:solidFill>
                  <a:srgbClr val="808080"/>
                </a:solidFill>
                <a:highlight>
                  <a:srgbClr val="1E1E1E"/>
                </a:highlight>
                <a:latin typeface="Consolas"/>
                <a:ea typeface="Consolas"/>
                <a:cs typeface="Consolas"/>
                <a:sym typeface="Consolas"/>
              </a:rPr>
              <a:t>&gt;</a:t>
            </a:r>
            <a:endParaRPr sz="698">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input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type</a:t>
            </a:r>
            <a:r>
              <a:rPr lang="en" sz="698">
                <a:solidFill>
                  <a:srgbClr val="D4D4D4"/>
                </a:solidFill>
                <a:highlight>
                  <a:srgbClr val="1E1E1E"/>
                </a:highlight>
                <a:latin typeface="Consolas"/>
                <a:ea typeface="Consolas"/>
                <a:cs typeface="Consolas"/>
                <a:sym typeface="Consolas"/>
              </a:rPr>
              <a:t>=</a:t>
            </a:r>
            <a:r>
              <a:rPr lang="en" sz="698">
                <a:solidFill>
                  <a:srgbClr val="CE9178"/>
                </a:solidFill>
                <a:highlight>
                  <a:srgbClr val="1E1E1E"/>
                </a:highlight>
                <a:latin typeface="Consolas"/>
                <a:ea typeface="Consolas"/>
                <a:cs typeface="Consolas"/>
                <a:sym typeface="Consolas"/>
              </a:rPr>
              <a:t>"submit"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value</a:t>
            </a:r>
            <a:r>
              <a:rPr lang="en" sz="698">
                <a:solidFill>
                  <a:srgbClr val="D4D4D4"/>
                </a:solidFill>
                <a:highlight>
                  <a:srgbClr val="1E1E1E"/>
                </a:highlight>
                <a:latin typeface="Consolas"/>
                <a:ea typeface="Consolas"/>
                <a:cs typeface="Consolas"/>
                <a:sym typeface="Consolas"/>
              </a:rPr>
              <a:t>= </a:t>
            </a:r>
            <a:r>
              <a:rPr lang="en" sz="698">
                <a:solidFill>
                  <a:srgbClr val="CE9178"/>
                </a:solidFill>
                <a:highlight>
                  <a:srgbClr val="1E1E1E"/>
                </a:highlight>
                <a:latin typeface="Consolas"/>
                <a:ea typeface="Consolas"/>
                <a:cs typeface="Consolas"/>
                <a:sym typeface="Consolas"/>
              </a:rPr>
              <a:t>"Submit"</a:t>
            </a:r>
            <a:r>
              <a:rPr lang="en" sz="698">
                <a:solidFill>
                  <a:srgbClr val="D4D4D4"/>
                </a:solidFill>
                <a:highlight>
                  <a:srgbClr val="1E1E1E"/>
                </a:highlight>
                <a:latin typeface="Consolas"/>
                <a:ea typeface="Consolas"/>
                <a:cs typeface="Consolas"/>
                <a:sym typeface="Consolas"/>
              </a:rPr>
              <a:t> </a:t>
            </a:r>
            <a:r>
              <a:rPr lang="en" sz="698">
                <a:solidFill>
                  <a:srgbClr val="9CDCFE"/>
                </a:solidFill>
                <a:highlight>
                  <a:srgbClr val="1E1E1E"/>
                </a:highlight>
                <a:latin typeface="Consolas"/>
                <a:ea typeface="Consolas"/>
                <a:cs typeface="Consolas"/>
                <a:sym typeface="Consolas"/>
              </a:rPr>
              <a:t>onClick</a:t>
            </a:r>
            <a:r>
              <a:rPr lang="en" sz="698">
                <a:solidFill>
                  <a:srgbClr val="D4D4D4"/>
                </a:solidFill>
                <a:highlight>
                  <a:srgbClr val="1E1E1E"/>
                </a:highlight>
                <a:latin typeface="Consolas"/>
                <a:ea typeface="Consolas"/>
                <a:cs typeface="Consolas"/>
                <a:sym typeface="Consolas"/>
              </a:rPr>
              <a:t>= </a:t>
            </a:r>
            <a:r>
              <a:rPr lang="en" sz="698">
                <a:solidFill>
                  <a:srgbClr val="569CD6"/>
                </a:solidFill>
                <a:highlight>
                  <a:srgbClr val="1E1E1E"/>
                </a:highlight>
                <a:latin typeface="Consolas"/>
                <a:ea typeface="Consolas"/>
                <a:cs typeface="Consolas"/>
                <a:sym typeface="Consolas"/>
              </a:rPr>
              <a:t>{this</a:t>
            </a:r>
            <a:r>
              <a:rPr lang="en" sz="698">
                <a:solidFill>
                  <a:srgbClr val="D4D4D4"/>
                </a:solidFill>
                <a:highlight>
                  <a:srgbClr val="1E1E1E"/>
                </a:highlight>
                <a:latin typeface="Consolas"/>
                <a:ea typeface="Consolas"/>
                <a:cs typeface="Consolas"/>
                <a:sym typeface="Consolas"/>
              </a:rPr>
              <a:t>.</a:t>
            </a:r>
            <a:r>
              <a:rPr lang="en" sz="698">
                <a:solidFill>
                  <a:srgbClr val="DCDCAA"/>
                </a:solidFill>
                <a:highlight>
                  <a:srgbClr val="1E1E1E"/>
                </a:highlight>
                <a:latin typeface="Consolas"/>
                <a:ea typeface="Consolas"/>
                <a:cs typeface="Consolas"/>
                <a:sym typeface="Consolas"/>
              </a:rPr>
              <a:t>formSubmit</a:t>
            </a:r>
            <a:r>
              <a:rPr lang="en" sz="698">
                <a:solidFill>
                  <a:srgbClr val="569CD6"/>
                </a:solidFill>
                <a:highlight>
                  <a:srgbClr val="1E1E1E"/>
                </a:highlight>
                <a:latin typeface="Consolas"/>
                <a:ea typeface="Consolas"/>
                <a:cs typeface="Consolas"/>
                <a:sym typeface="Consolas"/>
              </a:rPr>
              <a:t>}</a:t>
            </a: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/&gt;</a:t>
            </a:r>
            <a:endParaRPr sz="698">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808080"/>
                </a:solidFill>
                <a:highlight>
                  <a:srgbClr val="1E1E1E"/>
                </a:highlight>
                <a:latin typeface="Consolas"/>
                <a:ea typeface="Consolas"/>
                <a:cs typeface="Consolas"/>
                <a:sym typeface="Consolas"/>
              </a:rPr>
              <a:t>&lt;/</a:t>
            </a:r>
            <a:r>
              <a:rPr lang="en" sz="698">
                <a:solidFill>
                  <a:srgbClr val="569CD6"/>
                </a:solidFill>
                <a:highlight>
                  <a:srgbClr val="1E1E1E"/>
                </a:highlight>
                <a:latin typeface="Consolas"/>
                <a:ea typeface="Consolas"/>
                <a:cs typeface="Consolas"/>
                <a:sym typeface="Consolas"/>
              </a:rPr>
              <a:t>form</a:t>
            </a:r>
            <a:r>
              <a:rPr lang="en" sz="698">
                <a:solidFill>
                  <a:srgbClr val="808080"/>
                </a:solidFill>
                <a:highlight>
                  <a:srgbClr val="1E1E1E"/>
                </a:highlight>
                <a:latin typeface="Consolas"/>
                <a:ea typeface="Consolas"/>
                <a:cs typeface="Consolas"/>
                <a:sym typeface="Consolas"/>
              </a:rPr>
              <a:t>&gt;</a:t>
            </a:r>
            <a:endParaRPr sz="698">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r>
              <a:rPr lang="en" sz="698">
                <a:solidFill>
                  <a:srgbClr val="C586C0"/>
                </a:solidFill>
                <a:highlight>
                  <a:srgbClr val="1E1E1E"/>
                </a:highlight>
                <a:latin typeface="Consolas"/>
                <a:ea typeface="Consolas"/>
                <a:cs typeface="Consolas"/>
                <a:sym typeface="Consolas"/>
              </a:rPr>
              <a:t>export</a:t>
            </a:r>
            <a:r>
              <a:rPr lang="en" sz="698">
                <a:solidFill>
                  <a:srgbClr val="D4D4D4"/>
                </a:solidFill>
                <a:highlight>
                  <a:srgbClr val="1E1E1E"/>
                </a:highlight>
                <a:latin typeface="Consolas"/>
                <a:ea typeface="Consolas"/>
                <a:cs typeface="Consolas"/>
                <a:sym typeface="Consolas"/>
              </a:rPr>
              <a:t> </a:t>
            </a:r>
            <a:r>
              <a:rPr lang="en" sz="698">
                <a:solidFill>
                  <a:srgbClr val="C586C0"/>
                </a:solidFill>
                <a:highlight>
                  <a:srgbClr val="1E1E1E"/>
                </a:highlight>
                <a:latin typeface="Consolas"/>
                <a:ea typeface="Consolas"/>
                <a:cs typeface="Consolas"/>
                <a:sym typeface="Consolas"/>
              </a:rPr>
              <a:t>default</a:t>
            </a:r>
            <a:r>
              <a:rPr lang="en" sz="698">
                <a:solidFill>
                  <a:srgbClr val="D4D4D4"/>
                </a:solidFill>
                <a:highlight>
                  <a:srgbClr val="1E1E1E"/>
                </a:highlight>
                <a:latin typeface="Consolas"/>
                <a:ea typeface="Consolas"/>
                <a:cs typeface="Consolas"/>
                <a:sym typeface="Consolas"/>
              </a:rPr>
              <a:t> </a:t>
            </a:r>
            <a:r>
              <a:rPr lang="en" sz="698">
                <a:solidFill>
                  <a:srgbClr val="4EC9B0"/>
                </a:solidFill>
                <a:highlight>
                  <a:srgbClr val="1E1E1E"/>
                </a:highlight>
                <a:latin typeface="Consolas"/>
                <a:ea typeface="Consolas"/>
                <a:cs typeface="Consolas"/>
                <a:sym typeface="Consolas"/>
              </a:rPr>
              <a:t>Form</a:t>
            </a:r>
            <a:r>
              <a:rPr lang="en" sz="698">
                <a:solidFill>
                  <a:srgbClr val="D4D4D4"/>
                </a:solidFill>
                <a:highlight>
                  <a:srgbClr val="1E1E1E"/>
                </a:highlight>
                <a:latin typeface="Consolas"/>
                <a:ea typeface="Consolas"/>
                <a:cs typeface="Consolas"/>
                <a:sym typeface="Consolas"/>
              </a:rPr>
              <a:t>;</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t/>
            </a:r>
            <a:endParaRPr sz="69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523"/>
              <a:buFont typeface="Arial"/>
              <a:buNone/>
            </a:pPr>
            <a:r>
              <a:rPr lang="en" sz="698">
                <a:solidFill>
                  <a:srgbClr val="D4D4D4"/>
                </a:solidFill>
                <a:highlight>
                  <a:srgbClr val="1E1E1E"/>
                </a:highlight>
                <a:latin typeface="Consolas"/>
                <a:ea typeface="Consolas"/>
                <a:cs typeface="Consolas"/>
                <a:sym typeface="Consolas"/>
              </a:rPr>
              <a:t>   </a:t>
            </a:r>
            <a:endParaRPr sz="698">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523"/>
              <a:buNone/>
            </a:pPr>
            <a:r>
              <a:t/>
            </a:r>
            <a:endParaRPr sz="1055"/>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43"/>
          <p:cNvSpPr txBox="1"/>
          <p:nvPr>
            <p:ph idx="1" type="body"/>
          </p:nvPr>
        </p:nvSpPr>
        <p:spPr>
          <a:xfrm>
            <a:off x="311700" y="198300"/>
            <a:ext cx="8520600" cy="4370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t/>
            </a:r>
            <a:endParaRPr sz="1865"/>
          </a:p>
          <a:p>
            <a:pPr indent="0" lvl="0" marL="0" rtl="0" algn="l">
              <a:lnSpc>
                <a:spcPct val="105000"/>
              </a:lnSpc>
              <a:spcBef>
                <a:spcPts val="1200"/>
              </a:spcBef>
              <a:spcAft>
                <a:spcPts val="0"/>
              </a:spcAft>
              <a:buSzPts val="1018"/>
              <a:buNone/>
            </a:pPr>
            <a:r>
              <a:rPr lang="en" sz="1865"/>
              <a:t>For the input </a:t>
            </a:r>
            <a:r>
              <a:rPr lang="en" sz="1865"/>
              <a:t>fields, we need to maintain the state, so for that react provides a special method called setState, which helps to maintain the state whenever there is a change.</a:t>
            </a:r>
            <a:endParaRPr sz="1865"/>
          </a:p>
          <a:p>
            <a:pPr indent="0" lvl="0" marL="0" rtl="0" algn="l">
              <a:lnSpc>
                <a:spcPct val="105000"/>
              </a:lnSpc>
              <a:spcBef>
                <a:spcPts val="1200"/>
              </a:spcBef>
              <a:spcAft>
                <a:spcPts val="0"/>
              </a:spcAft>
              <a:buSzPts val="1018"/>
              <a:buNone/>
            </a:pPr>
            <a:r>
              <a:rPr lang="en" sz="1865"/>
              <a:t>We have used events onChange and onClick on the textbox and submit button. When the user enters inside the textbox the onChange event is called, and the name field inside state object state is updated as shown below:</a:t>
            </a:r>
            <a:endParaRPr sz="1865"/>
          </a:p>
          <a:p>
            <a:pPr indent="0" lvl="0" marL="0" rtl="0" algn="l">
              <a:lnSpc>
                <a:spcPct val="125714"/>
              </a:lnSpc>
              <a:spcBef>
                <a:spcPts val="1200"/>
              </a:spcBef>
              <a:spcAft>
                <a:spcPts val="0"/>
              </a:spcAft>
              <a:buClr>
                <a:schemeClr val="dk1"/>
              </a:buClr>
              <a:buSzPts val="1018"/>
              <a:buFont typeface="Arial"/>
              <a:buNone/>
            </a:pPr>
            <a:r>
              <a:rPr lang="en" sz="1571">
                <a:solidFill>
                  <a:srgbClr val="DCDCAA"/>
                </a:solidFill>
                <a:highlight>
                  <a:srgbClr val="1E1E1E"/>
                </a:highlight>
                <a:latin typeface="Consolas"/>
                <a:ea typeface="Consolas"/>
                <a:cs typeface="Consolas"/>
                <a:sym typeface="Consolas"/>
              </a:rPr>
              <a:t>UpdateName</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event</a:t>
            </a:r>
            <a:r>
              <a:rPr lang="en" sz="1571">
                <a:solidFill>
                  <a:srgbClr val="D4D4D4"/>
                </a:solidFill>
                <a:highlight>
                  <a:srgbClr val="1E1E1E"/>
                </a:highlight>
                <a:latin typeface="Consolas"/>
                <a:ea typeface="Consolas"/>
                <a:cs typeface="Consolas"/>
                <a:sym typeface="Consolas"/>
              </a:rPr>
              <a:t>)</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018"/>
              <a:buFont typeface="Arial"/>
              <a:buNone/>
            </a:pPr>
            <a:r>
              <a:rPr lang="en" sz="1571">
                <a:solidFill>
                  <a:srgbClr val="D4D4D4"/>
                </a:solidFill>
                <a:highlight>
                  <a:srgbClr val="1E1E1E"/>
                </a:highlight>
                <a:latin typeface="Consolas"/>
                <a:ea typeface="Consolas"/>
                <a:cs typeface="Consolas"/>
                <a:sym typeface="Consolas"/>
              </a:rPr>
              <a:t>    {</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018"/>
              <a:buFont typeface="Arial"/>
              <a:buNone/>
            </a:pPr>
            <a:r>
              <a:rPr lang="en" sz="1571">
                <a:solidFill>
                  <a:srgbClr val="D4D4D4"/>
                </a:solidFill>
                <a:highlight>
                  <a:srgbClr val="1E1E1E"/>
                </a:highlight>
                <a:latin typeface="Consolas"/>
                <a:ea typeface="Consolas"/>
                <a:cs typeface="Consolas"/>
                <a:sym typeface="Consolas"/>
              </a:rPr>
              <a:t>        </a:t>
            </a:r>
            <a:r>
              <a:rPr lang="en" sz="1571">
                <a:solidFill>
                  <a:srgbClr val="569CD6"/>
                </a:solidFill>
                <a:highlight>
                  <a:srgbClr val="1E1E1E"/>
                </a:highlight>
                <a:latin typeface="Consolas"/>
                <a:ea typeface="Consolas"/>
                <a:cs typeface="Consolas"/>
                <a:sym typeface="Consolas"/>
              </a:rPr>
              <a:t>this</a:t>
            </a:r>
            <a:r>
              <a:rPr lang="en" sz="1571">
                <a:solidFill>
                  <a:srgbClr val="D4D4D4"/>
                </a:solidFill>
                <a:highlight>
                  <a:srgbClr val="1E1E1E"/>
                </a:highlight>
                <a:latin typeface="Consolas"/>
                <a:ea typeface="Consolas"/>
                <a:cs typeface="Consolas"/>
                <a:sym typeface="Consolas"/>
              </a:rPr>
              <a:t>.</a:t>
            </a:r>
            <a:r>
              <a:rPr lang="en" sz="1571">
                <a:solidFill>
                  <a:srgbClr val="DCDCAA"/>
                </a:solidFill>
                <a:highlight>
                  <a:srgbClr val="1E1E1E"/>
                </a:highlight>
                <a:latin typeface="Consolas"/>
                <a:ea typeface="Consolas"/>
                <a:cs typeface="Consolas"/>
                <a:sym typeface="Consolas"/>
              </a:rPr>
              <a:t>setState</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name:event</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target</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value</a:t>
            </a:r>
            <a:r>
              <a:rPr lang="en" sz="1571">
                <a:solidFill>
                  <a:srgbClr val="D4D4D4"/>
                </a:solidFill>
                <a:highlight>
                  <a:srgbClr val="1E1E1E"/>
                </a:highlight>
                <a:latin typeface="Consolas"/>
                <a:ea typeface="Consolas"/>
                <a:cs typeface="Consolas"/>
                <a:sym typeface="Consolas"/>
              </a:rPr>
              <a:t>});</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018"/>
              <a:buFont typeface="Arial"/>
              <a:buNone/>
            </a:pPr>
            <a:r>
              <a:rPr lang="en" sz="1571">
                <a:solidFill>
                  <a:srgbClr val="D4D4D4"/>
                </a:solidFill>
                <a:highlight>
                  <a:srgbClr val="1E1E1E"/>
                </a:highlight>
                <a:latin typeface="Consolas"/>
                <a:ea typeface="Consolas"/>
                <a:cs typeface="Consolas"/>
                <a:sym typeface="Consolas"/>
              </a:rPr>
              <a:t>    }</a:t>
            </a:r>
            <a:endParaRPr sz="1571">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SzPts val="1018"/>
              <a:buNone/>
            </a:pPr>
            <a:r>
              <a:t/>
            </a:r>
            <a:endParaRPr sz="1865"/>
          </a:p>
          <a:p>
            <a:pPr indent="0" lvl="0" marL="0" rtl="0" algn="l">
              <a:lnSpc>
                <a:spcPct val="105000"/>
              </a:lnSpc>
              <a:spcBef>
                <a:spcPts val="1200"/>
              </a:spcBef>
              <a:spcAft>
                <a:spcPts val="1200"/>
              </a:spcAft>
              <a:buSzPts val="1018"/>
              <a:buNone/>
            </a:pPr>
            <a:r>
              <a:t/>
            </a:r>
            <a:endParaRPr sz="1865"/>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606" name="Google Shape;1606;p2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//For another React Form</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React</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"react"</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ReactDOM</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"react-dom"</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import App from './App';</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import ParentComponent from "./propsDemo/ParentComponent";</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import Counter from "./stateDemo/Counter";</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import CounterUsingRef from "./refsDemo/CounterUsingRef";</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import UseEffectDemo from "./useEffectDemo/UseEffectDemo";</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Form</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"./form.jsx"</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reportWebVitals</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"./reportWebVitals"</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9CDCFE"/>
                </a:solidFill>
                <a:highlight>
                  <a:srgbClr val="1E1E1E"/>
                </a:highlight>
                <a:latin typeface="Consolas"/>
                <a:ea typeface="Consolas"/>
                <a:cs typeface="Consolas"/>
                <a:sym typeface="Consolas"/>
              </a:rPr>
              <a:t>ReactDOM</a:t>
            </a:r>
            <a:r>
              <a:rPr lang="en" sz="835">
                <a:solidFill>
                  <a:srgbClr val="D4D4D4"/>
                </a:solidFill>
                <a:highlight>
                  <a:srgbClr val="1E1E1E"/>
                </a:highlight>
                <a:latin typeface="Consolas"/>
                <a:ea typeface="Consolas"/>
                <a:cs typeface="Consolas"/>
                <a:sym typeface="Consolas"/>
              </a:rPr>
              <a:t>.</a:t>
            </a:r>
            <a:r>
              <a:rPr lang="en" sz="835">
                <a:solidFill>
                  <a:srgbClr val="DCDCAA"/>
                </a:solidFill>
                <a:highlight>
                  <a:srgbClr val="1E1E1E"/>
                </a:highlight>
                <a:latin typeface="Consolas"/>
                <a:ea typeface="Consolas"/>
                <a:cs typeface="Consolas"/>
                <a:sym typeface="Consolas"/>
              </a:rPr>
              <a:t>render</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4D4D4"/>
                </a:solidFill>
                <a:highlight>
                  <a:srgbClr val="1E1E1E"/>
                </a:highlight>
                <a:latin typeface="Consolas"/>
                <a:ea typeface="Consolas"/>
                <a:cs typeface="Consolas"/>
                <a:sym typeface="Consolas"/>
              </a:rPr>
              <a:t>  </a:t>
            </a:r>
            <a:r>
              <a:rPr lang="en" sz="835">
                <a:solidFill>
                  <a:srgbClr val="808080"/>
                </a:solidFill>
                <a:highlight>
                  <a:srgbClr val="1E1E1E"/>
                </a:highlight>
                <a:latin typeface="Consolas"/>
                <a:ea typeface="Consolas"/>
                <a:cs typeface="Consolas"/>
                <a:sym typeface="Consolas"/>
              </a:rPr>
              <a:t>&lt;</a:t>
            </a:r>
            <a:r>
              <a:rPr lang="en" sz="835">
                <a:solidFill>
                  <a:srgbClr val="4EC9B0"/>
                </a:solidFill>
                <a:highlight>
                  <a:srgbClr val="1E1E1E"/>
                </a:highlight>
                <a:latin typeface="Consolas"/>
                <a:ea typeface="Consolas"/>
                <a:cs typeface="Consolas"/>
                <a:sym typeface="Consolas"/>
              </a:rPr>
              <a:t>React.StrictMode</a:t>
            </a:r>
            <a:r>
              <a:rPr lang="en" sz="835">
                <a:solidFill>
                  <a:srgbClr val="808080"/>
                </a:solidFill>
                <a:highlight>
                  <a:srgbClr val="1E1E1E"/>
                </a:highlight>
                <a:latin typeface="Consolas"/>
                <a:ea typeface="Consolas"/>
                <a:cs typeface="Consolas"/>
                <a:sym typeface="Consolas"/>
              </a:rPr>
              <a:t>&gt;</a:t>
            </a:r>
            <a:endParaRPr sz="835">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4D4D4"/>
                </a:solidFill>
                <a:highlight>
                  <a:srgbClr val="1E1E1E"/>
                </a:highlight>
                <a:latin typeface="Consolas"/>
                <a:ea typeface="Consolas"/>
                <a:cs typeface="Consolas"/>
                <a:sym typeface="Consolas"/>
              </a:rPr>
              <a:t>    </a:t>
            </a:r>
            <a:r>
              <a:rPr lang="en" sz="835">
                <a:solidFill>
                  <a:srgbClr val="808080"/>
                </a:solidFill>
                <a:highlight>
                  <a:srgbClr val="1E1E1E"/>
                </a:highlight>
                <a:latin typeface="Consolas"/>
                <a:ea typeface="Consolas"/>
                <a:cs typeface="Consolas"/>
                <a:sym typeface="Consolas"/>
              </a:rPr>
              <a:t>&lt;</a:t>
            </a:r>
            <a:r>
              <a:rPr lang="en" sz="835">
                <a:solidFill>
                  <a:srgbClr val="4EC9B0"/>
                </a:solidFill>
                <a:highlight>
                  <a:srgbClr val="1E1E1E"/>
                </a:highlight>
                <a:latin typeface="Consolas"/>
                <a:ea typeface="Consolas"/>
                <a:cs typeface="Consolas"/>
                <a:sym typeface="Consolas"/>
              </a:rPr>
              <a:t>Form</a:t>
            </a:r>
            <a:r>
              <a:rPr lang="en" sz="835">
                <a:solidFill>
                  <a:srgbClr val="D4D4D4"/>
                </a:solidFill>
                <a:highlight>
                  <a:srgbClr val="1E1E1E"/>
                </a:highlight>
                <a:latin typeface="Consolas"/>
                <a:ea typeface="Consolas"/>
                <a:cs typeface="Consolas"/>
                <a:sym typeface="Consolas"/>
              </a:rPr>
              <a:t> </a:t>
            </a:r>
            <a:r>
              <a:rPr lang="en" sz="835">
                <a:solidFill>
                  <a:srgbClr val="808080"/>
                </a:solidFill>
                <a:highlight>
                  <a:srgbClr val="1E1E1E"/>
                </a:highlight>
                <a:latin typeface="Consolas"/>
                <a:ea typeface="Consolas"/>
                <a:cs typeface="Consolas"/>
                <a:sym typeface="Consolas"/>
              </a:rPr>
              <a:t>/&gt;</a:t>
            </a:r>
            <a:endParaRPr sz="835">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4D4D4"/>
                </a:solidFill>
                <a:highlight>
                  <a:srgbClr val="1E1E1E"/>
                </a:highlight>
                <a:latin typeface="Consolas"/>
                <a:ea typeface="Consolas"/>
                <a:cs typeface="Consolas"/>
                <a:sym typeface="Consolas"/>
              </a:rPr>
              <a:t>  </a:t>
            </a:r>
            <a:r>
              <a:rPr lang="en" sz="835">
                <a:solidFill>
                  <a:srgbClr val="808080"/>
                </a:solidFill>
                <a:highlight>
                  <a:srgbClr val="1E1E1E"/>
                </a:highlight>
                <a:latin typeface="Consolas"/>
                <a:ea typeface="Consolas"/>
                <a:cs typeface="Consolas"/>
                <a:sym typeface="Consolas"/>
              </a:rPr>
              <a:t>&lt;/</a:t>
            </a:r>
            <a:r>
              <a:rPr lang="en" sz="835">
                <a:solidFill>
                  <a:srgbClr val="4EC9B0"/>
                </a:solidFill>
                <a:highlight>
                  <a:srgbClr val="1E1E1E"/>
                </a:highlight>
                <a:latin typeface="Consolas"/>
                <a:ea typeface="Consolas"/>
                <a:cs typeface="Consolas"/>
                <a:sym typeface="Consolas"/>
              </a:rPr>
              <a:t>React.StrictMode</a:t>
            </a:r>
            <a:r>
              <a:rPr lang="en" sz="835">
                <a:solidFill>
                  <a:srgbClr val="808080"/>
                </a:solidFill>
                <a:highlight>
                  <a:srgbClr val="1E1E1E"/>
                </a:highlight>
                <a:latin typeface="Consolas"/>
                <a:ea typeface="Consolas"/>
                <a:cs typeface="Consolas"/>
                <a:sym typeface="Consolas"/>
              </a:rPr>
              <a:t>&gt;</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document</a:t>
            </a:r>
            <a:r>
              <a:rPr lang="en" sz="835">
                <a:solidFill>
                  <a:srgbClr val="D4D4D4"/>
                </a:solidFill>
                <a:highlight>
                  <a:srgbClr val="1E1E1E"/>
                </a:highlight>
                <a:latin typeface="Consolas"/>
                <a:ea typeface="Consolas"/>
                <a:cs typeface="Consolas"/>
                <a:sym typeface="Consolas"/>
              </a:rPr>
              <a:t>.</a:t>
            </a:r>
            <a:r>
              <a:rPr lang="en" sz="835">
                <a:solidFill>
                  <a:srgbClr val="DCDCAA"/>
                </a:solidFill>
                <a:highlight>
                  <a:srgbClr val="1E1E1E"/>
                </a:highlight>
                <a:latin typeface="Consolas"/>
                <a:ea typeface="Consolas"/>
                <a:cs typeface="Consolas"/>
                <a:sym typeface="Consolas"/>
              </a:rPr>
              <a:t>getElementById</a:t>
            </a:r>
            <a:r>
              <a:rPr lang="en" sz="835">
                <a:solidFill>
                  <a:srgbClr val="D4D4D4"/>
                </a:solidFill>
                <a:highlight>
                  <a:srgbClr val="1E1E1E"/>
                </a:highlight>
                <a:latin typeface="Consolas"/>
                <a:ea typeface="Consolas"/>
                <a:cs typeface="Consolas"/>
                <a:sym typeface="Consolas"/>
              </a:rPr>
              <a:t>(</a:t>
            </a:r>
            <a:r>
              <a:rPr lang="en" sz="835">
                <a:solidFill>
                  <a:srgbClr val="CE9178"/>
                </a:solidFill>
                <a:highlight>
                  <a:srgbClr val="1E1E1E"/>
                </a:highlight>
                <a:latin typeface="Consolas"/>
                <a:ea typeface="Consolas"/>
                <a:cs typeface="Consolas"/>
                <a:sym typeface="Consolas"/>
              </a:rPr>
              <a:t>"root"</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If you want to start measuring performance in your app, pass a function</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to log results (for example: reportWebVitals(console.log))</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6A9955"/>
                </a:solidFill>
                <a:highlight>
                  <a:srgbClr val="1E1E1E"/>
                </a:highlight>
                <a:latin typeface="Consolas"/>
                <a:ea typeface="Consolas"/>
                <a:cs typeface="Consolas"/>
                <a:sym typeface="Consolas"/>
              </a:rPr>
              <a:t>// or send to an analytics endpoint. Learn more: https://bit.ly/CRA-vitals</a:t>
            </a:r>
            <a:endParaRPr sz="8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835">
                <a:solidFill>
                  <a:srgbClr val="DCDCAA"/>
                </a:solidFill>
                <a:highlight>
                  <a:srgbClr val="1E1E1E"/>
                </a:highlight>
                <a:latin typeface="Consolas"/>
                <a:ea typeface="Consolas"/>
                <a:cs typeface="Consolas"/>
                <a:sym typeface="Consolas"/>
              </a:rPr>
              <a:t>reportWebVitals</a:t>
            </a:r>
            <a:r>
              <a:rPr lang="en" sz="835">
                <a:solidFill>
                  <a:srgbClr val="D4D4D4"/>
                </a:solidFill>
                <a:highlight>
                  <a:srgbClr val="1E1E1E"/>
                </a:highlight>
                <a:latin typeface="Consolas"/>
                <a:ea typeface="Consolas"/>
                <a:cs typeface="Consolas"/>
                <a:sym typeface="Consolas"/>
              </a:rPr>
              <a:t>();</a:t>
            </a:r>
            <a:endParaRPr sz="8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t/>
            </a:r>
            <a:endParaRPr sz="835">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770"/>
              <a:buNone/>
            </a:pPr>
            <a:r>
              <a:t/>
            </a:r>
            <a:endParaRPr sz="136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12" name="Google Shape;1612;p2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3" name="Google Shape;1613;p245"/>
          <p:cNvPicPr preferRelativeResize="0"/>
          <p:nvPr/>
        </p:nvPicPr>
        <p:blipFill>
          <a:blip r:embed="rId3">
            <a:alphaModFix/>
          </a:blip>
          <a:stretch>
            <a:fillRect/>
          </a:stretch>
        </p:blipFill>
        <p:spPr>
          <a:xfrm>
            <a:off x="127000" y="445025"/>
            <a:ext cx="8864600" cy="363732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46"/>
          <p:cNvSpPr txBox="1"/>
          <p:nvPr>
            <p:ph type="title"/>
          </p:nvPr>
        </p:nvSpPr>
        <p:spPr>
          <a:xfrm>
            <a:off x="0" y="0"/>
            <a:ext cx="8832300" cy="619800"/>
          </a:xfrm>
          <a:prstGeom prst="rect">
            <a:avLst/>
          </a:prstGeom>
          <a:solidFill>
            <a:srgbClr val="FFE599"/>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300">
                <a:solidFill>
                  <a:schemeClr val="dk2"/>
                </a:solidFill>
              </a:rPr>
              <a:t>UI Design (libraries) - reactstrap  </a:t>
            </a:r>
            <a:r>
              <a:rPr lang="en" sz="1820"/>
              <a:t>Add below extension in VS code for snippets   </a:t>
            </a:r>
            <a:r>
              <a:rPr lang="en" sz="1055">
                <a:solidFill>
                  <a:srgbClr val="CCCCCC"/>
                </a:solidFill>
                <a:highlight>
                  <a:srgbClr val="1E1E1E"/>
                </a:highlight>
              </a:rPr>
              <a:t>Reactjs code snippets </a:t>
            </a:r>
            <a:endParaRPr sz="1820"/>
          </a:p>
        </p:txBody>
      </p:sp>
      <p:sp>
        <p:nvSpPr>
          <p:cNvPr id="1619" name="Google Shape;1619;p2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0" name="Google Shape;1620;p246"/>
          <p:cNvPicPr preferRelativeResize="0"/>
          <p:nvPr/>
        </p:nvPicPr>
        <p:blipFill>
          <a:blip r:embed="rId3">
            <a:alphaModFix/>
          </a:blip>
          <a:stretch>
            <a:fillRect/>
          </a:stretch>
        </p:blipFill>
        <p:spPr>
          <a:xfrm>
            <a:off x="0" y="619699"/>
            <a:ext cx="9144001" cy="45225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u="sng">
                <a:solidFill>
                  <a:schemeClr val="hlink"/>
                </a:solidFill>
                <a:hlinkClick r:id="rId3"/>
              </a:rPr>
              <a:t>https://marketplace.visualstudio.com/items?itemName=xabikos.ReactSnippets</a:t>
            </a:r>
            <a:endParaRPr sz="1800"/>
          </a:p>
          <a:p>
            <a:pPr indent="0" lvl="0" marL="0" rtl="0" algn="l">
              <a:spcBef>
                <a:spcPts val="0"/>
              </a:spcBef>
              <a:spcAft>
                <a:spcPts val="0"/>
              </a:spcAft>
              <a:buNone/>
            </a:pPr>
            <a:r>
              <a:t/>
            </a:r>
            <a:endParaRPr sz="1800"/>
          </a:p>
        </p:txBody>
      </p:sp>
      <p:sp>
        <p:nvSpPr>
          <p:cNvPr id="1626" name="Google Shape;1626;p2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50">
                <a:solidFill>
                  <a:schemeClr val="dk1"/>
                </a:solidFill>
                <a:highlight>
                  <a:srgbClr val="EFF1F3"/>
                </a:highlight>
              </a:rPr>
              <a:t>Reactjs code snippets shortcuts:</a:t>
            </a:r>
            <a:endParaRPr sz="1950">
              <a:solidFill>
                <a:schemeClr val="dk1"/>
              </a:solidFill>
              <a:highlight>
                <a:srgbClr val="EFF1F3"/>
              </a:highlight>
            </a:endParaRPr>
          </a:p>
          <a:p>
            <a:pPr indent="0" lvl="0" marL="0" rtl="0" algn="l">
              <a:spcBef>
                <a:spcPts val="1200"/>
              </a:spcBef>
              <a:spcAft>
                <a:spcPts val="0"/>
              </a:spcAft>
              <a:buNone/>
            </a:pPr>
            <a:r>
              <a:rPr lang="en" sz="1950">
                <a:solidFill>
                  <a:schemeClr val="dk1"/>
                </a:solidFill>
                <a:highlight>
                  <a:srgbClr val="EFF1F3"/>
                </a:highlight>
              </a:rPr>
              <a:t>rcc</a:t>
            </a:r>
            <a:endParaRPr sz="1950">
              <a:solidFill>
                <a:schemeClr val="dk1"/>
              </a:solidFill>
              <a:highlight>
                <a:srgbClr val="EFF1F3"/>
              </a:highlight>
            </a:endParaRPr>
          </a:p>
          <a:p>
            <a:pPr indent="0" lvl="0" marL="0" rtl="0" algn="l">
              <a:spcBef>
                <a:spcPts val="1200"/>
              </a:spcBef>
              <a:spcAft>
                <a:spcPts val="0"/>
              </a:spcAft>
              <a:buNone/>
            </a:pPr>
            <a:r>
              <a:rPr lang="en" sz="1950">
                <a:solidFill>
                  <a:schemeClr val="dk1"/>
                </a:solidFill>
                <a:highlight>
                  <a:srgbClr val="EFF1F3"/>
                </a:highlight>
              </a:rPr>
              <a:t>S</a:t>
            </a:r>
            <a:r>
              <a:rPr lang="en" sz="1950">
                <a:solidFill>
                  <a:schemeClr val="dk1"/>
                </a:solidFill>
                <a:highlight>
                  <a:srgbClr val="EFF1F3"/>
                </a:highlight>
              </a:rPr>
              <a:t>st - for setState method</a:t>
            </a:r>
            <a:endParaRPr sz="1950">
              <a:solidFill>
                <a:schemeClr val="dk1"/>
              </a:solidFill>
              <a:highlight>
                <a:srgbClr val="EFF1F3"/>
              </a:highlight>
            </a:endParaRPr>
          </a:p>
          <a:p>
            <a:pPr indent="0" lvl="0" marL="0" rtl="0" algn="l">
              <a:spcBef>
                <a:spcPts val="1200"/>
              </a:spcBef>
              <a:spcAft>
                <a:spcPts val="1200"/>
              </a:spcAft>
              <a:buNone/>
            </a:pPr>
            <a:r>
              <a:rPr lang="en" sz="1950">
                <a:solidFill>
                  <a:schemeClr val="dk1"/>
                </a:solidFill>
                <a:highlight>
                  <a:srgbClr val="EFF1F3"/>
                </a:highlight>
              </a:rPr>
              <a:t> </a:t>
            </a:r>
            <a:endParaRPr sz="1950">
              <a:solidFill>
                <a:schemeClr val="dk1"/>
              </a:solidFill>
              <a:highlight>
                <a:srgbClr val="EFF1F3"/>
              </a:highlight>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2" name="Google Shape;1632;p248"/>
          <p:cNvSpPr txBox="1"/>
          <p:nvPr>
            <p:ph idx="1" type="body"/>
          </p:nvPr>
        </p:nvSpPr>
        <p:spPr>
          <a:xfrm>
            <a:off x="311700" y="309850"/>
            <a:ext cx="8520600" cy="4259100"/>
          </a:xfrm>
          <a:prstGeom prst="rect">
            <a:avLst/>
          </a:prstGeom>
          <a:solidFill>
            <a:srgbClr val="F8F8F2"/>
          </a:solidFill>
        </p:spPr>
        <p:txBody>
          <a:bodyPr anchorCtr="0" anchor="t" bIns="91425" lIns="91425" spcFirstLastPara="1" rIns="91425" wrap="square" tIns="91425">
            <a:noAutofit/>
          </a:bodyPr>
          <a:lstStyle/>
          <a:p>
            <a:pPr indent="-320675" lvl="0" marL="457200" rtl="0" algn="l">
              <a:lnSpc>
                <a:spcPct val="130000"/>
              </a:lnSpc>
              <a:spcBef>
                <a:spcPts val="0"/>
              </a:spcBef>
              <a:spcAft>
                <a:spcPts val="0"/>
              </a:spcAft>
              <a:buSzPts val="1450"/>
              <a:buChar char="●"/>
            </a:pPr>
            <a:r>
              <a:rPr lang="en" sz="1450"/>
              <a:t>UI libraries - reactstrap(As per the syllabus)</a:t>
            </a:r>
            <a:endParaRPr sz="1450"/>
          </a:p>
          <a:p>
            <a:pPr indent="0" lvl="0" marL="457200" rtl="0" algn="l">
              <a:lnSpc>
                <a:spcPct val="130000"/>
              </a:lnSpc>
              <a:spcBef>
                <a:spcPts val="1200"/>
              </a:spcBef>
              <a:spcAft>
                <a:spcPts val="0"/>
              </a:spcAft>
              <a:buSzPts val="275"/>
              <a:buNone/>
            </a:pPr>
            <a:r>
              <a:rPr lang="en" sz="1450"/>
              <a:t>Couple of libraries available in the market, we will see reactstrap library which is similar to Bootstrap</a:t>
            </a:r>
            <a:endParaRPr sz="1450"/>
          </a:p>
          <a:p>
            <a:pPr indent="0" lvl="0" marL="457200" rtl="0" algn="l">
              <a:lnSpc>
                <a:spcPct val="130000"/>
              </a:lnSpc>
              <a:spcBef>
                <a:spcPts val="1200"/>
              </a:spcBef>
              <a:spcAft>
                <a:spcPts val="0"/>
              </a:spcAft>
              <a:buSzPts val="275"/>
              <a:buNone/>
            </a:pPr>
            <a:r>
              <a:rPr lang="en" sz="1450"/>
              <a:t>Search in google :- </a:t>
            </a:r>
            <a:endParaRPr sz="1450"/>
          </a:p>
          <a:p>
            <a:pPr indent="0" lvl="0" marL="457200" rtl="0" algn="l">
              <a:lnSpc>
                <a:spcPct val="130000"/>
              </a:lnSpc>
              <a:spcBef>
                <a:spcPts val="1200"/>
              </a:spcBef>
              <a:spcAft>
                <a:spcPts val="0"/>
              </a:spcAft>
              <a:buSzPts val="275"/>
              <a:buNone/>
            </a:pPr>
            <a:r>
              <a:rPr lang="en" sz="1450"/>
              <a:t>1) </a:t>
            </a:r>
            <a:r>
              <a:rPr lang="en" sz="1575">
                <a:solidFill>
                  <a:srgbClr val="212529"/>
                </a:solidFill>
                <a:highlight>
                  <a:srgbClr val="FFFFFF"/>
                </a:highlight>
                <a:latin typeface="Roboto"/>
                <a:ea typeface="Roboto"/>
                <a:cs typeface="Roboto"/>
                <a:sym typeface="Roboto"/>
              </a:rPr>
              <a:t> react bootstrap</a:t>
            </a:r>
            <a:r>
              <a:rPr lang="en" sz="1450"/>
              <a:t>:- </a:t>
            </a:r>
            <a:r>
              <a:rPr lang="en" sz="1450" u="sng">
                <a:solidFill>
                  <a:schemeClr val="hlink"/>
                </a:solidFill>
                <a:hlinkClick r:id="rId3"/>
              </a:rPr>
              <a:t>https://react-bootstrap.github.io/</a:t>
            </a:r>
            <a:endParaRPr sz="1450"/>
          </a:p>
          <a:p>
            <a:pPr indent="0" lvl="0" marL="457200" rtl="0" algn="l">
              <a:lnSpc>
                <a:spcPct val="130000"/>
              </a:lnSpc>
              <a:spcBef>
                <a:spcPts val="1200"/>
              </a:spcBef>
              <a:spcAft>
                <a:spcPts val="0"/>
              </a:spcAft>
              <a:buSzPts val="275"/>
              <a:buNone/>
            </a:pPr>
            <a:r>
              <a:rPr lang="en" sz="1450"/>
              <a:t>2) </a:t>
            </a:r>
            <a:r>
              <a:rPr lang="en" sz="1575">
                <a:solidFill>
                  <a:srgbClr val="212529"/>
                </a:solidFill>
                <a:highlight>
                  <a:srgbClr val="FFFFFF"/>
                </a:highlight>
                <a:latin typeface="Roboto"/>
                <a:ea typeface="Roboto"/>
                <a:cs typeface="Roboto"/>
                <a:sym typeface="Roboto"/>
              </a:rPr>
              <a:t>reactstrap:- </a:t>
            </a:r>
            <a:r>
              <a:rPr lang="en" sz="1450"/>
              <a:t> </a:t>
            </a:r>
            <a:r>
              <a:rPr lang="en" sz="1450" u="sng">
                <a:solidFill>
                  <a:schemeClr val="hlink"/>
                </a:solidFill>
                <a:hlinkClick r:id="rId4"/>
              </a:rPr>
              <a:t>https://reactstrap.github.io/</a:t>
            </a:r>
            <a:endParaRPr sz="1450"/>
          </a:p>
          <a:p>
            <a:pPr indent="0" lvl="0" marL="457200" rtl="0" algn="l">
              <a:lnSpc>
                <a:spcPct val="130000"/>
              </a:lnSpc>
              <a:spcBef>
                <a:spcPts val="1200"/>
              </a:spcBef>
              <a:spcAft>
                <a:spcPts val="0"/>
              </a:spcAft>
              <a:buSzPts val="275"/>
              <a:buNone/>
            </a:pPr>
            <a:r>
              <a:rPr lang="en" sz="1450"/>
              <a:t>3)</a:t>
            </a:r>
            <a:r>
              <a:rPr lang="en" sz="1575">
                <a:solidFill>
                  <a:srgbClr val="212529"/>
                </a:solidFill>
                <a:highlight>
                  <a:srgbClr val="FFFFFF"/>
                </a:highlight>
                <a:latin typeface="Roboto"/>
                <a:ea typeface="Roboto"/>
                <a:cs typeface="Roboto"/>
                <a:sym typeface="Roboto"/>
              </a:rPr>
              <a:t> Library Material ui react:-</a:t>
            </a:r>
            <a:r>
              <a:rPr lang="en" sz="1450" u="sng">
                <a:solidFill>
                  <a:schemeClr val="hlink"/>
                </a:solidFill>
              </a:rPr>
              <a:t> </a:t>
            </a:r>
            <a:r>
              <a:rPr lang="en" sz="1450" u="sng">
                <a:solidFill>
                  <a:schemeClr val="hlink"/>
                </a:solidFill>
                <a:hlinkClick r:id="rId5"/>
              </a:rPr>
              <a:t>https://material-ui.com/</a:t>
            </a:r>
            <a:endParaRPr sz="2800">
              <a:solidFill>
                <a:schemeClr val="dk1"/>
              </a:solidFill>
            </a:endParaRPr>
          </a:p>
          <a:p>
            <a:pPr indent="0" lvl="0" marL="457200" rtl="0" algn="l">
              <a:lnSpc>
                <a:spcPct val="130000"/>
              </a:lnSpc>
              <a:spcBef>
                <a:spcPts val="1200"/>
              </a:spcBef>
              <a:spcAft>
                <a:spcPts val="0"/>
              </a:spcAft>
              <a:buSzPts val="275"/>
              <a:buNone/>
            </a:pPr>
            <a:r>
              <a:t/>
            </a:r>
            <a:endParaRPr sz="1450"/>
          </a:p>
          <a:p>
            <a:pPr indent="0" lvl="0" marL="457200" rtl="0" algn="l">
              <a:lnSpc>
                <a:spcPct val="130000"/>
              </a:lnSpc>
              <a:spcBef>
                <a:spcPts val="1200"/>
              </a:spcBef>
              <a:spcAft>
                <a:spcPts val="0"/>
              </a:spcAft>
              <a:buSzPts val="275"/>
              <a:buNone/>
            </a:pPr>
            <a:r>
              <a:t/>
            </a:r>
            <a:endParaRPr sz="1450"/>
          </a:p>
          <a:p>
            <a:pPr indent="0" lvl="0" marL="0" rtl="0" algn="l">
              <a:lnSpc>
                <a:spcPct val="95000"/>
              </a:lnSpc>
              <a:spcBef>
                <a:spcPts val="1200"/>
              </a:spcBef>
              <a:spcAft>
                <a:spcPts val="0"/>
              </a:spcAft>
              <a:buSzPts val="275"/>
              <a:buNone/>
            </a:pPr>
            <a:r>
              <a:rPr lang="en" sz="1450" u="sng">
                <a:solidFill>
                  <a:schemeClr val="hlink"/>
                </a:solidFill>
                <a:hlinkClick r:id="rId6"/>
              </a:rPr>
              <a:t>https://reactstrap.github.io/</a:t>
            </a:r>
            <a:endParaRPr sz="1450"/>
          </a:p>
          <a:p>
            <a:pPr indent="0" lvl="0" marL="0" rtl="0" algn="l">
              <a:lnSpc>
                <a:spcPct val="95000"/>
              </a:lnSpc>
              <a:spcBef>
                <a:spcPts val="1200"/>
              </a:spcBef>
              <a:spcAft>
                <a:spcPts val="0"/>
              </a:spcAft>
              <a:buClr>
                <a:schemeClr val="dk1"/>
              </a:buClr>
              <a:buSzPts val="275"/>
              <a:buFont typeface="Arial"/>
              <a:buNone/>
            </a:pPr>
            <a:r>
              <a:rPr lang="en" sz="1375" u="sng">
                <a:solidFill>
                  <a:schemeClr val="accent5"/>
                </a:solidFill>
                <a:highlight>
                  <a:schemeClr val="lt1"/>
                </a:highlight>
                <a:latin typeface="Roboto"/>
                <a:ea typeface="Roboto"/>
                <a:cs typeface="Roboto"/>
                <a:sym typeface="Roboto"/>
                <a:hlinkClick r:id="rId7">
                  <a:extLst>
                    <a:ext uri="{A12FA001-AC4F-418D-AE19-62706E023703}">
                      <ahyp:hlinkClr val="tx"/>
                    </a:ext>
                  </a:extLst>
                </a:hlinkClick>
              </a:rPr>
              <a:t>https://snipper.io/s/-McXW1gQlvgfbWrPqAKB</a:t>
            </a:r>
            <a:endParaRPr sz="1375">
              <a:solidFill>
                <a:srgbClr val="202124"/>
              </a:solidFill>
              <a:highlight>
                <a:schemeClr val="lt1"/>
              </a:highlight>
              <a:latin typeface="Roboto"/>
              <a:ea typeface="Roboto"/>
              <a:cs typeface="Roboto"/>
              <a:sym typeface="Roboto"/>
            </a:endParaRPr>
          </a:p>
          <a:p>
            <a:pPr indent="0" lvl="0" marL="0" rtl="0" algn="l">
              <a:lnSpc>
                <a:spcPct val="95000"/>
              </a:lnSpc>
              <a:spcBef>
                <a:spcPts val="1200"/>
              </a:spcBef>
              <a:spcAft>
                <a:spcPts val="0"/>
              </a:spcAft>
              <a:buSzPts val="275"/>
              <a:buNone/>
            </a:pPr>
            <a:r>
              <a:t/>
            </a:r>
            <a:endParaRPr sz="1450"/>
          </a:p>
          <a:p>
            <a:pPr indent="0" lvl="0" marL="0" rtl="0" algn="l">
              <a:lnSpc>
                <a:spcPct val="95000"/>
              </a:lnSpc>
              <a:spcBef>
                <a:spcPts val="1200"/>
              </a:spcBef>
              <a:spcAft>
                <a:spcPts val="1200"/>
              </a:spcAft>
              <a:buSzPts val="275"/>
              <a:buNone/>
            </a:pPr>
            <a:r>
              <a:t/>
            </a:r>
            <a:endParaRPr sz="145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8" name="Google Shape;1638;p2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9" name="Google Shape;1639;p249"/>
          <p:cNvPicPr preferRelativeResize="0"/>
          <p:nvPr/>
        </p:nvPicPr>
        <p:blipFill>
          <a:blip r:embed="rId3">
            <a:alphaModFix/>
          </a:blip>
          <a:stretch>
            <a:fillRect/>
          </a:stretch>
        </p:blipFill>
        <p:spPr>
          <a:xfrm>
            <a:off x="59750" y="0"/>
            <a:ext cx="8520599" cy="5143500"/>
          </a:xfrm>
          <a:prstGeom prst="rect">
            <a:avLst/>
          </a:prstGeom>
          <a:noFill/>
          <a:ln>
            <a:noFill/>
          </a:ln>
        </p:spPr>
      </p:pic>
      <p:sp>
        <p:nvSpPr>
          <p:cNvPr id="1640" name="Google Shape;1640;p249"/>
          <p:cNvSpPr txBox="1"/>
          <p:nvPr/>
        </p:nvSpPr>
        <p:spPr>
          <a:xfrm>
            <a:off x="6035875" y="2367250"/>
            <a:ext cx="2577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go to the component then so many components are available.</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50"/>
          <p:cNvSpPr txBox="1"/>
          <p:nvPr>
            <p:ph type="title"/>
          </p:nvPr>
        </p:nvSpPr>
        <p:spPr>
          <a:xfrm>
            <a:off x="311700" y="61975"/>
            <a:ext cx="8520600" cy="53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Library Material ui react:- </a:t>
            </a:r>
            <a:r>
              <a:rPr lang="en" u="sng">
                <a:solidFill>
                  <a:schemeClr val="hlink"/>
                </a:solidFill>
                <a:hlinkClick r:id="rId3"/>
              </a:rPr>
              <a:t>https://material-ui.com/</a:t>
            </a:r>
            <a:endParaRPr/>
          </a:p>
          <a:p>
            <a:pPr indent="0" lvl="0" marL="0" rtl="0" algn="l">
              <a:spcBef>
                <a:spcPts val="0"/>
              </a:spcBef>
              <a:spcAft>
                <a:spcPts val="0"/>
              </a:spcAft>
              <a:buNone/>
            </a:pPr>
            <a:r>
              <a:t/>
            </a:r>
            <a:endParaRPr/>
          </a:p>
        </p:txBody>
      </p:sp>
      <p:sp>
        <p:nvSpPr>
          <p:cNvPr id="1646" name="Google Shape;1646;p2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7" name="Google Shape;1647;p250"/>
          <p:cNvPicPr preferRelativeResize="0"/>
          <p:nvPr/>
        </p:nvPicPr>
        <p:blipFill>
          <a:blip r:embed="rId4">
            <a:alphaModFix/>
          </a:blip>
          <a:stretch>
            <a:fillRect/>
          </a:stretch>
        </p:blipFill>
        <p:spPr>
          <a:xfrm>
            <a:off x="0" y="594775"/>
            <a:ext cx="9144000" cy="4350700"/>
          </a:xfrm>
          <a:prstGeom prst="rect">
            <a:avLst/>
          </a:prstGeom>
          <a:noFill/>
          <a:ln>
            <a:noFill/>
          </a:ln>
        </p:spPr>
      </p:pic>
      <p:sp>
        <p:nvSpPr>
          <p:cNvPr id="1648" name="Google Shape;1648;p250"/>
          <p:cNvSpPr txBox="1"/>
          <p:nvPr/>
        </p:nvSpPr>
        <p:spPr>
          <a:xfrm>
            <a:off x="409000" y="3941275"/>
            <a:ext cx="30984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Developed by google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30000"/>
              </a:lnSpc>
              <a:spcBef>
                <a:spcPts val="0"/>
              </a:spcBef>
              <a:spcAft>
                <a:spcPts val="0"/>
              </a:spcAft>
              <a:buClr>
                <a:schemeClr val="dk1"/>
              </a:buClr>
              <a:buSzPts val="248"/>
              <a:buFont typeface="Arial"/>
              <a:buNone/>
            </a:pPr>
            <a:r>
              <a:rPr b="1" lang="en" sz="2116">
                <a:solidFill>
                  <a:schemeClr val="dk2"/>
                </a:solidFill>
              </a:rPr>
              <a:t> </a:t>
            </a:r>
            <a:r>
              <a:rPr b="1" lang="en" sz="2241">
                <a:solidFill>
                  <a:srgbClr val="212529"/>
                </a:solidFill>
                <a:highlight>
                  <a:srgbClr val="FFFFFF"/>
                </a:highlight>
                <a:latin typeface="Roboto"/>
                <a:ea typeface="Roboto"/>
                <a:cs typeface="Roboto"/>
                <a:sym typeface="Roboto"/>
              </a:rPr>
              <a:t>reactstrap</a:t>
            </a:r>
            <a:r>
              <a:rPr lang="en" sz="1575">
                <a:solidFill>
                  <a:srgbClr val="212529"/>
                </a:solidFill>
                <a:highlight>
                  <a:srgbClr val="FFFFFF"/>
                </a:highlight>
                <a:latin typeface="Roboto"/>
                <a:ea typeface="Roboto"/>
                <a:cs typeface="Roboto"/>
                <a:sym typeface="Roboto"/>
              </a:rPr>
              <a:t>:- </a:t>
            </a:r>
            <a:r>
              <a:rPr lang="en" sz="1450">
                <a:solidFill>
                  <a:schemeClr val="dk2"/>
                </a:solidFill>
              </a:rPr>
              <a:t> </a:t>
            </a:r>
            <a:r>
              <a:rPr lang="en" sz="1450" u="sng">
                <a:solidFill>
                  <a:schemeClr val="accent5"/>
                </a:solidFill>
                <a:hlinkClick r:id="rId3">
                  <a:extLst>
                    <a:ext uri="{A12FA001-AC4F-418D-AE19-62706E023703}">
                      <ahyp:hlinkClr val="tx"/>
                    </a:ext>
                  </a:extLst>
                </a:hlinkClick>
              </a:rPr>
              <a:t>https://reactstrap.github.io/</a:t>
            </a:r>
            <a:endParaRPr sz="1450">
              <a:solidFill>
                <a:schemeClr val="dk2"/>
              </a:solidFill>
            </a:endParaRPr>
          </a:p>
          <a:p>
            <a:pPr indent="0" lvl="0" marL="0" rtl="0" algn="l">
              <a:spcBef>
                <a:spcPts val="1200"/>
              </a:spcBef>
              <a:spcAft>
                <a:spcPts val="0"/>
              </a:spcAft>
              <a:buNone/>
            </a:pPr>
            <a:r>
              <a:t/>
            </a:r>
            <a:endParaRPr/>
          </a:p>
        </p:txBody>
      </p:sp>
      <p:sp>
        <p:nvSpPr>
          <p:cNvPr id="1654" name="Google Shape;1654;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b="1" lang="en" sz="1217" u="sng">
                <a:solidFill>
                  <a:srgbClr val="202124"/>
                </a:solidFill>
                <a:highlight>
                  <a:schemeClr val="lt1"/>
                </a:highlight>
                <a:latin typeface="Roboto"/>
                <a:ea typeface="Roboto"/>
                <a:cs typeface="Roboto"/>
                <a:sym typeface="Roboto"/>
              </a:rPr>
              <a:t>Command to add reactstrap</a:t>
            </a:r>
            <a:r>
              <a:rPr lang="en" sz="1075">
                <a:solidFill>
                  <a:srgbClr val="202124"/>
                </a:solidFill>
                <a:highlight>
                  <a:schemeClr val="lt1"/>
                </a:highlight>
                <a:latin typeface="Roboto"/>
                <a:ea typeface="Roboto"/>
                <a:cs typeface="Roboto"/>
                <a:sym typeface="Roboto"/>
              </a:rPr>
              <a:t>:-</a:t>
            </a:r>
            <a:endParaRPr sz="1075">
              <a:solidFill>
                <a:srgbClr val="202124"/>
              </a:solidFill>
              <a:highlight>
                <a:schemeClr val="lt1"/>
              </a:highlight>
              <a:latin typeface="Roboto"/>
              <a:ea typeface="Roboto"/>
              <a:cs typeface="Roboto"/>
              <a:sym typeface="Roboto"/>
            </a:endParaRPr>
          </a:p>
          <a:p>
            <a:pPr indent="0" lvl="0" marL="0" rtl="0" algn="l">
              <a:lnSpc>
                <a:spcPct val="105000"/>
              </a:lnSpc>
              <a:spcBef>
                <a:spcPts val="1200"/>
              </a:spcBef>
              <a:spcAft>
                <a:spcPts val="0"/>
              </a:spcAft>
              <a:buSzPts val="523"/>
              <a:buNone/>
            </a:pPr>
            <a:r>
              <a:rPr lang="en" sz="1312">
                <a:solidFill>
                  <a:srgbClr val="202124"/>
                </a:solidFill>
                <a:highlight>
                  <a:schemeClr val="lt1"/>
                </a:highlight>
                <a:latin typeface="Roboto"/>
                <a:ea typeface="Roboto"/>
                <a:cs typeface="Roboto"/>
                <a:sym typeface="Roboto"/>
              </a:rPr>
              <a:t>yarn add reactstrap</a:t>
            </a:r>
            <a:endParaRPr sz="1312">
              <a:solidFill>
                <a:srgbClr val="202124"/>
              </a:solidFill>
              <a:highlight>
                <a:schemeClr val="lt1"/>
              </a:highlight>
              <a:latin typeface="Roboto"/>
              <a:ea typeface="Roboto"/>
              <a:cs typeface="Roboto"/>
              <a:sym typeface="Roboto"/>
            </a:endParaRPr>
          </a:p>
          <a:p>
            <a:pPr indent="0" lvl="0" marL="0" rtl="0" algn="l">
              <a:lnSpc>
                <a:spcPct val="105000"/>
              </a:lnSpc>
              <a:spcBef>
                <a:spcPts val="1200"/>
              </a:spcBef>
              <a:spcAft>
                <a:spcPts val="0"/>
              </a:spcAft>
              <a:buSzPts val="523"/>
              <a:buNone/>
            </a:pPr>
            <a:r>
              <a:rPr lang="en" sz="1312">
                <a:solidFill>
                  <a:srgbClr val="202124"/>
                </a:solidFill>
                <a:highlight>
                  <a:schemeClr val="lt1"/>
                </a:highlight>
                <a:latin typeface="Roboto"/>
                <a:ea typeface="Roboto"/>
                <a:cs typeface="Roboto"/>
                <a:sym typeface="Roboto"/>
              </a:rPr>
              <a:t>npm install reactstrap</a:t>
            </a:r>
            <a:endParaRPr sz="1312">
              <a:solidFill>
                <a:srgbClr val="202124"/>
              </a:solidFill>
              <a:highlight>
                <a:schemeClr val="lt1"/>
              </a:highlight>
              <a:latin typeface="Roboto"/>
              <a:ea typeface="Roboto"/>
              <a:cs typeface="Roboto"/>
              <a:sym typeface="Roboto"/>
            </a:endParaRPr>
          </a:p>
          <a:p>
            <a:pPr indent="0" lvl="0" marL="0" marR="139700" rtl="0" algn="l">
              <a:lnSpc>
                <a:spcPct val="140000"/>
              </a:lnSpc>
              <a:spcBef>
                <a:spcPts val="1600"/>
              </a:spcBef>
              <a:spcAft>
                <a:spcPts val="0"/>
              </a:spcAft>
              <a:buSzPts val="523"/>
              <a:buNone/>
            </a:pPr>
            <a:r>
              <a:rPr lang="en" sz="1098">
                <a:solidFill>
                  <a:srgbClr val="E6DB74"/>
                </a:solidFill>
                <a:highlight>
                  <a:srgbClr val="272822"/>
                </a:highlight>
                <a:latin typeface="Consolas"/>
                <a:ea typeface="Consolas"/>
                <a:cs typeface="Consolas"/>
                <a:sym typeface="Consolas"/>
              </a:rPr>
              <a:t>npm</a:t>
            </a:r>
            <a:r>
              <a:rPr lang="en" sz="1098">
                <a:solidFill>
                  <a:srgbClr val="F8F8F2"/>
                </a:solidFill>
                <a:highlight>
                  <a:srgbClr val="272822"/>
                </a:highlight>
                <a:latin typeface="Consolas"/>
                <a:ea typeface="Consolas"/>
                <a:cs typeface="Consolas"/>
                <a:sym typeface="Consolas"/>
              </a:rPr>
              <a:t> </a:t>
            </a:r>
            <a:r>
              <a:rPr lang="en" sz="1098">
                <a:solidFill>
                  <a:srgbClr val="E6DB74"/>
                </a:solidFill>
                <a:highlight>
                  <a:srgbClr val="272822"/>
                </a:highlight>
                <a:latin typeface="Consolas"/>
                <a:ea typeface="Consolas"/>
                <a:cs typeface="Consolas"/>
                <a:sym typeface="Consolas"/>
              </a:rPr>
              <a:t>install</a:t>
            </a:r>
            <a:r>
              <a:rPr lang="en" sz="1098">
                <a:solidFill>
                  <a:srgbClr val="F8F8F2"/>
                </a:solidFill>
                <a:highlight>
                  <a:srgbClr val="272822"/>
                </a:highlight>
                <a:latin typeface="Consolas"/>
                <a:ea typeface="Consolas"/>
                <a:cs typeface="Consolas"/>
                <a:sym typeface="Consolas"/>
              </a:rPr>
              <a:t> reactstrap,</a:t>
            </a:r>
            <a:endParaRPr sz="1098">
              <a:solidFill>
                <a:srgbClr val="F8F8F2"/>
              </a:solidFill>
              <a:highlight>
                <a:srgbClr val="272822"/>
              </a:highlight>
              <a:latin typeface="Consolas"/>
              <a:ea typeface="Consolas"/>
              <a:cs typeface="Consolas"/>
              <a:sym typeface="Consolas"/>
            </a:endParaRPr>
          </a:p>
          <a:p>
            <a:pPr indent="0" lvl="0" marL="0" marR="139700" rtl="0" algn="l">
              <a:lnSpc>
                <a:spcPct val="140000"/>
              </a:lnSpc>
              <a:spcBef>
                <a:spcPts val="1600"/>
              </a:spcBef>
              <a:spcAft>
                <a:spcPts val="0"/>
              </a:spcAft>
              <a:buSzPts val="523"/>
              <a:buNone/>
            </a:pPr>
            <a:r>
              <a:rPr lang="en" sz="1312">
                <a:solidFill>
                  <a:srgbClr val="202124"/>
                </a:solidFill>
                <a:highlight>
                  <a:schemeClr val="lt1"/>
                </a:highlight>
                <a:latin typeface="Roboto"/>
                <a:ea typeface="Roboto"/>
                <a:cs typeface="Roboto"/>
                <a:sym typeface="Roboto"/>
              </a:rPr>
              <a:t>We don’t required to add react react-dom as  it is already installed.</a:t>
            </a:r>
            <a:endParaRPr sz="1312">
              <a:solidFill>
                <a:srgbClr val="202124"/>
              </a:solidFill>
              <a:highlight>
                <a:schemeClr val="lt1"/>
              </a:highlight>
              <a:latin typeface="Roboto"/>
              <a:ea typeface="Roboto"/>
              <a:cs typeface="Roboto"/>
              <a:sym typeface="Roboto"/>
            </a:endParaRPr>
          </a:p>
          <a:p>
            <a:pPr indent="0" lvl="0" marL="0" marR="139700" rtl="0" algn="l">
              <a:lnSpc>
                <a:spcPct val="140000"/>
              </a:lnSpc>
              <a:spcBef>
                <a:spcPts val="1600"/>
              </a:spcBef>
              <a:spcAft>
                <a:spcPts val="0"/>
              </a:spcAft>
              <a:buSzPts val="523"/>
              <a:buNone/>
            </a:pPr>
            <a:r>
              <a:rPr lang="en" sz="1312">
                <a:solidFill>
                  <a:srgbClr val="202124"/>
                </a:solidFill>
                <a:highlight>
                  <a:schemeClr val="lt1"/>
                </a:highlight>
                <a:latin typeface="Roboto"/>
                <a:ea typeface="Roboto"/>
                <a:cs typeface="Roboto"/>
                <a:sym typeface="Roboto"/>
              </a:rPr>
              <a:t>^CTerminate batch job (Y/N) press ctrl + c to  Terminate batch job </a:t>
            </a:r>
            <a:endParaRPr sz="1312">
              <a:solidFill>
                <a:srgbClr val="202124"/>
              </a:solidFill>
              <a:highlight>
                <a:schemeClr val="lt1"/>
              </a:highlight>
              <a:latin typeface="Roboto"/>
              <a:ea typeface="Roboto"/>
              <a:cs typeface="Roboto"/>
              <a:sym typeface="Roboto"/>
            </a:endParaRPr>
          </a:p>
          <a:p>
            <a:pPr indent="0" lvl="0" marL="0" marR="139700" rtl="0" algn="l">
              <a:lnSpc>
                <a:spcPct val="140000"/>
              </a:lnSpc>
              <a:spcBef>
                <a:spcPts val="1600"/>
              </a:spcBef>
              <a:spcAft>
                <a:spcPts val="0"/>
              </a:spcAft>
              <a:buSzPts val="523"/>
              <a:buNone/>
            </a:pPr>
            <a:r>
              <a:rPr lang="en" sz="1312">
                <a:solidFill>
                  <a:srgbClr val="202124"/>
                </a:solidFill>
                <a:highlight>
                  <a:schemeClr val="lt1"/>
                </a:highlight>
                <a:latin typeface="Roboto"/>
                <a:ea typeface="Roboto"/>
                <a:cs typeface="Roboto"/>
                <a:sym typeface="Roboto"/>
              </a:rPr>
              <a:t>Write  Cls to clear screen </a:t>
            </a:r>
            <a:endParaRPr sz="1312">
              <a:solidFill>
                <a:srgbClr val="202124"/>
              </a:solidFill>
              <a:highlight>
                <a:schemeClr val="lt1"/>
              </a:highlight>
              <a:latin typeface="Roboto"/>
              <a:ea typeface="Roboto"/>
              <a:cs typeface="Roboto"/>
              <a:sym typeface="Roboto"/>
            </a:endParaRPr>
          </a:p>
          <a:p>
            <a:pPr indent="0" lvl="0" marL="0" marR="139700" rtl="0" algn="l">
              <a:lnSpc>
                <a:spcPct val="140000"/>
              </a:lnSpc>
              <a:spcBef>
                <a:spcPts val="1600"/>
              </a:spcBef>
              <a:spcAft>
                <a:spcPts val="0"/>
              </a:spcAft>
              <a:buSzPts val="523"/>
              <a:buNone/>
            </a:pPr>
            <a:r>
              <a:t/>
            </a:r>
            <a:endParaRPr sz="1098">
              <a:solidFill>
                <a:srgbClr val="F8F8F2"/>
              </a:solidFill>
              <a:highlight>
                <a:srgbClr val="272822"/>
              </a:highlight>
              <a:latin typeface="Consolas"/>
              <a:ea typeface="Consolas"/>
              <a:cs typeface="Consolas"/>
              <a:sym typeface="Consolas"/>
            </a:endParaRPr>
          </a:p>
          <a:p>
            <a:pPr indent="0" lvl="0" marL="0" marR="139700" rtl="0" algn="l">
              <a:lnSpc>
                <a:spcPct val="140000"/>
              </a:lnSpc>
              <a:spcBef>
                <a:spcPts val="1600"/>
              </a:spcBef>
              <a:spcAft>
                <a:spcPts val="0"/>
              </a:spcAft>
              <a:buSzPts val="523"/>
              <a:buNone/>
            </a:pPr>
            <a:r>
              <a:t/>
            </a:r>
            <a:endParaRPr sz="1098">
              <a:solidFill>
                <a:srgbClr val="F8F8F2"/>
              </a:solidFill>
              <a:highlight>
                <a:srgbClr val="272822"/>
              </a:highlight>
              <a:latin typeface="Consolas"/>
              <a:ea typeface="Consolas"/>
              <a:cs typeface="Consolas"/>
              <a:sym typeface="Consolas"/>
            </a:endParaRPr>
          </a:p>
          <a:p>
            <a:pPr indent="0" lvl="0" marL="0" rtl="0" algn="l">
              <a:lnSpc>
                <a:spcPct val="105000"/>
              </a:lnSpc>
              <a:spcBef>
                <a:spcPts val="1600"/>
              </a:spcBef>
              <a:spcAft>
                <a:spcPts val="0"/>
              </a:spcAft>
              <a:buSzPts val="523"/>
              <a:buNone/>
            </a:pPr>
            <a:r>
              <a:t/>
            </a:r>
            <a:endParaRPr sz="1312">
              <a:solidFill>
                <a:srgbClr val="202124"/>
              </a:solidFill>
              <a:highlight>
                <a:schemeClr val="lt1"/>
              </a:highlight>
              <a:latin typeface="Roboto"/>
              <a:ea typeface="Roboto"/>
              <a:cs typeface="Roboto"/>
              <a:sym typeface="Roboto"/>
            </a:endParaRPr>
          </a:p>
          <a:p>
            <a:pPr indent="0" lvl="0" marL="0" rtl="0" algn="l">
              <a:lnSpc>
                <a:spcPct val="105000"/>
              </a:lnSpc>
              <a:spcBef>
                <a:spcPts val="1200"/>
              </a:spcBef>
              <a:spcAft>
                <a:spcPts val="1200"/>
              </a:spcAft>
              <a:buClr>
                <a:schemeClr val="dk1"/>
              </a:buClr>
              <a:buSzPts val="523"/>
              <a:buFont typeface="Arial"/>
              <a:buNone/>
            </a:pPr>
            <a:r>
              <a:t/>
            </a:r>
            <a:endParaRPr sz="1075">
              <a:solidFill>
                <a:srgbClr val="202124"/>
              </a:solidFill>
              <a:highlight>
                <a:schemeClr val="lt1"/>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6"/>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0" name="Google Shape;1660;p2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1" name="Google Shape;1661;p252"/>
          <p:cNvPicPr preferRelativeResize="0"/>
          <p:nvPr/>
        </p:nvPicPr>
        <p:blipFill>
          <a:blip r:embed="rId3">
            <a:alphaModFix/>
          </a:blip>
          <a:stretch>
            <a:fillRect/>
          </a:stretch>
        </p:blipFill>
        <p:spPr>
          <a:xfrm>
            <a:off x="33300" y="2230925"/>
            <a:ext cx="9143976" cy="2912575"/>
          </a:xfrm>
          <a:prstGeom prst="rect">
            <a:avLst/>
          </a:prstGeom>
          <a:noFill/>
          <a:ln>
            <a:noFill/>
          </a:ln>
        </p:spPr>
      </p:pic>
      <p:pic>
        <p:nvPicPr>
          <p:cNvPr id="1662" name="Google Shape;1662;p252"/>
          <p:cNvPicPr preferRelativeResize="0"/>
          <p:nvPr/>
        </p:nvPicPr>
        <p:blipFill>
          <a:blip r:embed="rId4">
            <a:alphaModFix/>
          </a:blip>
          <a:stretch>
            <a:fillRect/>
          </a:stretch>
        </p:blipFill>
        <p:spPr>
          <a:xfrm>
            <a:off x="0" y="-2"/>
            <a:ext cx="9144000" cy="34164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53"/>
          <p:cNvSpPr txBox="1"/>
          <p:nvPr>
            <p:ph type="title"/>
          </p:nvPr>
        </p:nvSpPr>
        <p:spPr>
          <a:xfrm>
            <a:off x="3984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https://reactstrap.github.io/components/form/</a:t>
            </a:r>
            <a:endParaRPr/>
          </a:p>
          <a:p>
            <a:pPr indent="0" lvl="0" marL="0" rtl="0" algn="l">
              <a:spcBef>
                <a:spcPts val="0"/>
              </a:spcBef>
              <a:spcAft>
                <a:spcPts val="0"/>
              </a:spcAft>
              <a:buNone/>
            </a:pPr>
            <a:r>
              <a:t/>
            </a:r>
            <a:endParaRPr/>
          </a:p>
        </p:txBody>
      </p:sp>
      <p:sp>
        <p:nvSpPr>
          <p:cNvPr id="1668" name="Google Shape;1668;p2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above link you can see the form components having ready made code available, but we don’t have states in code we will use states here in this.</a:t>
            </a:r>
            <a:endParaRPr/>
          </a:p>
          <a:p>
            <a:pPr indent="0" lvl="0" marL="0" rtl="0" algn="l">
              <a:spcBef>
                <a:spcPts val="1200"/>
              </a:spcBef>
              <a:spcAft>
                <a:spcPts val="0"/>
              </a:spcAft>
              <a:buNone/>
            </a:pPr>
            <a:r>
              <a:rPr lang="en"/>
              <a:t>Also we will learn how can we use states with existed UI library over here.</a:t>
            </a:r>
            <a:endParaRPr/>
          </a:p>
          <a:p>
            <a:pPr indent="0" lvl="0" marL="0" rtl="0" algn="l">
              <a:spcBef>
                <a:spcPts val="1200"/>
              </a:spcBef>
              <a:spcAft>
                <a:spcPts val="1200"/>
              </a:spcAft>
              <a:buNone/>
            </a:pPr>
            <a:r>
              <a:rPr lang="en"/>
              <a:t> Now create one directory inside src as </a:t>
            </a:r>
            <a:r>
              <a:rPr b="1" lang="en"/>
              <a:t>reactStrapDemo</a:t>
            </a:r>
            <a:r>
              <a:rPr lang="en"/>
              <a:t>, and create one file </a:t>
            </a:r>
            <a:r>
              <a:rPr b="1" lang="en"/>
              <a:t>FormDemo.js</a:t>
            </a:r>
            <a:r>
              <a:rPr lang="en"/>
              <a:t>, here we will create a form with couple of things like email-id, password with submit and cancel button, so on submit any of the field is empty then we will show alert or else we will have cancel button which will clear or reset everything.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4" name="Google Shape;1674;p2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https://reactstrap.github.io/components/spinners/</a:t>
            </a:r>
            <a:endParaRPr/>
          </a:p>
          <a:p>
            <a:pPr indent="0" lvl="0" marL="0" rtl="0" algn="l">
              <a:spcBef>
                <a:spcPts val="1200"/>
              </a:spcBef>
              <a:spcAft>
                <a:spcPts val="0"/>
              </a:spcAft>
              <a:buNone/>
            </a:pPr>
            <a:r>
              <a:rPr lang="en" u="sng">
                <a:solidFill>
                  <a:schemeClr val="hlink"/>
                </a:solidFill>
                <a:hlinkClick r:id="rId4"/>
              </a:rPr>
              <a:t>https://reactstrap.github.io/components/pagination/#</a:t>
            </a:r>
            <a:endParaRPr/>
          </a:p>
          <a:p>
            <a:pPr indent="0" lvl="0" marL="0" rtl="0" algn="l">
              <a:spcBef>
                <a:spcPts val="1200"/>
              </a:spcBef>
              <a:spcAft>
                <a:spcPts val="0"/>
              </a:spcAft>
              <a:buNone/>
            </a:pPr>
            <a:r>
              <a:rPr lang="en"/>
              <a:t>If you have multiple pages in your application then you can use pagination, instead of react-router, then table, navbar available. </a:t>
            </a:r>
            <a:endParaRPr/>
          </a:p>
          <a:p>
            <a:pPr indent="0" lvl="0" marL="0" rtl="0" algn="l">
              <a:spcBef>
                <a:spcPts val="1200"/>
              </a:spcBef>
              <a:spcAft>
                <a:spcPts val="1200"/>
              </a:spcAft>
              <a:buNone/>
            </a:pPr>
            <a:r>
              <a:rPr lang="en"/>
              <a:t>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0" name="Google Shape;1680;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760"/>
              <a:t>Go to the form, </a:t>
            </a:r>
            <a:endParaRPr sz="1760"/>
          </a:p>
          <a:p>
            <a:pPr indent="0" lvl="0" marL="0" rtl="0" algn="l">
              <a:lnSpc>
                <a:spcPct val="100000"/>
              </a:lnSpc>
              <a:spcBef>
                <a:spcPts val="1200"/>
              </a:spcBef>
              <a:spcAft>
                <a:spcPts val="0"/>
              </a:spcAft>
              <a:buClr>
                <a:schemeClr val="dk1"/>
              </a:buClr>
              <a:buSzPts val="770"/>
              <a:buFont typeface="Arial"/>
              <a:buNone/>
            </a:pPr>
            <a:r>
              <a:rPr lang="en" sz="1270">
                <a:solidFill>
                  <a:srgbClr val="212529"/>
                </a:solidFill>
                <a:highlight>
                  <a:srgbClr val="FFFFFF"/>
                </a:highlight>
                <a:latin typeface="Roboto"/>
                <a:ea typeface="Roboto"/>
                <a:cs typeface="Roboto"/>
                <a:sym typeface="Roboto"/>
              </a:rPr>
              <a:t>Adding Bootstrap</a:t>
            </a:r>
            <a:endParaRPr sz="1270">
              <a:solidFill>
                <a:srgbClr val="212529"/>
              </a:solidFill>
              <a:highlight>
                <a:srgbClr val="FFFFFF"/>
              </a:highlight>
              <a:latin typeface="Roboto"/>
              <a:ea typeface="Roboto"/>
              <a:cs typeface="Roboto"/>
              <a:sym typeface="Roboto"/>
            </a:endParaRPr>
          </a:p>
          <a:p>
            <a:pPr indent="0" lvl="0" marL="0" rtl="0" algn="l">
              <a:lnSpc>
                <a:spcPct val="95000"/>
              </a:lnSpc>
              <a:spcBef>
                <a:spcPts val="200"/>
              </a:spcBef>
              <a:spcAft>
                <a:spcPts val="0"/>
              </a:spcAft>
              <a:buClr>
                <a:schemeClr val="dk1"/>
              </a:buClr>
              <a:buSzPts val="770"/>
              <a:buFont typeface="Arial"/>
              <a:buNone/>
            </a:pPr>
            <a:r>
              <a:rPr lang="en" sz="1340">
                <a:solidFill>
                  <a:srgbClr val="212529"/>
                </a:solidFill>
                <a:highlight>
                  <a:srgbClr val="FFFFFF"/>
                </a:highlight>
                <a:latin typeface="Roboto"/>
                <a:ea typeface="Roboto"/>
                <a:cs typeface="Roboto"/>
                <a:sym typeface="Roboto"/>
              </a:rPr>
              <a:t>Install reactstrap and Bootstrap from NPM. Reactstrap does not include Bootstrap CSS so this needs to be installed as well:</a:t>
            </a:r>
            <a:endParaRPr sz="1340">
              <a:solidFill>
                <a:srgbClr val="212529"/>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770"/>
              <a:buNone/>
            </a:pPr>
            <a:r>
              <a:rPr lang="en" sz="1235">
                <a:solidFill>
                  <a:srgbClr val="E6DB74"/>
                </a:solidFill>
                <a:highlight>
                  <a:srgbClr val="272822"/>
                </a:highlight>
                <a:latin typeface="Consolas"/>
                <a:ea typeface="Consolas"/>
                <a:cs typeface="Consolas"/>
                <a:sym typeface="Consolas"/>
              </a:rPr>
              <a:t>npm</a:t>
            </a:r>
            <a:r>
              <a:rPr lang="en" sz="1235">
                <a:solidFill>
                  <a:srgbClr val="F8F8F2"/>
                </a:solidFill>
                <a:highlight>
                  <a:srgbClr val="272822"/>
                </a:highlight>
                <a:latin typeface="Consolas"/>
                <a:ea typeface="Consolas"/>
                <a:cs typeface="Consolas"/>
                <a:sym typeface="Consolas"/>
              </a:rPr>
              <a:t> </a:t>
            </a:r>
            <a:r>
              <a:rPr lang="en" sz="1235">
                <a:solidFill>
                  <a:srgbClr val="E6DB74"/>
                </a:solidFill>
                <a:highlight>
                  <a:srgbClr val="272822"/>
                </a:highlight>
                <a:latin typeface="Consolas"/>
                <a:ea typeface="Consolas"/>
                <a:cs typeface="Consolas"/>
                <a:sym typeface="Consolas"/>
              </a:rPr>
              <a:t>install</a:t>
            </a:r>
            <a:r>
              <a:rPr lang="en" sz="1235">
                <a:solidFill>
                  <a:srgbClr val="F8F8F2"/>
                </a:solidFill>
                <a:highlight>
                  <a:srgbClr val="272822"/>
                </a:highlight>
                <a:latin typeface="Consolas"/>
                <a:ea typeface="Consolas"/>
                <a:cs typeface="Consolas"/>
                <a:sym typeface="Consolas"/>
              </a:rPr>
              <a:t> --save bootstrap</a:t>
            </a:r>
            <a:endParaRPr sz="1235">
              <a:solidFill>
                <a:srgbClr val="F8F8F2"/>
              </a:solidFill>
              <a:highlight>
                <a:srgbClr val="272822"/>
              </a:highlight>
              <a:latin typeface="Consolas"/>
              <a:ea typeface="Consolas"/>
              <a:cs typeface="Consolas"/>
              <a:sym typeface="Consolas"/>
            </a:endParaRPr>
          </a:p>
          <a:p>
            <a:pPr indent="0" lvl="0" marL="139700" marR="139700" rtl="0" algn="l">
              <a:lnSpc>
                <a:spcPct val="130000"/>
              </a:lnSpc>
              <a:spcBef>
                <a:spcPts val="1600"/>
              </a:spcBef>
              <a:spcAft>
                <a:spcPts val="0"/>
              </a:spcAft>
              <a:buSzPts val="770"/>
              <a:buNone/>
            </a:pPr>
            <a:r>
              <a:rPr lang="en" sz="1235">
                <a:solidFill>
                  <a:srgbClr val="E6DB74"/>
                </a:solidFill>
                <a:highlight>
                  <a:srgbClr val="272822"/>
                </a:highlight>
                <a:latin typeface="Consolas"/>
                <a:ea typeface="Consolas"/>
                <a:cs typeface="Consolas"/>
                <a:sym typeface="Consolas"/>
              </a:rPr>
              <a:t>npm</a:t>
            </a:r>
            <a:r>
              <a:rPr lang="en" sz="1235">
                <a:solidFill>
                  <a:srgbClr val="F8F8F2"/>
                </a:solidFill>
                <a:highlight>
                  <a:srgbClr val="272822"/>
                </a:highlight>
                <a:latin typeface="Consolas"/>
                <a:ea typeface="Consolas"/>
                <a:cs typeface="Consolas"/>
                <a:sym typeface="Consolas"/>
              </a:rPr>
              <a:t> </a:t>
            </a:r>
            <a:r>
              <a:rPr lang="en" sz="1235">
                <a:solidFill>
                  <a:srgbClr val="E6DB74"/>
                </a:solidFill>
                <a:highlight>
                  <a:srgbClr val="272822"/>
                </a:highlight>
                <a:latin typeface="Consolas"/>
                <a:ea typeface="Consolas"/>
                <a:cs typeface="Consolas"/>
                <a:sym typeface="Consolas"/>
              </a:rPr>
              <a:t>install</a:t>
            </a:r>
            <a:r>
              <a:rPr lang="en" sz="1235">
                <a:solidFill>
                  <a:srgbClr val="F8F8F2"/>
                </a:solidFill>
                <a:highlight>
                  <a:srgbClr val="272822"/>
                </a:highlight>
                <a:latin typeface="Consolas"/>
                <a:ea typeface="Consolas"/>
                <a:cs typeface="Consolas"/>
                <a:sym typeface="Consolas"/>
              </a:rPr>
              <a:t> --save reactstrap react react-dom</a:t>
            </a:r>
            <a:endParaRPr sz="1235">
              <a:solidFill>
                <a:srgbClr val="F8F8F2"/>
              </a:solidFill>
              <a:highlight>
                <a:srgbClr val="272822"/>
              </a:highlight>
              <a:latin typeface="Consolas"/>
              <a:ea typeface="Consolas"/>
              <a:cs typeface="Consolas"/>
              <a:sym typeface="Consolas"/>
            </a:endParaRPr>
          </a:p>
          <a:p>
            <a:pPr indent="0" lvl="0" marL="0" rtl="0" algn="l">
              <a:lnSpc>
                <a:spcPct val="95000"/>
              </a:lnSpc>
              <a:spcBef>
                <a:spcPts val="1600"/>
              </a:spcBef>
              <a:spcAft>
                <a:spcPts val="0"/>
              </a:spcAft>
              <a:buSzPts val="770"/>
              <a:buNone/>
            </a:pPr>
            <a:r>
              <a:rPr lang="en" sz="1200">
                <a:solidFill>
                  <a:srgbClr val="202124"/>
                </a:solidFill>
                <a:highlight>
                  <a:schemeClr val="lt1"/>
                </a:highlight>
                <a:latin typeface="Roboto"/>
                <a:ea typeface="Roboto"/>
                <a:cs typeface="Roboto"/>
                <a:sym typeface="Roboto"/>
              </a:rPr>
              <a:t>command to install bootstrap</a:t>
            </a:r>
            <a:endParaRPr sz="1200">
              <a:solidFill>
                <a:srgbClr val="202124"/>
              </a:solidFill>
              <a:highlight>
                <a:schemeClr val="lt1"/>
              </a:highlight>
              <a:latin typeface="Roboto"/>
              <a:ea typeface="Roboto"/>
              <a:cs typeface="Roboto"/>
              <a:sym typeface="Roboto"/>
            </a:endParaRPr>
          </a:p>
          <a:p>
            <a:pPr indent="0" lvl="0" marL="0" rtl="0" algn="l">
              <a:lnSpc>
                <a:spcPct val="95000"/>
              </a:lnSpc>
              <a:spcBef>
                <a:spcPts val="1200"/>
              </a:spcBef>
              <a:spcAft>
                <a:spcPts val="0"/>
              </a:spcAft>
              <a:buSzPts val="770"/>
              <a:buNone/>
            </a:pPr>
            <a:r>
              <a:rPr lang="en" sz="1200">
                <a:solidFill>
                  <a:srgbClr val="202124"/>
                </a:solidFill>
                <a:highlight>
                  <a:schemeClr val="lt1"/>
                </a:highlight>
                <a:latin typeface="Roboto"/>
                <a:ea typeface="Roboto"/>
                <a:cs typeface="Roboto"/>
                <a:sym typeface="Roboto"/>
              </a:rPr>
              <a:t>npm install bootstrap</a:t>
            </a:r>
            <a:endParaRPr sz="1200">
              <a:solidFill>
                <a:srgbClr val="202124"/>
              </a:solidFill>
              <a:highlight>
                <a:schemeClr val="lt1"/>
              </a:highlight>
              <a:latin typeface="Roboto"/>
              <a:ea typeface="Roboto"/>
              <a:cs typeface="Roboto"/>
              <a:sym typeface="Roboto"/>
            </a:endParaRPr>
          </a:p>
          <a:p>
            <a:pPr indent="0" lvl="0" marL="0" rtl="0" algn="l">
              <a:lnSpc>
                <a:spcPct val="95000"/>
              </a:lnSpc>
              <a:spcBef>
                <a:spcPts val="1200"/>
              </a:spcBef>
              <a:spcAft>
                <a:spcPts val="0"/>
              </a:spcAft>
              <a:buSzPts val="770"/>
              <a:buNone/>
            </a:pPr>
            <a:r>
              <a:rPr lang="en" sz="1200">
                <a:solidFill>
                  <a:srgbClr val="202124"/>
                </a:solidFill>
                <a:highlight>
                  <a:schemeClr val="lt1"/>
                </a:highlight>
                <a:latin typeface="Roboto"/>
                <a:ea typeface="Roboto"/>
                <a:cs typeface="Roboto"/>
                <a:sym typeface="Roboto"/>
              </a:rPr>
              <a:t>yarn add bootstrap</a:t>
            </a:r>
            <a:endParaRPr sz="1200">
              <a:solidFill>
                <a:srgbClr val="202124"/>
              </a:solidFill>
              <a:highlight>
                <a:schemeClr val="lt1"/>
              </a:highlight>
              <a:latin typeface="Roboto"/>
              <a:ea typeface="Roboto"/>
              <a:cs typeface="Roboto"/>
              <a:sym typeface="Roboto"/>
            </a:endParaRPr>
          </a:p>
          <a:p>
            <a:pPr indent="0" lvl="0" marL="139700" marR="139700" rtl="0" algn="l">
              <a:lnSpc>
                <a:spcPct val="130000"/>
              </a:lnSpc>
              <a:spcBef>
                <a:spcPts val="1600"/>
              </a:spcBef>
              <a:spcAft>
                <a:spcPts val="0"/>
              </a:spcAft>
              <a:buSzPts val="770"/>
              <a:buNone/>
            </a:pPr>
            <a:r>
              <a:t/>
            </a:r>
            <a:endParaRPr sz="1235">
              <a:solidFill>
                <a:srgbClr val="F8F8F2"/>
              </a:solidFill>
              <a:highlight>
                <a:srgbClr val="272822"/>
              </a:highlight>
              <a:latin typeface="Consolas"/>
              <a:ea typeface="Consolas"/>
              <a:cs typeface="Consolas"/>
              <a:sym typeface="Consolas"/>
            </a:endParaRPr>
          </a:p>
          <a:p>
            <a:pPr indent="0" lvl="0" marL="139700" marR="139700" rtl="0" algn="l">
              <a:lnSpc>
                <a:spcPct val="130000"/>
              </a:lnSpc>
              <a:spcBef>
                <a:spcPts val="1600"/>
              </a:spcBef>
              <a:spcAft>
                <a:spcPts val="0"/>
              </a:spcAft>
              <a:buSzPts val="770"/>
              <a:buNone/>
            </a:pPr>
            <a:r>
              <a:t/>
            </a:r>
            <a:endParaRPr sz="1235">
              <a:solidFill>
                <a:srgbClr val="F8F8F2"/>
              </a:solidFill>
              <a:highlight>
                <a:srgbClr val="272822"/>
              </a:highlight>
              <a:latin typeface="Consolas"/>
              <a:ea typeface="Consolas"/>
              <a:cs typeface="Consolas"/>
              <a:sym typeface="Consolas"/>
            </a:endParaRPr>
          </a:p>
          <a:p>
            <a:pPr indent="0" lvl="0" marL="139700" marR="139700" rtl="0" algn="l">
              <a:lnSpc>
                <a:spcPct val="130000"/>
              </a:lnSpc>
              <a:spcBef>
                <a:spcPts val="1600"/>
              </a:spcBef>
              <a:spcAft>
                <a:spcPts val="0"/>
              </a:spcAft>
              <a:buClr>
                <a:schemeClr val="dk1"/>
              </a:buClr>
              <a:buSzPts val="770"/>
              <a:buFont typeface="Arial"/>
              <a:buNone/>
            </a:pPr>
            <a:r>
              <a:t/>
            </a:r>
            <a:endParaRPr sz="1235">
              <a:solidFill>
                <a:srgbClr val="F8F8F2"/>
              </a:solidFill>
              <a:highlight>
                <a:srgbClr val="272822"/>
              </a:highlight>
              <a:latin typeface="Consolas"/>
              <a:ea typeface="Consolas"/>
              <a:cs typeface="Consolas"/>
              <a:sym typeface="Consolas"/>
            </a:endParaRPr>
          </a:p>
          <a:p>
            <a:pPr indent="0" lvl="0" marL="0" rtl="0" algn="l">
              <a:lnSpc>
                <a:spcPct val="95000"/>
              </a:lnSpc>
              <a:spcBef>
                <a:spcPts val="1600"/>
              </a:spcBef>
              <a:spcAft>
                <a:spcPts val="1200"/>
              </a:spcAft>
              <a:buSzPts val="770"/>
              <a:buNone/>
            </a:pPr>
            <a:r>
              <a:t/>
            </a:r>
            <a:endParaRPr sz="176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86" name="Google Shape;1686;p2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7" name="Google Shape;1687;p256"/>
          <p:cNvPicPr preferRelativeResize="0"/>
          <p:nvPr/>
        </p:nvPicPr>
        <p:blipFill>
          <a:blip r:embed="rId3">
            <a:alphaModFix/>
          </a:blip>
          <a:stretch>
            <a:fillRect/>
          </a:stretch>
        </p:blipFill>
        <p:spPr>
          <a:xfrm>
            <a:off x="371475" y="419100"/>
            <a:ext cx="8401050" cy="43053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93" name="Google Shape;1693;p2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4" name="Google Shape;1694;p257"/>
          <p:cNvPicPr preferRelativeResize="0"/>
          <p:nvPr/>
        </p:nvPicPr>
        <p:blipFill>
          <a:blip r:embed="rId3">
            <a:alphaModFix/>
          </a:blip>
          <a:stretch>
            <a:fillRect/>
          </a:stretch>
        </p:blipFill>
        <p:spPr>
          <a:xfrm>
            <a:off x="947738" y="295275"/>
            <a:ext cx="7248525" cy="4552950"/>
          </a:xfrm>
          <a:prstGeom prst="rect">
            <a:avLst/>
          </a:prstGeom>
          <a:noFill/>
          <a:ln>
            <a:noFill/>
          </a:ln>
        </p:spPr>
      </p:pic>
      <p:sp>
        <p:nvSpPr>
          <p:cNvPr id="1695" name="Google Shape;1695;p257"/>
          <p:cNvSpPr txBox="1"/>
          <p:nvPr/>
        </p:nvSpPr>
        <p:spPr>
          <a:xfrm>
            <a:off x="4572000" y="1857425"/>
            <a:ext cx="32610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successfully installation we can see bootstrap, and reactstrap in our package.json</a:t>
            </a:r>
            <a:endParaRPr/>
          </a:p>
        </p:txBody>
      </p:sp>
      <p:sp>
        <p:nvSpPr>
          <p:cNvPr id="1696" name="Google Shape;1696;p257"/>
          <p:cNvSpPr/>
          <p:nvPr/>
        </p:nvSpPr>
        <p:spPr>
          <a:xfrm>
            <a:off x="3619050" y="2045000"/>
            <a:ext cx="805500" cy="34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2" name="Google Shape;1702;p2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3" name="Google Shape;1703;p258"/>
          <p:cNvPicPr preferRelativeResize="0"/>
          <p:nvPr/>
        </p:nvPicPr>
        <p:blipFill>
          <a:blip r:embed="rId3">
            <a:alphaModFix/>
          </a:blip>
          <a:stretch>
            <a:fillRect/>
          </a:stretch>
        </p:blipFill>
        <p:spPr>
          <a:xfrm>
            <a:off x="814521" y="0"/>
            <a:ext cx="7514958" cy="51435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trial purpose :- </a:t>
            </a:r>
            <a:r>
              <a:rPr b="1" lang="en"/>
              <a:t>FormDemo.js</a:t>
            </a:r>
            <a:endParaRPr b="1"/>
          </a:p>
        </p:txBody>
      </p:sp>
      <p:sp>
        <p:nvSpPr>
          <p:cNvPr id="1709" name="Google Shape;1709;p2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function</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FormDemo</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Reactstrap Demo</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FormDemo</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715" name="Google Shape;1715;p260"/>
          <p:cNvSpPr txBox="1"/>
          <p:nvPr>
            <p:ph idx="1" type="body"/>
          </p:nvPr>
        </p:nvSpPr>
        <p:spPr>
          <a:xfrm>
            <a:off x="311700" y="812800"/>
            <a:ext cx="8520600" cy="37560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523"/>
              <a:buFont typeface="Arial"/>
              <a:buNone/>
            </a:pPr>
            <a:r>
              <a:t/>
            </a:r>
            <a:endParaRPr sz="1155"/>
          </a:p>
          <a:p>
            <a:pPr indent="0" lvl="0" marL="0" rtl="0" algn="l">
              <a:lnSpc>
                <a:spcPct val="125714"/>
              </a:lnSpc>
              <a:spcBef>
                <a:spcPts val="0"/>
              </a:spcBef>
              <a:spcAft>
                <a:spcPts val="0"/>
              </a:spcAft>
              <a:buClr>
                <a:schemeClr val="dk1"/>
              </a:buClr>
              <a:buSzPts val="523"/>
              <a:buFont typeface="Arial"/>
              <a:buNone/>
            </a:pPr>
            <a:r>
              <a:rPr lang="en" sz="798">
                <a:solidFill>
                  <a:srgbClr val="C586C0"/>
                </a:solidFill>
                <a:highlight>
                  <a:srgbClr val="1E1E1E"/>
                </a:highlight>
                <a:latin typeface="Consolas"/>
                <a:ea typeface="Consolas"/>
                <a:cs typeface="Consolas"/>
                <a:sym typeface="Consolas"/>
              </a:rPr>
              <a:t>import</a:t>
            </a:r>
            <a:r>
              <a:rPr lang="en" sz="798">
                <a:solidFill>
                  <a:srgbClr val="D4D4D4"/>
                </a:solidFill>
                <a:highlight>
                  <a:srgbClr val="1E1E1E"/>
                </a:highlight>
                <a:latin typeface="Consolas"/>
                <a:ea typeface="Consolas"/>
                <a:cs typeface="Consolas"/>
                <a:sym typeface="Consolas"/>
              </a:rPr>
              <a:t> </a:t>
            </a:r>
            <a:r>
              <a:rPr lang="en" sz="798">
                <a:solidFill>
                  <a:srgbClr val="9CDCFE"/>
                </a:solidFill>
                <a:highlight>
                  <a:srgbClr val="1E1E1E"/>
                </a:highlight>
                <a:latin typeface="Consolas"/>
                <a:ea typeface="Consolas"/>
                <a:cs typeface="Consolas"/>
                <a:sym typeface="Consolas"/>
              </a:rPr>
              <a:t>React</a:t>
            </a:r>
            <a:r>
              <a:rPr lang="en" sz="798">
                <a:solidFill>
                  <a:srgbClr val="D4D4D4"/>
                </a:solidFill>
                <a:highlight>
                  <a:srgbClr val="1E1E1E"/>
                </a:highlight>
                <a:latin typeface="Consolas"/>
                <a:ea typeface="Consolas"/>
                <a:cs typeface="Consolas"/>
                <a:sym typeface="Consolas"/>
              </a:rPr>
              <a:t> </a:t>
            </a:r>
            <a:r>
              <a:rPr lang="en" sz="798">
                <a:solidFill>
                  <a:srgbClr val="C586C0"/>
                </a:solidFill>
                <a:highlight>
                  <a:srgbClr val="1E1E1E"/>
                </a:highlight>
                <a:latin typeface="Consolas"/>
                <a:ea typeface="Consolas"/>
                <a:cs typeface="Consolas"/>
                <a:sym typeface="Consolas"/>
              </a:rPr>
              <a:t>from</a:t>
            </a:r>
            <a:r>
              <a:rPr lang="en" sz="798">
                <a:solidFill>
                  <a:srgbClr val="D4D4D4"/>
                </a:solidFill>
                <a:highlight>
                  <a:srgbClr val="1E1E1E"/>
                </a:highlight>
                <a:latin typeface="Consolas"/>
                <a:ea typeface="Consolas"/>
                <a:cs typeface="Consolas"/>
                <a:sym typeface="Consolas"/>
              </a:rPr>
              <a:t> </a:t>
            </a:r>
            <a:r>
              <a:rPr lang="en" sz="798">
                <a:solidFill>
                  <a:srgbClr val="CE9178"/>
                </a:solidFill>
                <a:highlight>
                  <a:srgbClr val="1E1E1E"/>
                </a:highlight>
                <a:latin typeface="Consolas"/>
                <a:ea typeface="Consolas"/>
                <a:cs typeface="Consolas"/>
                <a:sym typeface="Consolas"/>
              </a:rPr>
              <a:t>"react"</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C586C0"/>
                </a:solidFill>
                <a:highlight>
                  <a:srgbClr val="1E1E1E"/>
                </a:highlight>
                <a:latin typeface="Consolas"/>
                <a:ea typeface="Consolas"/>
                <a:cs typeface="Consolas"/>
                <a:sym typeface="Consolas"/>
              </a:rPr>
              <a:t>import</a:t>
            </a:r>
            <a:r>
              <a:rPr lang="en" sz="798">
                <a:solidFill>
                  <a:srgbClr val="D4D4D4"/>
                </a:solidFill>
                <a:highlight>
                  <a:srgbClr val="1E1E1E"/>
                </a:highlight>
                <a:latin typeface="Consolas"/>
                <a:ea typeface="Consolas"/>
                <a:cs typeface="Consolas"/>
                <a:sym typeface="Consolas"/>
              </a:rPr>
              <a:t> </a:t>
            </a:r>
            <a:r>
              <a:rPr lang="en" sz="798">
                <a:solidFill>
                  <a:srgbClr val="9CDCFE"/>
                </a:solidFill>
                <a:highlight>
                  <a:srgbClr val="1E1E1E"/>
                </a:highlight>
                <a:latin typeface="Consolas"/>
                <a:ea typeface="Consolas"/>
                <a:cs typeface="Consolas"/>
                <a:sym typeface="Consolas"/>
              </a:rPr>
              <a:t>ReactDOM</a:t>
            </a:r>
            <a:r>
              <a:rPr lang="en" sz="798">
                <a:solidFill>
                  <a:srgbClr val="D4D4D4"/>
                </a:solidFill>
                <a:highlight>
                  <a:srgbClr val="1E1E1E"/>
                </a:highlight>
                <a:latin typeface="Consolas"/>
                <a:ea typeface="Consolas"/>
                <a:cs typeface="Consolas"/>
                <a:sym typeface="Consolas"/>
              </a:rPr>
              <a:t> </a:t>
            </a:r>
            <a:r>
              <a:rPr lang="en" sz="798">
                <a:solidFill>
                  <a:srgbClr val="C586C0"/>
                </a:solidFill>
                <a:highlight>
                  <a:srgbClr val="1E1E1E"/>
                </a:highlight>
                <a:latin typeface="Consolas"/>
                <a:ea typeface="Consolas"/>
                <a:cs typeface="Consolas"/>
                <a:sym typeface="Consolas"/>
              </a:rPr>
              <a:t>from</a:t>
            </a:r>
            <a:r>
              <a:rPr lang="en" sz="798">
                <a:solidFill>
                  <a:srgbClr val="D4D4D4"/>
                </a:solidFill>
                <a:highlight>
                  <a:srgbClr val="1E1E1E"/>
                </a:highlight>
                <a:latin typeface="Consolas"/>
                <a:ea typeface="Consolas"/>
                <a:cs typeface="Consolas"/>
                <a:sym typeface="Consolas"/>
              </a:rPr>
              <a:t> </a:t>
            </a:r>
            <a:r>
              <a:rPr lang="en" sz="798">
                <a:solidFill>
                  <a:srgbClr val="CE9178"/>
                </a:solidFill>
                <a:highlight>
                  <a:srgbClr val="1E1E1E"/>
                </a:highlight>
                <a:latin typeface="Consolas"/>
                <a:ea typeface="Consolas"/>
                <a:cs typeface="Consolas"/>
                <a:sym typeface="Consolas"/>
              </a:rPr>
              <a:t>"react-dom"</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import App from './App';</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import ParentComponent from "./propsDemo/ParentComponent";</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import Counter from "./stateDemo/Counter";</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import CounterUsingRef from "./refsDemo/CounterUsingRef";</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import UseEffectDemo from "./useEffectDemo/UseEffectDemo";</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//import FetchData from "./useEffectDemo/FetchData";</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//import RouterDemo from "./reactRouterDemo/RouterDemo";</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//import RouterDemo from "./reactRouterDemo/RouterDemo";</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C586C0"/>
                </a:solidFill>
                <a:highlight>
                  <a:srgbClr val="1E1E1E"/>
                </a:highlight>
                <a:latin typeface="Consolas"/>
                <a:ea typeface="Consolas"/>
                <a:cs typeface="Consolas"/>
                <a:sym typeface="Consolas"/>
              </a:rPr>
              <a:t>import</a:t>
            </a:r>
            <a:r>
              <a:rPr lang="en" sz="798">
                <a:solidFill>
                  <a:srgbClr val="D4D4D4"/>
                </a:solidFill>
                <a:highlight>
                  <a:srgbClr val="1E1E1E"/>
                </a:highlight>
                <a:latin typeface="Consolas"/>
                <a:ea typeface="Consolas"/>
                <a:cs typeface="Consolas"/>
                <a:sym typeface="Consolas"/>
              </a:rPr>
              <a:t> </a:t>
            </a:r>
            <a:r>
              <a:rPr lang="en" sz="798">
                <a:solidFill>
                  <a:srgbClr val="9CDCFE"/>
                </a:solidFill>
                <a:highlight>
                  <a:srgbClr val="1E1E1E"/>
                </a:highlight>
                <a:latin typeface="Consolas"/>
                <a:ea typeface="Consolas"/>
                <a:cs typeface="Consolas"/>
                <a:sym typeface="Consolas"/>
              </a:rPr>
              <a:t>FormDemo</a:t>
            </a:r>
            <a:r>
              <a:rPr lang="en" sz="798">
                <a:solidFill>
                  <a:srgbClr val="D4D4D4"/>
                </a:solidFill>
                <a:highlight>
                  <a:srgbClr val="1E1E1E"/>
                </a:highlight>
                <a:latin typeface="Consolas"/>
                <a:ea typeface="Consolas"/>
                <a:cs typeface="Consolas"/>
                <a:sym typeface="Consolas"/>
              </a:rPr>
              <a:t> </a:t>
            </a:r>
            <a:r>
              <a:rPr lang="en" sz="798">
                <a:solidFill>
                  <a:srgbClr val="C586C0"/>
                </a:solidFill>
                <a:highlight>
                  <a:srgbClr val="1E1E1E"/>
                </a:highlight>
                <a:latin typeface="Consolas"/>
                <a:ea typeface="Consolas"/>
                <a:cs typeface="Consolas"/>
                <a:sym typeface="Consolas"/>
              </a:rPr>
              <a:t>from</a:t>
            </a:r>
            <a:r>
              <a:rPr lang="en" sz="798">
                <a:solidFill>
                  <a:srgbClr val="D4D4D4"/>
                </a:solidFill>
                <a:highlight>
                  <a:srgbClr val="1E1E1E"/>
                </a:highlight>
                <a:latin typeface="Consolas"/>
                <a:ea typeface="Consolas"/>
                <a:cs typeface="Consolas"/>
                <a:sym typeface="Consolas"/>
              </a:rPr>
              <a:t> </a:t>
            </a:r>
            <a:r>
              <a:rPr lang="en" sz="798">
                <a:solidFill>
                  <a:srgbClr val="CE9178"/>
                </a:solidFill>
                <a:highlight>
                  <a:srgbClr val="1E1E1E"/>
                </a:highlight>
                <a:latin typeface="Consolas"/>
                <a:ea typeface="Consolas"/>
                <a:cs typeface="Consolas"/>
                <a:sym typeface="Consolas"/>
              </a:rPr>
              <a:t>"./reactStrapDemo/FormDemo"</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C586C0"/>
                </a:solidFill>
                <a:highlight>
                  <a:srgbClr val="1E1E1E"/>
                </a:highlight>
                <a:latin typeface="Consolas"/>
                <a:ea typeface="Consolas"/>
                <a:cs typeface="Consolas"/>
                <a:sym typeface="Consolas"/>
              </a:rPr>
              <a:t>import</a:t>
            </a:r>
            <a:r>
              <a:rPr lang="en" sz="798">
                <a:solidFill>
                  <a:srgbClr val="D4D4D4"/>
                </a:solidFill>
                <a:highlight>
                  <a:srgbClr val="1E1E1E"/>
                </a:highlight>
                <a:latin typeface="Consolas"/>
                <a:ea typeface="Consolas"/>
                <a:cs typeface="Consolas"/>
                <a:sym typeface="Consolas"/>
              </a:rPr>
              <a:t> </a:t>
            </a:r>
            <a:r>
              <a:rPr lang="en" sz="798">
                <a:solidFill>
                  <a:srgbClr val="9CDCFE"/>
                </a:solidFill>
                <a:highlight>
                  <a:srgbClr val="1E1E1E"/>
                </a:highlight>
                <a:latin typeface="Consolas"/>
                <a:ea typeface="Consolas"/>
                <a:cs typeface="Consolas"/>
                <a:sym typeface="Consolas"/>
              </a:rPr>
              <a:t>reportWebVitals</a:t>
            </a:r>
            <a:r>
              <a:rPr lang="en" sz="798">
                <a:solidFill>
                  <a:srgbClr val="D4D4D4"/>
                </a:solidFill>
                <a:highlight>
                  <a:srgbClr val="1E1E1E"/>
                </a:highlight>
                <a:latin typeface="Consolas"/>
                <a:ea typeface="Consolas"/>
                <a:cs typeface="Consolas"/>
                <a:sym typeface="Consolas"/>
              </a:rPr>
              <a:t> </a:t>
            </a:r>
            <a:r>
              <a:rPr lang="en" sz="798">
                <a:solidFill>
                  <a:srgbClr val="C586C0"/>
                </a:solidFill>
                <a:highlight>
                  <a:srgbClr val="1E1E1E"/>
                </a:highlight>
                <a:latin typeface="Consolas"/>
                <a:ea typeface="Consolas"/>
                <a:cs typeface="Consolas"/>
                <a:sym typeface="Consolas"/>
              </a:rPr>
              <a:t>from</a:t>
            </a:r>
            <a:r>
              <a:rPr lang="en" sz="798">
                <a:solidFill>
                  <a:srgbClr val="D4D4D4"/>
                </a:solidFill>
                <a:highlight>
                  <a:srgbClr val="1E1E1E"/>
                </a:highlight>
                <a:latin typeface="Consolas"/>
                <a:ea typeface="Consolas"/>
                <a:cs typeface="Consolas"/>
                <a:sym typeface="Consolas"/>
              </a:rPr>
              <a:t> </a:t>
            </a:r>
            <a:r>
              <a:rPr lang="en" sz="798">
                <a:solidFill>
                  <a:srgbClr val="CE9178"/>
                </a:solidFill>
                <a:highlight>
                  <a:srgbClr val="1E1E1E"/>
                </a:highlight>
                <a:latin typeface="Consolas"/>
                <a:ea typeface="Consolas"/>
                <a:cs typeface="Consolas"/>
                <a:sym typeface="Consolas"/>
              </a:rPr>
              <a:t>"./reportWebVitals"</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9CDCFE"/>
                </a:solidFill>
                <a:highlight>
                  <a:srgbClr val="1E1E1E"/>
                </a:highlight>
                <a:latin typeface="Consolas"/>
                <a:ea typeface="Consolas"/>
                <a:cs typeface="Consolas"/>
                <a:sym typeface="Consolas"/>
              </a:rPr>
              <a:t>ReactDOM</a:t>
            </a:r>
            <a:r>
              <a:rPr lang="en" sz="798">
                <a:solidFill>
                  <a:srgbClr val="D4D4D4"/>
                </a:solidFill>
                <a:highlight>
                  <a:srgbClr val="1E1E1E"/>
                </a:highlight>
                <a:latin typeface="Consolas"/>
                <a:ea typeface="Consolas"/>
                <a:cs typeface="Consolas"/>
                <a:sym typeface="Consolas"/>
              </a:rPr>
              <a:t>.</a:t>
            </a:r>
            <a:r>
              <a:rPr lang="en" sz="798">
                <a:solidFill>
                  <a:srgbClr val="DCDCAA"/>
                </a:solidFill>
                <a:highlight>
                  <a:srgbClr val="1E1E1E"/>
                </a:highlight>
                <a:latin typeface="Consolas"/>
                <a:ea typeface="Consolas"/>
                <a:cs typeface="Consolas"/>
                <a:sym typeface="Consolas"/>
              </a:rPr>
              <a:t>render</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4D4D4"/>
                </a:solidFill>
                <a:highlight>
                  <a:srgbClr val="1E1E1E"/>
                </a:highlight>
                <a:latin typeface="Consolas"/>
                <a:ea typeface="Consolas"/>
                <a:cs typeface="Consolas"/>
                <a:sym typeface="Consolas"/>
              </a:rPr>
              <a:t>  </a:t>
            </a:r>
            <a:r>
              <a:rPr lang="en" sz="798">
                <a:solidFill>
                  <a:srgbClr val="808080"/>
                </a:solidFill>
                <a:highlight>
                  <a:srgbClr val="1E1E1E"/>
                </a:highlight>
                <a:latin typeface="Consolas"/>
                <a:ea typeface="Consolas"/>
                <a:cs typeface="Consolas"/>
                <a:sym typeface="Consolas"/>
              </a:rPr>
              <a:t>&lt;</a:t>
            </a:r>
            <a:r>
              <a:rPr lang="en" sz="798">
                <a:solidFill>
                  <a:srgbClr val="4EC9B0"/>
                </a:solidFill>
                <a:highlight>
                  <a:srgbClr val="1E1E1E"/>
                </a:highlight>
                <a:latin typeface="Consolas"/>
                <a:ea typeface="Consolas"/>
                <a:cs typeface="Consolas"/>
                <a:sym typeface="Consolas"/>
              </a:rPr>
              <a:t>React.StrictMode</a:t>
            </a:r>
            <a:r>
              <a:rPr lang="en" sz="798">
                <a:solidFill>
                  <a:srgbClr val="808080"/>
                </a:solidFill>
                <a:highlight>
                  <a:srgbClr val="1E1E1E"/>
                </a:highlight>
                <a:latin typeface="Consolas"/>
                <a:ea typeface="Consolas"/>
                <a:cs typeface="Consolas"/>
                <a:sym typeface="Consolas"/>
              </a:rPr>
              <a:t>&gt;</a:t>
            </a:r>
            <a:endParaRPr sz="798">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4D4D4"/>
                </a:solidFill>
                <a:highlight>
                  <a:srgbClr val="1E1E1E"/>
                </a:highlight>
                <a:latin typeface="Consolas"/>
                <a:ea typeface="Consolas"/>
                <a:cs typeface="Consolas"/>
                <a:sym typeface="Consolas"/>
              </a:rPr>
              <a:t>    </a:t>
            </a:r>
            <a:r>
              <a:rPr lang="en" sz="798">
                <a:solidFill>
                  <a:srgbClr val="808080"/>
                </a:solidFill>
                <a:highlight>
                  <a:srgbClr val="1E1E1E"/>
                </a:highlight>
                <a:latin typeface="Consolas"/>
                <a:ea typeface="Consolas"/>
                <a:cs typeface="Consolas"/>
                <a:sym typeface="Consolas"/>
              </a:rPr>
              <a:t>&lt;</a:t>
            </a:r>
            <a:r>
              <a:rPr lang="en" sz="798">
                <a:solidFill>
                  <a:srgbClr val="4EC9B0"/>
                </a:solidFill>
                <a:highlight>
                  <a:srgbClr val="1E1E1E"/>
                </a:highlight>
                <a:latin typeface="Consolas"/>
                <a:ea typeface="Consolas"/>
                <a:cs typeface="Consolas"/>
                <a:sym typeface="Consolas"/>
              </a:rPr>
              <a:t>FormDemo</a:t>
            </a:r>
            <a:r>
              <a:rPr lang="en" sz="798">
                <a:solidFill>
                  <a:srgbClr val="D4D4D4"/>
                </a:solidFill>
                <a:highlight>
                  <a:srgbClr val="1E1E1E"/>
                </a:highlight>
                <a:latin typeface="Consolas"/>
                <a:ea typeface="Consolas"/>
                <a:cs typeface="Consolas"/>
                <a:sym typeface="Consolas"/>
              </a:rPr>
              <a:t> </a:t>
            </a:r>
            <a:r>
              <a:rPr lang="en" sz="798">
                <a:solidFill>
                  <a:srgbClr val="808080"/>
                </a:solidFill>
                <a:highlight>
                  <a:srgbClr val="1E1E1E"/>
                </a:highlight>
                <a:latin typeface="Consolas"/>
                <a:ea typeface="Consolas"/>
                <a:cs typeface="Consolas"/>
                <a:sym typeface="Consolas"/>
              </a:rPr>
              <a:t>/&gt;</a:t>
            </a:r>
            <a:endParaRPr sz="798">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4D4D4"/>
                </a:solidFill>
                <a:highlight>
                  <a:srgbClr val="1E1E1E"/>
                </a:highlight>
                <a:latin typeface="Consolas"/>
                <a:ea typeface="Consolas"/>
                <a:cs typeface="Consolas"/>
                <a:sym typeface="Consolas"/>
              </a:rPr>
              <a:t>  </a:t>
            </a:r>
            <a:r>
              <a:rPr lang="en" sz="798">
                <a:solidFill>
                  <a:srgbClr val="808080"/>
                </a:solidFill>
                <a:highlight>
                  <a:srgbClr val="1E1E1E"/>
                </a:highlight>
                <a:latin typeface="Consolas"/>
                <a:ea typeface="Consolas"/>
                <a:cs typeface="Consolas"/>
                <a:sym typeface="Consolas"/>
              </a:rPr>
              <a:t>&lt;/</a:t>
            </a:r>
            <a:r>
              <a:rPr lang="en" sz="798">
                <a:solidFill>
                  <a:srgbClr val="4EC9B0"/>
                </a:solidFill>
                <a:highlight>
                  <a:srgbClr val="1E1E1E"/>
                </a:highlight>
                <a:latin typeface="Consolas"/>
                <a:ea typeface="Consolas"/>
                <a:cs typeface="Consolas"/>
                <a:sym typeface="Consolas"/>
              </a:rPr>
              <a:t>React.StrictMode</a:t>
            </a:r>
            <a:r>
              <a:rPr lang="en" sz="798">
                <a:solidFill>
                  <a:srgbClr val="808080"/>
                </a:solidFill>
                <a:highlight>
                  <a:srgbClr val="1E1E1E"/>
                </a:highlight>
                <a:latin typeface="Consolas"/>
                <a:ea typeface="Consolas"/>
                <a:cs typeface="Consolas"/>
                <a:sym typeface="Consolas"/>
              </a:rPr>
              <a:t>&gt;</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4D4D4"/>
                </a:solidFill>
                <a:highlight>
                  <a:srgbClr val="1E1E1E"/>
                </a:highlight>
                <a:latin typeface="Consolas"/>
                <a:ea typeface="Consolas"/>
                <a:cs typeface="Consolas"/>
                <a:sym typeface="Consolas"/>
              </a:rPr>
              <a:t>  </a:t>
            </a:r>
            <a:r>
              <a:rPr lang="en" sz="798">
                <a:solidFill>
                  <a:srgbClr val="9CDCFE"/>
                </a:solidFill>
                <a:highlight>
                  <a:srgbClr val="1E1E1E"/>
                </a:highlight>
                <a:latin typeface="Consolas"/>
                <a:ea typeface="Consolas"/>
                <a:cs typeface="Consolas"/>
                <a:sym typeface="Consolas"/>
              </a:rPr>
              <a:t>document</a:t>
            </a:r>
            <a:r>
              <a:rPr lang="en" sz="798">
                <a:solidFill>
                  <a:srgbClr val="D4D4D4"/>
                </a:solidFill>
                <a:highlight>
                  <a:srgbClr val="1E1E1E"/>
                </a:highlight>
                <a:latin typeface="Consolas"/>
                <a:ea typeface="Consolas"/>
                <a:cs typeface="Consolas"/>
                <a:sym typeface="Consolas"/>
              </a:rPr>
              <a:t>.</a:t>
            </a:r>
            <a:r>
              <a:rPr lang="en" sz="798">
                <a:solidFill>
                  <a:srgbClr val="DCDCAA"/>
                </a:solidFill>
                <a:highlight>
                  <a:srgbClr val="1E1E1E"/>
                </a:highlight>
                <a:latin typeface="Consolas"/>
                <a:ea typeface="Consolas"/>
                <a:cs typeface="Consolas"/>
                <a:sym typeface="Consolas"/>
              </a:rPr>
              <a:t>getElementById</a:t>
            </a:r>
            <a:r>
              <a:rPr lang="en" sz="798">
                <a:solidFill>
                  <a:srgbClr val="D4D4D4"/>
                </a:solidFill>
                <a:highlight>
                  <a:srgbClr val="1E1E1E"/>
                </a:highlight>
                <a:latin typeface="Consolas"/>
                <a:ea typeface="Consolas"/>
                <a:cs typeface="Consolas"/>
                <a:sym typeface="Consolas"/>
              </a:rPr>
              <a:t>(</a:t>
            </a:r>
            <a:r>
              <a:rPr lang="en" sz="798">
                <a:solidFill>
                  <a:srgbClr val="CE9178"/>
                </a:solidFill>
                <a:highlight>
                  <a:srgbClr val="1E1E1E"/>
                </a:highlight>
                <a:latin typeface="Consolas"/>
                <a:ea typeface="Consolas"/>
                <a:cs typeface="Consolas"/>
                <a:sym typeface="Consolas"/>
              </a:rPr>
              <a:t>"root"</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If you want to start measuring performance in your app, pass a function</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to log results (for example: reportWebVitals(console.log))</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6A9955"/>
                </a:solidFill>
                <a:highlight>
                  <a:srgbClr val="1E1E1E"/>
                </a:highlight>
                <a:latin typeface="Consolas"/>
                <a:ea typeface="Consolas"/>
                <a:cs typeface="Consolas"/>
                <a:sym typeface="Consolas"/>
              </a:rPr>
              <a:t>// or send to an analytics endpoint. Learn more: https://bit.ly/CRA-vitals</a:t>
            </a:r>
            <a:endParaRPr sz="798">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rPr lang="en" sz="798">
                <a:solidFill>
                  <a:srgbClr val="DCDCAA"/>
                </a:solidFill>
                <a:highlight>
                  <a:srgbClr val="1E1E1E"/>
                </a:highlight>
                <a:latin typeface="Consolas"/>
                <a:ea typeface="Consolas"/>
                <a:cs typeface="Consolas"/>
                <a:sym typeface="Consolas"/>
              </a:rPr>
              <a:t>reportWebVitals</a:t>
            </a:r>
            <a:r>
              <a:rPr lang="en" sz="798">
                <a:solidFill>
                  <a:srgbClr val="D4D4D4"/>
                </a:solidFill>
                <a:highlight>
                  <a:srgbClr val="1E1E1E"/>
                </a:highlight>
                <a:latin typeface="Consolas"/>
                <a:ea typeface="Consolas"/>
                <a:cs typeface="Consolas"/>
                <a:sym typeface="Consolas"/>
              </a:rPr>
              <a:t>();</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523"/>
              <a:buFont typeface="Arial"/>
              <a:buNone/>
            </a:pPr>
            <a:r>
              <a:t/>
            </a:r>
            <a:endParaRPr sz="798">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523"/>
              <a:buNone/>
            </a:pPr>
            <a:r>
              <a:t/>
            </a:r>
            <a:endParaRPr sz="1155"/>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1" name="Google Shape;1721;p2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2" name="Google Shape;1722;p261"/>
          <p:cNvPicPr preferRelativeResize="0"/>
          <p:nvPr/>
        </p:nvPicPr>
        <p:blipFill>
          <a:blip r:embed="rId3">
            <a:alphaModFix/>
          </a:blip>
          <a:stretch>
            <a:fillRect/>
          </a:stretch>
        </p:blipFill>
        <p:spPr>
          <a:xfrm>
            <a:off x="2595563" y="1385888"/>
            <a:ext cx="3952875" cy="23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10000"/>
              </a:lnSpc>
              <a:spcBef>
                <a:spcPts val="1800"/>
              </a:spcBef>
              <a:spcAft>
                <a:spcPts val="0"/>
              </a:spcAft>
              <a:buClr>
                <a:schemeClr val="dk1"/>
              </a:buClr>
              <a:buSzPts val="1100"/>
              <a:buFont typeface="Arial"/>
              <a:buNone/>
            </a:pPr>
            <a:r>
              <a:rPr lang="en" sz="1700">
                <a:solidFill>
                  <a:srgbClr val="5A5A5A"/>
                </a:solidFill>
                <a:highlight>
                  <a:srgbClr val="FFFFFF"/>
                </a:highlight>
                <a:latin typeface="Roboto"/>
                <a:ea typeface="Roboto"/>
                <a:cs typeface="Roboto"/>
                <a:sym typeface="Roboto"/>
              </a:rPr>
              <a:t>Install via npm</a:t>
            </a:r>
            <a:endParaRPr sz="1700">
              <a:solidFill>
                <a:srgbClr val="5A5A5A"/>
              </a:solidFill>
              <a:highlight>
                <a:srgbClr val="FFFFFF"/>
              </a:highlight>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lang="en" sz="1200">
                <a:solidFill>
                  <a:srgbClr val="5A5A5A"/>
                </a:solidFill>
                <a:highlight>
                  <a:srgbClr val="FFFFFF"/>
                </a:highlight>
                <a:latin typeface="Roboto"/>
                <a:ea typeface="Roboto"/>
                <a:cs typeface="Roboto"/>
                <a:sym typeface="Roboto"/>
              </a:rPr>
              <a:t>It is recommended to install Yarn through the </a:t>
            </a:r>
            <a:r>
              <a:rPr lang="en" sz="1200">
                <a:solidFill>
                  <a:srgbClr val="117CAD"/>
                </a:solidFill>
                <a:highlight>
                  <a:srgbClr val="FFFFFF"/>
                </a:highlight>
                <a:uFill>
                  <a:noFill/>
                </a:uFill>
                <a:latin typeface="Roboto"/>
                <a:ea typeface="Roboto"/>
                <a:cs typeface="Roboto"/>
                <a:sym typeface="Roboto"/>
                <a:hlinkClick r:id="rId3">
                  <a:extLst>
                    <a:ext uri="{A12FA001-AC4F-418D-AE19-62706E023703}">
                      <ahyp:hlinkClr val="tx"/>
                    </a:ext>
                  </a:extLst>
                </a:hlinkClick>
              </a:rPr>
              <a:t>npm package manager</a:t>
            </a:r>
            <a:r>
              <a:rPr lang="en" sz="1200">
                <a:solidFill>
                  <a:srgbClr val="5A5A5A"/>
                </a:solidFill>
                <a:highlight>
                  <a:srgbClr val="FFFFFF"/>
                </a:highlight>
                <a:latin typeface="Roboto"/>
                <a:ea typeface="Roboto"/>
                <a:cs typeface="Roboto"/>
                <a:sym typeface="Roboto"/>
              </a:rPr>
              <a:t>, which comes bundled with </a:t>
            </a:r>
            <a:r>
              <a:rPr lang="en" sz="1200">
                <a:solidFill>
                  <a:srgbClr val="117CAD"/>
                </a:solidFill>
                <a:highlight>
                  <a:srgbClr val="FFFFFF"/>
                </a:highlight>
                <a:uFill>
                  <a:noFill/>
                </a:uFill>
                <a:latin typeface="Roboto"/>
                <a:ea typeface="Roboto"/>
                <a:cs typeface="Roboto"/>
                <a:sym typeface="Roboto"/>
                <a:hlinkClick r:id="rId4">
                  <a:extLst>
                    <a:ext uri="{A12FA001-AC4F-418D-AE19-62706E023703}">
                      <ahyp:hlinkClr val="tx"/>
                    </a:ext>
                  </a:extLst>
                </a:hlinkClick>
              </a:rPr>
              <a:t>Node.js</a:t>
            </a:r>
            <a:r>
              <a:rPr lang="en" sz="1200">
                <a:solidFill>
                  <a:srgbClr val="5A5A5A"/>
                </a:solidFill>
                <a:highlight>
                  <a:srgbClr val="FFFFFF"/>
                </a:highlight>
                <a:latin typeface="Roboto"/>
                <a:ea typeface="Roboto"/>
                <a:cs typeface="Roboto"/>
                <a:sym typeface="Roboto"/>
              </a:rPr>
              <a:t> when you install it on your system.</a:t>
            </a:r>
            <a:endParaRPr sz="1200">
              <a:solidFill>
                <a:srgbClr val="5A5A5A"/>
              </a:solidFill>
              <a:highlight>
                <a:srgbClr val="FFFFFF"/>
              </a:highlight>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rPr lang="en" sz="1200">
                <a:solidFill>
                  <a:srgbClr val="5A5A5A"/>
                </a:solidFill>
                <a:highlight>
                  <a:srgbClr val="FFFFFF"/>
                </a:highlight>
                <a:latin typeface="Roboto"/>
                <a:ea typeface="Roboto"/>
                <a:cs typeface="Roboto"/>
                <a:sym typeface="Roboto"/>
              </a:rPr>
              <a:t>Once you have npm installed you can run the following both to install and upgrade Yarn:</a:t>
            </a:r>
            <a:endParaRPr sz="1200">
              <a:solidFill>
                <a:srgbClr val="5A5A5A"/>
              </a:solidFill>
              <a:highlight>
                <a:srgbClr val="FFFFFF"/>
              </a:highlight>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rPr lang="en" sz="1100">
                <a:solidFill>
                  <a:srgbClr val="DDDDDD"/>
                </a:solidFill>
                <a:highlight>
                  <a:srgbClr val="292B2C"/>
                </a:highlight>
                <a:latin typeface="Consolas"/>
                <a:ea typeface="Consolas"/>
                <a:cs typeface="Consolas"/>
                <a:sym typeface="Consolas"/>
              </a:rPr>
              <a:t>npm install </a:t>
            </a:r>
            <a:r>
              <a:rPr lang="en" sz="1100">
                <a:solidFill>
                  <a:srgbClr val="F92672"/>
                </a:solidFill>
                <a:highlight>
                  <a:srgbClr val="292B2C"/>
                </a:highlight>
                <a:latin typeface="Consolas"/>
                <a:ea typeface="Consolas"/>
                <a:cs typeface="Consolas"/>
                <a:sym typeface="Consolas"/>
              </a:rPr>
              <a:t>--global</a:t>
            </a:r>
            <a:r>
              <a:rPr lang="en" sz="1100">
                <a:solidFill>
                  <a:srgbClr val="DDDDDD"/>
                </a:solidFill>
                <a:highlight>
                  <a:srgbClr val="292B2C"/>
                </a:highlight>
                <a:latin typeface="Consolas"/>
                <a:ea typeface="Consolas"/>
                <a:cs typeface="Consolas"/>
                <a:sym typeface="Consolas"/>
              </a:rPr>
              <a:t> yarn</a:t>
            </a:r>
            <a:endParaRPr sz="1100">
              <a:solidFill>
                <a:srgbClr val="DDDDDD"/>
              </a:solidFill>
              <a:highlight>
                <a:srgbClr val="292B2C"/>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lnSpc>
                <a:spcPct val="110000"/>
              </a:lnSpc>
              <a:spcBef>
                <a:spcPts val="1800"/>
              </a:spcBef>
              <a:spcAft>
                <a:spcPts val="0"/>
              </a:spcAft>
              <a:buClr>
                <a:schemeClr val="dk1"/>
              </a:buClr>
              <a:buSzPts val="1100"/>
              <a:buFont typeface="Arial"/>
              <a:buNone/>
            </a:pPr>
            <a:r>
              <a:rPr lang="en" sz="1700">
                <a:solidFill>
                  <a:srgbClr val="5A5A5A"/>
                </a:solidFill>
                <a:highlight>
                  <a:srgbClr val="FFFFFF"/>
                </a:highlight>
                <a:latin typeface="Roboto"/>
                <a:ea typeface="Roboto"/>
                <a:cs typeface="Roboto"/>
                <a:sym typeface="Roboto"/>
              </a:rPr>
              <a:t>Check installation</a:t>
            </a:r>
            <a:endParaRPr sz="1700">
              <a:solidFill>
                <a:srgbClr val="5A5A5A"/>
              </a:solidFill>
              <a:highlight>
                <a:srgbClr val="FFFFFF"/>
              </a:highlight>
              <a:latin typeface="Roboto"/>
              <a:ea typeface="Roboto"/>
              <a:cs typeface="Roboto"/>
              <a:sym typeface="Roboto"/>
            </a:endParaRPr>
          </a:p>
          <a:p>
            <a:pPr indent="0" lvl="0" marL="0" rtl="0" algn="l">
              <a:spcBef>
                <a:spcPts val="400"/>
              </a:spcBef>
              <a:spcAft>
                <a:spcPts val="0"/>
              </a:spcAft>
              <a:buClr>
                <a:schemeClr val="dk1"/>
              </a:buClr>
              <a:buSzPts val="1100"/>
              <a:buFont typeface="Arial"/>
              <a:buNone/>
            </a:pPr>
            <a:r>
              <a:rPr lang="en" sz="1200">
                <a:solidFill>
                  <a:srgbClr val="5A5A5A"/>
                </a:solidFill>
                <a:highlight>
                  <a:srgbClr val="FFFFFF"/>
                </a:highlight>
                <a:latin typeface="Roboto"/>
                <a:ea typeface="Roboto"/>
                <a:cs typeface="Roboto"/>
                <a:sym typeface="Roboto"/>
              </a:rPr>
              <a:t>Check that Yarn is installed by running:</a:t>
            </a:r>
            <a:endParaRPr sz="1200">
              <a:solidFill>
                <a:srgbClr val="5A5A5A"/>
              </a:solidFill>
              <a:highlight>
                <a:srgbClr val="FFFFFF"/>
              </a:highlight>
              <a:latin typeface="Roboto"/>
              <a:ea typeface="Roboto"/>
              <a:cs typeface="Roboto"/>
              <a:sym typeface="Roboto"/>
            </a:endParaRPr>
          </a:p>
          <a:p>
            <a:pPr indent="0" lvl="0" marL="0" rtl="0" algn="l">
              <a:spcBef>
                <a:spcPts val="1400"/>
              </a:spcBef>
              <a:spcAft>
                <a:spcPts val="0"/>
              </a:spcAft>
              <a:buClr>
                <a:schemeClr val="dk1"/>
              </a:buClr>
              <a:buSzPts val="1100"/>
              <a:buFont typeface="Arial"/>
              <a:buNone/>
            </a:pPr>
            <a:r>
              <a:rPr lang="en" sz="1100">
                <a:solidFill>
                  <a:srgbClr val="DDDDDD"/>
                </a:solidFill>
                <a:highlight>
                  <a:srgbClr val="292B2C"/>
                </a:highlight>
                <a:latin typeface="Consolas"/>
                <a:ea typeface="Consolas"/>
                <a:cs typeface="Consolas"/>
                <a:sym typeface="Consolas"/>
              </a:rPr>
              <a:t>yarn --version</a:t>
            </a:r>
            <a:endParaRPr sz="1100">
              <a:solidFill>
                <a:srgbClr val="DDDDDD"/>
              </a:solidFill>
              <a:highlight>
                <a:srgbClr val="292B2C"/>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2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FormDemo.js</a:t>
            </a:r>
            <a:endParaRPr/>
          </a:p>
        </p:txBody>
      </p:sp>
      <p:sp>
        <p:nvSpPr>
          <p:cNvPr id="1728" name="Google Shape;1728;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275"/>
              <a:buFont typeface="Arial"/>
              <a:buNone/>
            </a:pPr>
            <a:r>
              <a:rPr lang="en" sz="762">
                <a:solidFill>
                  <a:srgbClr val="569CD6"/>
                </a:solidFill>
                <a:highlight>
                  <a:srgbClr val="1E1E1E"/>
                </a:highlight>
                <a:latin typeface="Consolas"/>
                <a:ea typeface="Consolas"/>
                <a:cs typeface="Consolas"/>
                <a:sym typeface="Consolas"/>
              </a:rPr>
              <a:t>import</a:t>
            </a:r>
            <a:r>
              <a:rPr lang="en" sz="762">
                <a:solidFill>
                  <a:srgbClr val="D4D4D4"/>
                </a:solidFill>
                <a:highlight>
                  <a:srgbClr val="1E1E1E"/>
                </a:highlight>
                <a:latin typeface="Consolas"/>
                <a:ea typeface="Consolas"/>
                <a:cs typeface="Consolas"/>
                <a:sym typeface="Consolas"/>
              </a:rPr>
              <a:t> React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useState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useRef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from</a:t>
            </a:r>
            <a:r>
              <a:rPr lang="en" sz="762">
                <a:solidFill>
                  <a:srgbClr val="D4D4D4"/>
                </a:solidFill>
                <a:highlight>
                  <a:srgbClr val="1E1E1E"/>
                </a:highlight>
                <a:latin typeface="Consolas"/>
                <a:ea typeface="Consolas"/>
                <a:cs typeface="Consolas"/>
                <a:sym typeface="Consolas"/>
              </a:rPr>
              <a:t> </a:t>
            </a:r>
            <a:r>
              <a:rPr lang="en" sz="762">
                <a:solidFill>
                  <a:srgbClr val="CE9178"/>
                </a:solidFill>
                <a:highlight>
                  <a:srgbClr val="1E1E1E"/>
                </a:highlight>
                <a:latin typeface="Consolas"/>
                <a:ea typeface="Consolas"/>
                <a:cs typeface="Consolas"/>
                <a:sym typeface="Consolas"/>
              </a:rPr>
              <a:t>"react"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569CD6"/>
                </a:solidFill>
                <a:highlight>
                  <a:srgbClr val="1E1E1E"/>
                </a:highlight>
                <a:latin typeface="Consolas"/>
                <a:ea typeface="Consolas"/>
                <a:cs typeface="Consolas"/>
                <a:sym typeface="Consolas"/>
              </a:rPr>
              <a:t>import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Form</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FormGroup</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Label</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Input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Button</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Alert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from</a:t>
            </a:r>
            <a:r>
              <a:rPr lang="en" sz="762">
                <a:solidFill>
                  <a:srgbClr val="D4D4D4"/>
                </a:solidFill>
                <a:highlight>
                  <a:srgbClr val="1E1E1E"/>
                </a:highlight>
                <a:latin typeface="Consolas"/>
                <a:ea typeface="Consolas"/>
                <a:cs typeface="Consolas"/>
                <a:sym typeface="Consolas"/>
              </a:rPr>
              <a:t> </a:t>
            </a:r>
            <a:r>
              <a:rPr lang="en" sz="762">
                <a:solidFill>
                  <a:srgbClr val="CE9178"/>
                </a:solidFill>
                <a:highlight>
                  <a:srgbClr val="1E1E1E"/>
                </a:highlight>
                <a:latin typeface="Consolas"/>
                <a:ea typeface="Consolas"/>
                <a:cs typeface="Consolas"/>
                <a:sym typeface="Consolas"/>
              </a:rPr>
              <a:t>"reactstrap"</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569CD6"/>
                </a:solidFill>
                <a:highlight>
                  <a:srgbClr val="1E1E1E"/>
                </a:highlight>
                <a:latin typeface="Consolas"/>
                <a:ea typeface="Consolas"/>
                <a:cs typeface="Consolas"/>
                <a:sym typeface="Consolas"/>
              </a:rPr>
              <a:t>import</a:t>
            </a:r>
            <a:r>
              <a:rPr lang="en" sz="762">
                <a:solidFill>
                  <a:srgbClr val="D4D4D4"/>
                </a:solidFill>
                <a:highlight>
                  <a:srgbClr val="1E1E1E"/>
                </a:highlight>
                <a:latin typeface="Consolas"/>
                <a:ea typeface="Consolas"/>
                <a:cs typeface="Consolas"/>
                <a:sym typeface="Consolas"/>
              </a:rPr>
              <a:t> </a:t>
            </a:r>
            <a:r>
              <a:rPr lang="en" sz="762">
                <a:solidFill>
                  <a:srgbClr val="CE9178"/>
                </a:solidFill>
                <a:highlight>
                  <a:srgbClr val="1E1E1E"/>
                </a:highlight>
                <a:latin typeface="Consolas"/>
                <a:ea typeface="Consolas"/>
                <a:cs typeface="Consolas"/>
                <a:sym typeface="Consolas"/>
              </a:rPr>
              <a:t>"./FormDemo.css"</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569CD6"/>
                </a:solidFill>
                <a:highlight>
                  <a:srgbClr val="1E1E1E"/>
                </a:highlight>
                <a:latin typeface="Consolas"/>
                <a:ea typeface="Consolas"/>
                <a:cs typeface="Consolas"/>
                <a:sym typeface="Consolas"/>
              </a:rPr>
              <a:t>function</a:t>
            </a:r>
            <a:r>
              <a:rPr lang="en" sz="762">
                <a:solidFill>
                  <a:srgbClr val="D4D4D4"/>
                </a:solidFill>
                <a:highlight>
                  <a:srgbClr val="1E1E1E"/>
                </a:highlight>
                <a:latin typeface="Consolas"/>
                <a:ea typeface="Consolas"/>
                <a:cs typeface="Consolas"/>
                <a:sym typeface="Consolas"/>
              </a:rPr>
              <a:t> FormDemo</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const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email</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setEmail</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useState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const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password</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setPassword</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useState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const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visible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setVisible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useState</a:t>
            </a:r>
            <a:r>
              <a:rPr lang="en" sz="762">
                <a:solidFill>
                  <a:srgbClr val="DCDCDC"/>
                </a:solidFill>
                <a:highlight>
                  <a:srgbClr val="1E1E1E"/>
                </a:highlight>
                <a:latin typeface="Consolas"/>
                <a:ea typeface="Consolas"/>
                <a:cs typeface="Consolas"/>
                <a:sym typeface="Consolas"/>
              </a:rPr>
              <a:t>(</a:t>
            </a:r>
            <a:r>
              <a:rPr lang="en" sz="762">
                <a:solidFill>
                  <a:srgbClr val="569CD6"/>
                </a:solidFill>
                <a:highlight>
                  <a:srgbClr val="1E1E1E"/>
                </a:highlight>
                <a:latin typeface="Consolas"/>
                <a:ea typeface="Consolas"/>
                <a:cs typeface="Consolas"/>
                <a:sym typeface="Consolas"/>
              </a:rPr>
              <a:t>false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const</a:t>
            </a:r>
            <a:r>
              <a:rPr lang="en" sz="762">
                <a:solidFill>
                  <a:srgbClr val="D4D4D4"/>
                </a:solidFill>
                <a:highlight>
                  <a:srgbClr val="1E1E1E"/>
                </a:highlight>
                <a:latin typeface="Consolas"/>
                <a:ea typeface="Consolas"/>
                <a:cs typeface="Consolas"/>
                <a:sym typeface="Consolas"/>
              </a:rPr>
              <a:t> alertMessage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useRef</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CE9178"/>
                </a:solidFill>
                <a:highlight>
                  <a:srgbClr val="1E1E1E"/>
                </a:highlight>
                <a:latin typeface="Consolas"/>
                <a:ea typeface="Consolas"/>
                <a:cs typeface="Consolas"/>
                <a:sym typeface="Consolas"/>
              </a:rPr>
              <a:t>"It seems password or email is empty. Please enter them before submitting the form."</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let</a:t>
            </a:r>
            <a:r>
              <a:rPr lang="en" sz="762">
                <a:solidFill>
                  <a:srgbClr val="D4D4D4"/>
                </a:solidFill>
                <a:highlight>
                  <a:srgbClr val="1E1E1E"/>
                </a:highlight>
                <a:latin typeface="Consolas"/>
                <a:ea typeface="Consolas"/>
                <a:cs typeface="Consolas"/>
                <a:sym typeface="Consolas"/>
              </a:rPr>
              <a:t> onEmailChange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setEmail</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target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value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let</a:t>
            </a:r>
            <a:r>
              <a:rPr lang="en" sz="762">
                <a:solidFill>
                  <a:srgbClr val="D4D4D4"/>
                </a:solidFill>
                <a:highlight>
                  <a:srgbClr val="1E1E1E"/>
                </a:highlight>
                <a:latin typeface="Consolas"/>
                <a:ea typeface="Consolas"/>
                <a:cs typeface="Consolas"/>
                <a:sym typeface="Consolas"/>
              </a:rPr>
              <a:t> onPasswordChange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setPassword</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target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value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let</a:t>
            </a:r>
            <a:r>
              <a:rPr lang="en" sz="762">
                <a:solidFill>
                  <a:srgbClr val="D4D4D4"/>
                </a:solidFill>
                <a:highlight>
                  <a:srgbClr val="1E1E1E"/>
                </a:highlight>
                <a:latin typeface="Consolas"/>
                <a:ea typeface="Consolas"/>
                <a:cs typeface="Consolas"/>
                <a:sym typeface="Consolas"/>
              </a:rPr>
              <a:t> onSubmit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event</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preventDefault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if</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email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password</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setVisible</a:t>
            </a:r>
            <a:r>
              <a:rPr lang="en" sz="762">
                <a:solidFill>
                  <a:srgbClr val="DCDCDC"/>
                </a:solidFill>
                <a:highlight>
                  <a:srgbClr val="1E1E1E"/>
                </a:highlight>
                <a:latin typeface="Consolas"/>
                <a:ea typeface="Consolas"/>
                <a:cs typeface="Consolas"/>
                <a:sym typeface="Consolas"/>
              </a:rPr>
              <a:t>(</a:t>
            </a:r>
            <a:r>
              <a:rPr lang="en" sz="762">
                <a:solidFill>
                  <a:srgbClr val="569CD6"/>
                </a:solidFill>
                <a:highlight>
                  <a:srgbClr val="1E1E1E"/>
                </a:highlight>
                <a:latin typeface="Consolas"/>
                <a:ea typeface="Consolas"/>
                <a:cs typeface="Consolas"/>
                <a:sym typeface="Consolas"/>
              </a:rPr>
              <a:t>true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let</a:t>
            </a:r>
            <a:r>
              <a:rPr lang="en" sz="762">
                <a:solidFill>
                  <a:srgbClr val="D4D4D4"/>
                </a:solidFill>
                <a:highlight>
                  <a:srgbClr val="1E1E1E"/>
                </a:highlight>
                <a:latin typeface="Consolas"/>
                <a:ea typeface="Consolas"/>
                <a:cs typeface="Consolas"/>
                <a:sym typeface="Consolas"/>
              </a:rPr>
              <a:t> onDismiss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setVisible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x</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x</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let</a:t>
            </a:r>
            <a:r>
              <a:rPr lang="en" sz="762">
                <a:solidFill>
                  <a:srgbClr val="D4D4D4"/>
                </a:solidFill>
                <a:highlight>
                  <a:srgbClr val="1E1E1E"/>
                </a:highlight>
                <a:latin typeface="Consolas"/>
                <a:ea typeface="Consolas"/>
                <a:cs typeface="Consolas"/>
                <a:sym typeface="Consolas"/>
              </a:rPr>
              <a:t> resetForm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setEmail</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setPassword</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return</a:t>
            </a: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div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"form-container"</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FormGroup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"form-group"</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Label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"form-label"</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Email</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/Label&gt;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Input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type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"email"</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"email"</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placeholder</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"Enter Email"</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value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email</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onChange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onEmailChange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/FormGroup&gt;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FormGroup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"form-group"</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Label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"form-label"</a:t>
            </a:r>
            <a:r>
              <a:rPr lang="en" sz="762">
                <a:solidFill>
                  <a:srgbClr val="DCDCDC"/>
                </a:solidFill>
                <a:highlight>
                  <a:srgbClr val="1E1E1E"/>
                </a:highlight>
                <a:latin typeface="Consolas"/>
                <a:ea typeface="Consolas"/>
                <a:cs typeface="Consolas"/>
                <a:sym typeface="Consolas"/>
              </a:rPr>
              <a:t>}&gt;</a:t>
            </a:r>
            <a:r>
              <a:rPr lang="en" sz="762">
                <a:solidFill>
                  <a:srgbClr val="D4D4D4"/>
                </a:solidFill>
                <a:highlight>
                  <a:srgbClr val="1E1E1E"/>
                </a:highlight>
                <a:latin typeface="Consolas"/>
                <a:ea typeface="Consolas"/>
                <a:cs typeface="Consolas"/>
                <a:sym typeface="Consolas"/>
              </a:rPr>
              <a:t>Password</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/Label&gt;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Input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type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"password"</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"password"</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placeholder</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"Enter Password"</a:t>
            </a:r>
            <a:endParaRPr sz="762">
              <a:solidFill>
                <a:srgbClr val="CE9178"/>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value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password</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onChange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onPasswordChange</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/FormGroup&gt;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div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"action-buttons"</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Button color</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"primary"</a:t>
            </a:r>
            <a:r>
              <a:rPr lang="en" sz="762">
                <a:solidFill>
                  <a:srgbClr val="D4D4D4"/>
                </a:solidFill>
                <a:highlight>
                  <a:srgbClr val="1E1E1E"/>
                </a:highlight>
                <a:latin typeface="Consolas"/>
                <a:ea typeface="Consolas"/>
                <a:cs typeface="Consolas"/>
                <a:sym typeface="Consolas"/>
              </a:rPr>
              <a:t> size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"sm"</a:t>
            </a:r>
            <a:r>
              <a:rPr lang="en" sz="762">
                <a:solidFill>
                  <a:srgbClr val="D4D4D4"/>
                </a:solidFill>
                <a:highlight>
                  <a:srgbClr val="1E1E1E"/>
                </a:highlight>
                <a:latin typeface="Consolas"/>
                <a:ea typeface="Consolas"/>
                <a:cs typeface="Consolas"/>
                <a:sym typeface="Consolas"/>
              </a:rPr>
              <a:t> onClick</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onSubmit</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Submit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/Button&gt;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Button color</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"danger"</a:t>
            </a:r>
            <a:r>
              <a:rPr lang="en" sz="762">
                <a:solidFill>
                  <a:srgbClr val="D4D4D4"/>
                </a:solidFill>
                <a:highlight>
                  <a:srgbClr val="1E1E1E"/>
                </a:highlight>
                <a:latin typeface="Consolas"/>
                <a:ea typeface="Consolas"/>
                <a:cs typeface="Consolas"/>
                <a:sym typeface="Consolas"/>
              </a:rPr>
              <a:t> size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"sm"</a:t>
            </a:r>
            <a:r>
              <a:rPr lang="en" sz="762">
                <a:solidFill>
                  <a:srgbClr val="D4D4D4"/>
                </a:solidFill>
                <a:highlight>
                  <a:srgbClr val="1E1E1E"/>
                </a:highlight>
                <a:latin typeface="Consolas"/>
                <a:ea typeface="Consolas"/>
                <a:cs typeface="Consolas"/>
                <a:sym typeface="Consolas"/>
              </a:rPr>
              <a:t> onClick</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resetForm</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Reset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/Button&gt;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/div&gt;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/Form&gt;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Alert className</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"alert-action"</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color</a:t>
            </a:r>
            <a:r>
              <a:rPr lang="en" sz="762">
                <a:solidFill>
                  <a:srgbClr val="DCDCDC"/>
                </a:solidFill>
                <a:highlight>
                  <a:srgbClr val="1E1E1E"/>
                </a:highlight>
                <a:latin typeface="Consolas"/>
                <a:ea typeface="Consolas"/>
                <a:cs typeface="Consolas"/>
                <a:sym typeface="Consolas"/>
              </a:rPr>
              <a:t>=</a:t>
            </a:r>
            <a:r>
              <a:rPr lang="en" sz="762">
                <a:solidFill>
                  <a:srgbClr val="CE9178"/>
                </a:solidFill>
                <a:highlight>
                  <a:srgbClr val="1E1E1E"/>
                </a:highlight>
                <a:latin typeface="Consolas"/>
                <a:ea typeface="Consolas"/>
                <a:cs typeface="Consolas"/>
                <a:sym typeface="Consolas"/>
              </a:rPr>
              <a:t>"info"</a:t>
            </a:r>
            <a:r>
              <a:rPr lang="en" sz="762">
                <a:solidFill>
                  <a:srgbClr val="D4D4D4"/>
                </a:solidFill>
                <a:highlight>
                  <a:srgbClr val="1E1E1E"/>
                </a:highlight>
                <a:latin typeface="Consolas"/>
                <a:ea typeface="Consolas"/>
                <a:cs typeface="Consolas"/>
                <a:sym typeface="Consolas"/>
              </a:rPr>
              <a:t> isOpen</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visible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toggle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onDismiss</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 fade</a:t>
            </a:r>
            <a:r>
              <a:rPr lang="en" sz="762">
                <a:solidFill>
                  <a:srgbClr val="DCDCDC"/>
                </a:solidFill>
                <a:highlight>
                  <a:srgbClr val="1E1E1E"/>
                </a:highlight>
                <a:latin typeface="Consolas"/>
                <a:ea typeface="Consolas"/>
                <a:cs typeface="Consolas"/>
                <a:sym typeface="Consolas"/>
              </a:rPr>
              <a:t>={</a:t>
            </a:r>
            <a:r>
              <a:rPr lang="en" sz="762">
                <a:solidFill>
                  <a:srgbClr val="569CD6"/>
                </a:solidFill>
                <a:highlight>
                  <a:srgbClr val="1E1E1E"/>
                </a:highlight>
                <a:latin typeface="Consolas"/>
                <a:ea typeface="Consolas"/>
                <a:cs typeface="Consolas"/>
                <a:sym typeface="Consolas"/>
              </a:rPr>
              <a:t>true</a:t>
            </a:r>
            <a:r>
              <a:rPr lang="en" sz="762">
                <a:solidFill>
                  <a:srgbClr val="DCDCDC"/>
                </a:solidFill>
                <a:highlight>
                  <a:srgbClr val="1E1E1E"/>
                </a:highlight>
                <a:latin typeface="Consolas"/>
                <a:ea typeface="Consolas"/>
                <a:cs typeface="Consolas"/>
                <a:sym typeface="Consolas"/>
              </a:rPr>
              <a:t>}&gt;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alertMessage</a:t>
            </a:r>
            <a:r>
              <a:rPr lang="en" sz="762">
                <a:solidFill>
                  <a:srgbClr val="DCDCDC"/>
                </a:solidFill>
                <a:highlight>
                  <a:srgbClr val="1E1E1E"/>
                </a:highlight>
                <a:latin typeface="Consolas"/>
                <a:ea typeface="Consolas"/>
                <a:cs typeface="Consolas"/>
                <a:sym typeface="Consolas"/>
              </a:rPr>
              <a:t>.</a:t>
            </a:r>
            <a:r>
              <a:rPr lang="en" sz="762">
                <a:solidFill>
                  <a:srgbClr val="D4D4D4"/>
                </a:solidFill>
                <a:highlight>
                  <a:srgbClr val="1E1E1E"/>
                </a:highlight>
                <a:latin typeface="Consolas"/>
                <a:ea typeface="Consolas"/>
                <a:cs typeface="Consolas"/>
                <a:sym typeface="Consolas"/>
              </a:rPr>
              <a:t>current</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/Alert&gt;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&lt;</a:t>
            </a:r>
            <a:r>
              <a:rPr lang="en" sz="762">
                <a:solidFill>
                  <a:srgbClr val="D4D4D4"/>
                </a:solidFill>
                <a:highlight>
                  <a:srgbClr val="1E1E1E"/>
                </a:highlight>
                <a:latin typeface="Consolas"/>
                <a:ea typeface="Consolas"/>
                <a:cs typeface="Consolas"/>
                <a:sym typeface="Consolas"/>
              </a:rPr>
              <a:t>/div&gt;</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4D4D4"/>
                </a:solidFill>
                <a:highlight>
                  <a:srgbClr val="1E1E1E"/>
                </a:highlight>
                <a:latin typeface="Consolas"/>
                <a:ea typeface="Consolas"/>
                <a:cs typeface="Consolas"/>
                <a:sym typeface="Consolas"/>
              </a:rPr>
              <a:t> </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rPr lang="en" sz="762">
                <a:solidFill>
                  <a:srgbClr val="569CD6"/>
                </a:solidFill>
                <a:highlight>
                  <a:srgbClr val="1E1E1E"/>
                </a:highlight>
                <a:latin typeface="Consolas"/>
                <a:ea typeface="Consolas"/>
                <a:cs typeface="Consolas"/>
                <a:sym typeface="Consolas"/>
              </a:rPr>
              <a:t>export</a:t>
            </a:r>
            <a:r>
              <a:rPr lang="en" sz="762">
                <a:solidFill>
                  <a:srgbClr val="D4D4D4"/>
                </a:solidFill>
                <a:highlight>
                  <a:srgbClr val="1E1E1E"/>
                </a:highlight>
                <a:latin typeface="Consolas"/>
                <a:ea typeface="Consolas"/>
                <a:cs typeface="Consolas"/>
                <a:sym typeface="Consolas"/>
              </a:rPr>
              <a:t> </a:t>
            </a:r>
            <a:r>
              <a:rPr lang="en" sz="762">
                <a:solidFill>
                  <a:srgbClr val="569CD6"/>
                </a:solidFill>
                <a:highlight>
                  <a:srgbClr val="1E1E1E"/>
                </a:highlight>
                <a:latin typeface="Consolas"/>
                <a:ea typeface="Consolas"/>
                <a:cs typeface="Consolas"/>
                <a:sym typeface="Consolas"/>
              </a:rPr>
              <a:t>default</a:t>
            </a:r>
            <a:r>
              <a:rPr lang="en" sz="762">
                <a:solidFill>
                  <a:srgbClr val="D4D4D4"/>
                </a:solidFill>
                <a:highlight>
                  <a:srgbClr val="1E1E1E"/>
                </a:highlight>
                <a:latin typeface="Consolas"/>
                <a:ea typeface="Consolas"/>
                <a:cs typeface="Consolas"/>
                <a:sym typeface="Consolas"/>
              </a:rPr>
              <a:t> FormDemo</a:t>
            </a:r>
            <a:r>
              <a:rPr lang="en" sz="762">
                <a:solidFill>
                  <a:srgbClr val="DCDCDC"/>
                </a:solidFill>
                <a:highlight>
                  <a:srgbClr val="1E1E1E"/>
                </a:highlight>
                <a:latin typeface="Consolas"/>
                <a:ea typeface="Consolas"/>
                <a:cs typeface="Consolas"/>
                <a:sym typeface="Consolas"/>
              </a:rPr>
              <a:t>;</a:t>
            </a:r>
            <a:endParaRPr sz="762">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275"/>
              <a:buFont typeface="Arial"/>
              <a:buNone/>
            </a:pPr>
            <a:r>
              <a:t/>
            </a:r>
            <a:endParaRPr sz="762">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275"/>
              <a:buNone/>
            </a:pPr>
            <a:r>
              <a:t/>
            </a:r>
            <a:endParaRPr sz="950"/>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FormDemo.css</a:t>
            </a:r>
            <a:endParaRPr/>
          </a:p>
        </p:txBody>
      </p:sp>
      <p:sp>
        <p:nvSpPr>
          <p:cNvPr id="1734" name="Google Shape;1734;p263"/>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.form-container</a:t>
            </a:r>
            <a:r>
              <a:rPr lang="en" sz="777">
                <a:solidFill>
                  <a:srgbClr val="D4D4D4"/>
                </a:solidFill>
                <a:highlight>
                  <a:srgbClr val="1E1E1E"/>
                </a:highlight>
                <a:latin typeface="Consolas"/>
                <a:ea typeface="Consolas"/>
                <a:cs typeface="Consolas"/>
                <a:sym typeface="Consolas"/>
              </a:rPr>
              <a:t> </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display:</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flex</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flex-direction:</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column</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width:</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100%</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height:</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60vh</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justify-content:</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center</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align-items:</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center</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.form-group</a:t>
            </a:r>
            <a:r>
              <a:rPr lang="en" sz="777">
                <a:solidFill>
                  <a:srgbClr val="D4D4D4"/>
                </a:solidFill>
                <a:highlight>
                  <a:srgbClr val="1E1E1E"/>
                </a:highlight>
                <a:latin typeface="Consolas"/>
                <a:ea typeface="Consolas"/>
                <a:cs typeface="Consolas"/>
                <a:sym typeface="Consolas"/>
              </a:rPr>
              <a:t> </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margin:</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1vw</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.form-label</a:t>
            </a:r>
            <a:r>
              <a:rPr lang="en" sz="777">
                <a:solidFill>
                  <a:srgbClr val="D4D4D4"/>
                </a:solidFill>
                <a:highlight>
                  <a:srgbClr val="1E1E1E"/>
                </a:highlight>
                <a:latin typeface="Consolas"/>
                <a:ea typeface="Consolas"/>
                <a:cs typeface="Consolas"/>
                <a:sym typeface="Consolas"/>
              </a:rPr>
              <a:t> </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margin:</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0.5vw</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.action-buttons</a:t>
            </a:r>
            <a:r>
              <a:rPr lang="en" sz="777">
                <a:solidFill>
                  <a:srgbClr val="D4D4D4"/>
                </a:solidFill>
                <a:highlight>
                  <a:srgbClr val="1E1E1E"/>
                </a:highlight>
                <a:latin typeface="Consolas"/>
                <a:ea typeface="Consolas"/>
                <a:cs typeface="Consolas"/>
                <a:sym typeface="Consolas"/>
              </a:rPr>
              <a:t> </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display:</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flex</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flex-direction:</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row</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justify-content:</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space-evenly</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align-items:</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center</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.alert-action</a:t>
            </a:r>
            <a:r>
              <a:rPr lang="en" sz="777">
                <a:solidFill>
                  <a:srgbClr val="D4D4D4"/>
                </a:solidFill>
                <a:highlight>
                  <a:srgbClr val="1E1E1E"/>
                </a:highlight>
                <a:latin typeface="Consolas"/>
                <a:ea typeface="Consolas"/>
                <a:cs typeface="Consolas"/>
                <a:sym typeface="Consolas"/>
              </a:rPr>
              <a:t> </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width:</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30%</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margin:</a:t>
            </a:r>
            <a:r>
              <a:rPr lang="en" sz="777">
                <a:solidFill>
                  <a:srgbClr val="D4D4D4"/>
                </a:solidFill>
                <a:highlight>
                  <a:srgbClr val="1E1E1E"/>
                </a:highlight>
                <a:latin typeface="Consolas"/>
                <a:ea typeface="Consolas"/>
                <a:cs typeface="Consolas"/>
                <a:sym typeface="Consolas"/>
              </a:rPr>
              <a:t> </a:t>
            </a:r>
            <a:r>
              <a:rPr lang="en" sz="777">
                <a:solidFill>
                  <a:srgbClr val="B5CEA8"/>
                </a:solidFill>
                <a:highlight>
                  <a:srgbClr val="1E1E1E"/>
                </a:highlight>
                <a:latin typeface="Consolas"/>
                <a:ea typeface="Consolas"/>
                <a:cs typeface="Consolas"/>
                <a:sym typeface="Consolas"/>
              </a:rPr>
              <a:t>0.5vw</a:t>
            </a: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605"/>
              <a:buFont typeface="Arial"/>
              <a:buNone/>
            </a:pPr>
            <a:r>
              <a:rPr lang="en" sz="777">
                <a:solidFill>
                  <a:srgbClr val="DCDCDC"/>
                </a:solidFill>
                <a:highlight>
                  <a:srgbClr val="1E1E1E"/>
                </a:highlight>
                <a:latin typeface="Consolas"/>
                <a:ea typeface="Consolas"/>
                <a:cs typeface="Consolas"/>
                <a:sym typeface="Consolas"/>
              </a:rPr>
              <a:t>}</a:t>
            </a:r>
            <a:endParaRPr sz="777">
              <a:solidFill>
                <a:srgbClr val="DCDCDC"/>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605"/>
              <a:buNone/>
            </a:pPr>
            <a:r>
              <a:t/>
            </a:r>
            <a:endParaRPr sz="1190"/>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0" name="Google Shape;1740;p2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1" name="Google Shape;1741;p264"/>
          <p:cNvPicPr preferRelativeResize="0"/>
          <p:nvPr/>
        </p:nvPicPr>
        <p:blipFill>
          <a:blip r:embed="rId3">
            <a:alphaModFix/>
          </a:blip>
          <a:stretch>
            <a:fillRect/>
          </a:stretch>
        </p:blipFill>
        <p:spPr>
          <a:xfrm>
            <a:off x="166688" y="280988"/>
            <a:ext cx="8810625" cy="458152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65"/>
          <p:cNvSpPr txBox="1"/>
          <p:nvPr>
            <p:ph type="title"/>
          </p:nvPr>
        </p:nvSpPr>
        <p:spPr>
          <a:xfrm>
            <a:off x="311700" y="445025"/>
            <a:ext cx="8520600" cy="572700"/>
          </a:xfrm>
          <a:prstGeom prst="rect">
            <a:avLst/>
          </a:prstGeom>
          <a:solidFill>
            <a:srgbClr val="D0E0E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Events</a:t>
            </a:r>
            <a:endParaRPr/>
          </a:p>
        </p:txBody>
      </p:sp>
      <p:sp>
        <p:nvSpPr>
          <p:cNvPr id="1747" name="Google Shape;1747;p2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6550" lvl="0" marL="457200" rtl="0" algn="l">
              <a:lnSpc>
                <a:spcPct val="100000"/>
              </a:lnSpc>
              <a:spcBef>
                <a:spcPts val="0"/>
              </a:spcBef>
              <a:spcAft>
                <a:spcPts val="0"/>
              </a:spcAft>
              <a:buClr>
                <a:schemeClr val="dk1"/>
              </a:buClr>
              <a:buSzPts val="1700"/>
              <a:buChar char="-"/>
            </a:pPr>
            <a:r>
              <a:rPr lang="en" sz="1700">
                <a:solidFill>
                  <a:schemeClr val="dk1"/>
                </a:solidFill>
              </a:rPr>
              <a:t>Events  are actions that are triggered by either system generated events or user actions.</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Examples of events are loading a web page, resizing a window, pressing keys, etc. </a:t>
            </a:r>
            <a:endParaRPr sz="1700">
              <a:solidFill>
                <a:schemeClr val="dk1"/>
              </a:solidFill>
            </a:endParaRPr>
          </a:p>
          <a:p>
            <a:pPr indent="0" lvl="0" marL="457200" rtl="0" algn="l">
              <a:lnSpc>
                <a:spcPct val="100000"/>
              </a:lnSpc>
              <a:spcBef>
                <a:spcPts val="0"/>
              </a:spcBef>
              <a:spcAft>
                <a:spcPts val="0"/>
              </a:spcAft>
              <a:buNone/>
            </a:pPr>
            <a:r>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React’s event handling system is called synthetic events and is similar to the system on DOM elements.</a:t>
            </a:r>
            <a:endParaRPr sz="1700">
              <a:solidFill>
                <a:schemeClr val="dk1"/>
              </a:solidFill>
            </a:endParaRPr>
          </a:p>
          <a:p>
            <a:pPr indent="0" lvl="0" marL="457200" rtl="0" algn="l">
              <a:lnSpc>
                <a:spcPct val="100000"/>
              </a:lnSpc>
              <a:spcBef>
                <a:spcPts val="0"/>
              </a:spcBef>
              <a:spcAft>
                <a:spcPts val="0"/>
              </a:spcAft>
              <a:buNone/>
            </a:pPr>
            <a:r>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Working with events in reactjs is same as how you would have done in javascript. </a:t>
            </a:r>
            <a:endParaRPr sz="1700">
              <a:solidFill>
                <a:schemeClr val="dk1"/>
              </a:solidFill>
            </a:endParaRPr>
          </a:p>
          <a:p>
            <a:pPr indent="0" lvl="0" marL="457200" rtl="0" algn="l">
              <a:lnSpc>
                <a:spcPct val="100000"/>
              </a:lnSpc>
              <a:spcBef>
                <a:spcPts val="0"/>
              </a:spcBef>
              <a:spcAft>
                <a:spcPts val="0"/>
              </a:spcAft>
              <a:buNone/>
            </a:pPr>
            <a:r>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You can use all the event handlers  that are used in javascript. The setState() method is used to update the state when the user interacts with any Html element.</a:t>
            </a:r>
            <a:endParaRPr sz="1700">
              <a:solidFill>
                <a:schemeClr val="dk1"/>
              </a:solidFill>
            </a:endParaRPr>
          </a:p>
          <a:p>
            <a:pPr indent="0" lvl="0" marL="0" rtl="0" algn="l">
              <a:spcBef>
                <a:spcPts val="0"/>
              </a:spcBef>
              <a:spcAft>
                <a:spcPts val="1200"/>
              </a:spcAft>
              <a:buNone/>
            </a:pPr>
            <a:r>
              <a:t/>
            </a:r>
            <a:endParaRPr sz="1700">
              <a:solidFill>
                <a:srgbClr val="000000"/>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66"/>
          <p:cNvSpPr txBox="1"/>
          <p:nvPr>
            <p:ph type="title"/>
          </p:nvPr>
        </p:nvSpPr>
        <p:spPr>
          <a:xfrm>
            <a:off x="311700" y="0"/>
            <a:ext cx="8520600" cy="62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index.js</a:t>
            </a:r>
            <a:endParaRPr/>
          </a:p>
        </p:txBody>
      </p:sp>
      <p:sp>
        <p:nvSpPr>
          <p:cNvPr id="1753" name="Google Shape;1753;p266"/>
          <p:cNvSpPr txBox="1"/>
          <p:nvPr>
            <p:ph idx="1" type="body"/>
          </p:nvPr>
        </p:nvSpPr>
        <p:spPr>
          <a:xfrm>
            <a:off x="311700" y="622200"/>
            <a:ext cx="8520600" cy="39468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//For ReactJS Events</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C586C0"/>
                </a:solidFill>
                <a:highlight>
                  <a:srgbClr val="1E1E1E"/>
                </a:highlight>
                <a:latin typeface="Consolas"/>
                <a:ea typeface="Consolas"/>
                <a:cs typeface="Consolas"/>
                <a:sym typeface="Consolas"/>
              </a:rPr>
              <a:t>import</a:t>
            </a:r>
            <a:r>
              <a:rPr lang="en" sz="935">
                <a:solidFill>
                  <a:srgbClr val="D4D4D4"/>
                </a:solidFill>
                <a:highlight>
                  <a:srgbClr val="1E1E1E"/>
                </a:highlight>
                <a:latin typeface="Consolas"/>
                <a:ea typeface="Consolas"/>
                <a:cs typeface="Consolas"/>
                <a:sym typeface="Consolas"/>
              </a:rPr>
              <a:t> </a:t>
            </a:r>
            <a:r>
              <a:rPr lang="en" sz="935">
                <a:solidFill>
                  <a:srgbClr val="9CDCFE"/>
                </a:solidFill>
                <a:highlight>
                  <a:srgbClr val="1E1E1E"/>
                </a:highlight>
                <a:latin typeface="Consolas"/>
                <a:ea typeface="Consolas"/>
                <a:cs typeface="Consolas"/>
                <a:sym typeface="Consolas"/>
              </a:rPr>
              <a:t>React</a:t>
            </a:r>
            <a:r>
              <a:rPr lang="en" sz="935">
                <a:solidFill>
                  <a:srgbClr val="D4D4D4"/>
                </a:solidFill>
                <a:highlight>
                  <a:srgbClr val="1E1E1E"/>
                </a:highlight>
                <a:latin typeface="Consolas"/>
                <a:ea typeface="Consolas"/>
                <a:cs typeface="Consolas"/>
                <a:sym typeface="Consolas"/>
              </a:rPr>
              <a:t> </a:t>
            </a:r>
            <a:r>
              <a:rPr lang="en" sz="935">
                <a:solidFill>
                  <a:srgbClr val="C586C0"/>
                </a:solidFill>
                <a:highlight>
                  <a:srgbClr val="1E1E1E"/>
                </a:highlight>
                <a:latin typeface="Consolas"/>
                <a:ea typeface="Consolas"/>
                <a:cs typeface="Consolas"/>
                <a:sym typeface="Consolas"/>
              </a:rPr>
              <a:t>from</a:t>
            </a:r>
            <a:r>
              <a:rPr lang="en" sz="935">
                <a:solidFill>
                  <a:srgbClr val="D4D4D4"/>
                </a:solidFill>
                <a:highlight>
                  <a:srgbClr val="1E1E1E"/>
                </a:highlight>
                <a:latin typeface="Consolas"/>
                <a:ea typeface="Consolas"/>
                <a:cs typeface="Consolas"/>
                <a:sym typeface="Consolas"/>
              </a:rPr>
              <a:t> </a:t>
            </a:r>
            <a:r>
              <a:rPr lang="en" sz="935">
                <a:solidFill>
                  <a:srgbClr val="CE9178"/>
                </a:solidFill>
                <a:highlight>
                  <a:srgbClr val="1E1E1E"/>
                </a:highlight>
                <a:latin typeface="Consolas"/>
                <a:ea typeface="Consolas"/>
                <a:cs typeface="Consolas"/>
                <a:sym typeface="Consolas"/>
              </a:rPr>
              <a:t>"react"</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C586C0"/>
                </a:solidFill>
                <a:highlight>
                  <a:srgbClr val="1E1E1E"/>
                </a:highlight>
                <a:latin typeface="Consolas"/>
                <a:ea typeface="Consolas"/>
                <a:cs typeface="Consolas"/>
                <a:sym typeface="Consolas"/>
              </a:rPr>
              <a:t>import</a:t>
            </a:r>
            <a:r>
              <a:rPr lang="en" sz="935">
                <a:solidFill>
                  <a:srgbClr val="D4D4D4"/>
                </a:solidFill>
                <a:highlight>
                  <a:srgbClr val="1E1E1E"/>
                </a:highlight>
                <a:latin typeface="Consolas"/>
                <a:ea typeface="Consolas"/>
                <a:cs typeface="Consolas"/>
                <a:sym typeface="Consolas"/>
              </a:rPr>
              <a:t> </a:t>
            </a:r>
            <a:r>
              <a:rPr lang="en" sz="935">
                <a:solidFill>
                  <a:srgbClr val="9CDCFE"/>
                </a:solidFill>
                <a:highlight>
                  <a:srgbClr val="1E1E1E"/>
                </a:highlight>
                <a:latin typeface="Consolas"/>
                <a:ea typeface="Consolas"/>
                <a:cs typeface="Consolas"/>
                <a:sym typeface="Consolas"/>
              </a:rPr>
              <a:t>ReactDOM</a:t>
            </a:r>
            <a:r>
              <a:rPr lang="en" sz="935">
                <a:solidFill>
                  <a:srgbClr val="D4D4D4"/>
                </a:solidFill>
                <a:highlight>
                  <a:srgbClr val="1E1E1E"/>
                </a:highlight>
                <a:latin typeface="Consolas"/>
                <a:ea typeface="Consolas"/>
                <a:cs typeface="Consolas"/>
                <a:sym typeface="Consolas"/>
              </a:rPr>
              <a:t> </a:t>
            </a:r>
            <a:r>
              <a:rPr lang="en" sz="935">
                <a:solidFill>
                  <a:srgbClr val="C586C0"/>
                </a:solidFill>
                <a:highlight>
                  <a:srgbClr val="1E1E1E"/>
                </a:highlight>
                <a:latin typeface="Consolas"/>
                <a:ea typeface="Consolas"/>
                <a:cs typeface="Consolas"/>
                <a:sym typeface="Consolas"/>
              </a:rPr>
              <a:t>from</a:t>
            </a:r>
            <a:r>
              <a:rPr lang="en" sz="935">
                <a:solidFill>
                  <a:srgbClr val="D4D4D4"/>
                </a:solidFill>
                <a:highlight>
                  <a:srgbClr val="1E1E1E"/>
                </a:highlight>
                <a:latin typeface="Consolas"/>
                <a:ea typeface="Consolas"/>
                <a:cs typeface="Consolas"/>
                <a:sym typeface="Consolas"/>
              </a:rPr>
              <a:t> </a:t>
            </a:r>
            <a:r>
              <a:rPr lang="en" sz="935">
                <a:solidFill>
                  <a:srgbClr val="CE9178"/>
                </a:solidFill>
                <a:highlight>
                  <a:srgbClr val="1E1E1E"/>
                </a:highlight>
                <a:latin typeface="Consolas"/>
                <a:ea typeface="Consolas"/>
                <a:cs typeface="Consolas"/>
                <a:sym typeface="Consolas"/>
              </a:rPr>
              <a:t>"react-dom"</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import App from './App';</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import ParentComponent from "./propsDemo/ParentComponent";</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import Counter from "./stateDemo/Counter";</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import CounterUsingRef from "./refsDemo/CounterUsingRef";</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import UseEffectDemo from "./useEffectDemo/UseEffectDemo";</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C586C0"/>
                </a:solidFill>
                <a:highlight>
                  <a:srgbClr val="1E1E1E"/>
                </a:highlight>
                <a:latin typeface="Consolas"/>
                <a:ea typeface="Consolas"/>
                <a:cs typeface="Consolas"/>
                <a:sym typeface="Consolas"/>
              </a:rPr>
              <a:t>import</a:t>
            </a:r>
            <a:r>
              <a:rPr lang="en" sz="935">
                <a:solidFill>
                  <a:srgbClr val="D4D4D4"/>
                </a:solidFill>
                <a:highlight>
                  <a:srgbClr val="1E1E1E"/>
                </a:highlight>
                <a:latin typeface="Consolas"/>
                <a:ea typeface="Consolas"/>
                <a:cs typeface="Consolas"/>
                <a:sym typeface="Consolas"/>
              </a:rPr>
              <a:t> </a:t>
            </a:r>
            <a:r>
              <a:rPr lang="en" sz="935">
                <a:solidFill>
                  <a:srgbClr val="9CDCFE"/>
                </a:solidFill>
                <a:highlight>
                  <a:srgbClr val="1E1E1E"/>
                </a:highlight>
                <a:latin typeface="Consolas"/>
                <a:ea typeface="Consolas"/>
                <a:cs typeface="Consolas"/>
                <a:sym typeface="Consolas"/>
              </a:rPr>
              <a:t>EventTest</a:t>
            </a:r>
            <a:r>
              <a:rPr lang="en" sz="935">
                <a:solidFill>
                  <a:srgbClr val="D4D4D4"/>
                </a:solidFill>
                <a:highlight>
                  <a:srgbClr val="1E1E1E"/>
                </a:highlight>
                <a:latin typeface="Consolas"/>
                <a:ea typeface="Consolas"/>
                <a:cs typeface="Consolas"/>
                <a:sym typeface="Consolas"/>
              </a:rPr>
              <a:t> </a:t>
            </a:r>
            <a:r>
              <a:rPr lang="en" sz="935">
                <a:solidFill>
                  <a:srgbClr val="C586C0"/>
                </a:solidFill>
                <a:highlight>
                  <a:srgbClr val="1E1E1E"/>
                </a:highlight>
                <a:latin typeface="Consolas"/>
                <a:ea typeface="Consolas"/>
                <a:cs typeface="Consolas"/>
                <a:sym typeface="Consolas"/>
              </a:rPr>
              <a:t>from</a:t>
            </a:r>
            <a:r>
              <a:rPr lang="en" sz="935">
                <a:solidFill>
                  <a:srgbClr val="D4D4D4"/>
                </a:solidFill>
                <a:highlight>
                  <a:srgbClr val="1E1E1E"/>
                </a:highlight>
                <a:latin typeface="Consolas"/>
                <a:ea typeface="Consolas"/>
                <a:cs typeface="Consolas"/>
                <a:sym typeface="Consolas"/>
              </a:rPr>
              <a:t> </a:t>
            </a:r>
            <a:r>
              <a:rPr lang="en" sz="935">
                <a:solidFill>
                  <a:srgbClr val="CE9178"/>
                </a:solidFill>
                <a:highlight>
                  <a:srgbClr val="1E1E1E"/>
                </a:highlight>
                <a:latin typeface="Consolas"/>
                <a:ea typeface="Consolas"/>
                <a:cs typeface="Consolas"/>
                <a:sym typeface="Consolas"/>
              </a:rPr>
              <a:t>"./events.jsx"</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C586C0"/>
                </a:solidFill>
                <a:highlight>
                  <a:srgbClr val="1E1E1E"/>
                </a:highlight>
                <a:latin typeface="Consolas"/>
                <a:ea typeface="Consolas"/>
                <a:cs typeface="Consolas"/>
                <a:sym typeface="Consolas"/>
              </a:rPr>
              <a:t>import</a:t>
            </a:r>
            <a:r>
              <a:rPr lang="en" sz="935">
                <a:solidFill>
                  <a:srgbClr val="D4D4D4"/>
                </a:solidFill>
                <a:highlight>
                  <a:srgbClr val="1E1E1E"/>
                </a:highlight>
                <a:latin typeface="Consolas"/>
                <a:ea typeface="Consolas"/>
                <a:cs typeface="Consolas"/>
                <a:sym typeface="Consolas"/>
              </a:rPr>
              <a:t> </a:t>
            </a:r>
            <a:r>
              <a:rPr lang="en" sz="935">
                <a:solidFill>
                  <a:srgbClr val="9CDCFE"/>
                </a:solidFill>
                <a:highlight>
                  <a:srgbClr val="1E1E1E"/>
                </a:highlight>
                <a:latin typeface="Consolas"/>
                <a:ea typeface="Consolas"/>
                <a:cs typeface="Consolas"/>
                <a:sym typeface="Consolas"/>
              </a:rPr>
              <a:t>reportWebVitals</a:t>
            </a:r>
            <a:r>
              <a:rPr lang="en" sz="935">
                <a:solidFill>
                  <a:srgbClr val="D4D4D4"/>
                </a:solidFill>
                <a:highlight>
                  <a:srgbClr val="1E1E1E"/>
                </a:highlight>
                <a:latin typeface="Consolas"/>
                <a:ea typeface="Consolas"/>
                <a:cs typeface="Consolas"/>
                <a:sym typeface="Consolas"/>
              </a:rPr>
              <a:t> </a:t>
            </a:r>
            <a:r>
              <a:rPr lang="en" sz="935">
                <a:solidFill>
                  <a:srgbClr val="C586C0"/>
                </a:solidFill>
                <a:highlight>
                  <a:srgbClr val="1E1E1E"/>
                </a:highlight>
                <a:latin typeface="Consolas"/>
                <a:ea typeface="Consolas"/>
                <a:cs typeface="Consolas"/>
                <a:sym typeface="Consolas"/>
              </a:rPr>
              <a:t>from</a:t>
            </a:r>
            <a:r>
              <a:rPr lang="en" sz="935">
                <a:solidFill>
                  <a:srgbClr val="D4D4D4"/>
                </a:solidFill>
                <a:highlight>
                  <a:srgbClr val="1E1E1E"/>
                </a:highlight>
                <a:latin typeface="Consolas"/>
                <a:ea typeface="Consolas"/>
                <a:cs typeface="Consolas"/>
                <a:sym typeface="Consolas"/>
              </a:rPr>
              <a:t> </a:t>
            </a:r>
            <a:r>
              <a:rPr lang="en" sz="935">
                <a:solidFill>
                  <a:srgbClr val="CE9178"/>
                </a:solidFill>
                <a:highlight>
                  <a:srgbClr val="1E1E1E"/>
                </a:highlight>
                <a:latin typeface="Consolas"/>
                <a:ea typeface="Consolas"/>
                <a:cs typeface="Consolas"/>
                <a:sym typeface="Consolas"/>
              </a:rPr>
              <a:t>"./reportWebVitals"</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9CDCFE"/>
                </a:solidFill>
                <a:highlight>
                  <a:srgbClr val="1E1E1E"/>
                </a:highlight>
                <a:latin typeface="Consolas"/>
                <a:ea typeface="Consolas"/>
                <a:cs typeface="Consolas"/>
                <a:sym typeface="Consolas"/>
              </a:rPr>
              <a:t>ReactDOM</a:t>
            </a:r>
            <a:r>
              <a:rPr lang="en" sz="935">
                <a:solidFill>
                  <a:srgbClr val="D4D4D4"/>
                </a:solidFill>
                <a:highlight>
                  <a:srgbClr val="1E1E1E"/>
                </a:highlight>
                <a:latin typeface="Consolas"/>
                <a:ea typeface="Consolas"/>
                <a:cs typeface="Consolas"/>
                <a:sym typeface="Consolas"/>
              </a:rPr>
              <a:t>.</a:t>
            </a:r>
            <a:r>
              <a:rPr lang="en" sz="935">
                <a:solidFill>
                  <a:srgbClr val="DCDCAA"/>
                </a:solidFill>
                <a:highlight>
                  <a:srgbClr val="1E1E1E"/>
                </a:highlight>
                <a:latin typeface="Consolas"/>
                <a:ea typeface="Consolas"/>
                <a:cs typeface="Consolas"/>
                <a:sym typeface="Consolas"/>
              </a:rPr>
              <a:t>render</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4D4D4"/>
                </a:solidFill>
                <a:highlight>
                  <a:srgbClr val="1E1E1E"/>
                </a:highlight>
                <a:latin typeface="Consolas"/>
                <a:ea typeface="Consolas"/>
                <a:cs typeface="Consolas"/>
                <a:sym typeface="Consolas"/>
              </a:rPr>
              <a:t>  </a:t>
            </a:r>
            <a:r>
              <a:rPr lang="en" sz="935">
                <a:solidFill>
                  <a:srgbClr val="808080"/>
                </a:solidFill>
                <a:highlight>
                  <a:srgbClr val="1E1E1E"/>
                </a:highlight>
                <a:latin typeface="Consolas"/>
                <a:ea typeface="Consolas"/>
                <a:cs typeface="Consolas"/>
                <a:sym typeface="Consolas"/>
              </a:rPr>
              <a:t>&lt;</a:t>
            </a:r>
            <a:r>
              <a:rPr lang="en" sz="935">
                <a:solidFill>
                  <a:srgbClr val="4EC9B0"/>
                </a:solidFill>
                <a:highlight>
                  <a:srgbClr val="1E1E1E"/>
                </a:highlight>
                <a:latin typeface="Consolas"/>
                <a:ea typeface="Consolas"/>
                <a:cs typeface="Consolas"/>
                <a:sym typeface="Consolas"/>
              </a:rPr>
              <a:t>React.StrictMode</a:t>
            </a:r>
            <a:r>
              <a:rPr lang="en" sz="935">
                <a:solidFill>
                  <a:srgbClr val="808080"/>
                </a:solidFill>
                <a:highlight>
                  <a:srgbClr val="1E1E1E"/>
                </a:highlight>
                <a:latin typeface="Consolas"/>
                <a:ea typeface="Consolas"/>
                <a:cs typeface="Consolas"/>
                <a:sym typeface="Consolas"/>
              </a:rPr>
              <a:t>&gt;</a:t>
            </a:r>
            <a:endParaRPr sz="935">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4D4D4"/>
                </a:solidFill>
                <a:highlight>
                  <a:srgbClr val="1E1E1E"/>
                </a:highlight>
                <a:latin typeface="Consolas"/>
                <a:ea typeface="Consolas"/>
                <a:cs typeface="Consolas"/>
                <a:sym typeface="Consolas"/>
              </a:rPr>
              <a:t>    </a:t>
            </a:r>
            <a:r>
              <a:rPr lang="en" sz="935">
                <a:solidFill>
                  <a:srgbClr val="808080"/>
                </a:solidFill>
                <a:highlight>
                  <a:srgbClr val="1E1E1E"/>
                </a:highlight>
                <a:latin typeface="Consolas"/>
                <a:ea typeface="Consolas"/>
                <a:cs typeface="Consolas"/>
                <a:sym typeface="Consolas"/>
              </a:rPr>
              <a:t>&lt;</a:t>
            </a:r>
            <a:r>
              <a:rPr lang="en" sz="935">
                <a:solidFill>
                  <a:srgbClr val="4EC9B0"/>
                </a:solidFill>
                <a:highlight>
                  <a:srgbClr val="1E1E1E"/>
                </a:highlight>
                <a:latin typeface="Consolas"/>
                <a:ea typeface="Consolas"/>
                <a:cs typeface="Consolas"/>
                <a:sym typeface="Consolas"/>
              </a:rPr>
              <a:t>EventTest</a:t>
            </a:r>
            <a:r>
              <a:rPr lang="en" sz="935">
                <a:solidFill>
                  <a:srgbClr val="D4D4D4"/>
                </a:solidFill>
                <a:highlight>
                  <a:srgbClr val="1E1E1E"/>
                </a:highlight>
                <a:latin typeface="Consolas"/>
                <a:ea typeface="Consolas"/>
                <a:cs typeface="Consolas"/>
                <a:sym typeface="Consolas"/>
              </a:rPr>
              <a:t> </a:t>
            </a:r>
            <a:r>
              <a:rPr lang="en" sz="935">
                <a:solidFill>
                  <a:srgbClr val="808080"/>
                </a:solidFill>
                <a:highlight>
                  <a:srgbClr val="1E1E1E"/>
                </a:highlight>
                <a:latin typeface="Consolas"/>
                <a:ea typeface="Consolas"/>
                <a:cs typeface="Consolas"/>
                <a:sym typeface="Consolas"/>
              </a:rPr>
              <a:t>/&gt;</a:t>
            </a:r>
            <a:endParaRPr sz="935">
              <a:solidFill>
                <a:srgbClr val="808080"/>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4D4D4"/>
                </a:solidFill>
                <a:highlight>
                  <a:srgbClr val="1E1E1E"/>
                </a:highlight>
                <a:latin typeface="Consolas"/>
                <a:ea typeface="Consolas"/>
                <a:cs typeface="Consolas"/>
                <a:sym typeface="Consolas"/>
              </a:rPr>
              <a:t>  </a:t>
            </a:r>
            <a:r>
              <a:rPr lang="en" sz="935">
                <a:solidFill>
                  <a:srgbClr val="808080"/>
                </a:solidFill>
                <a:highlight>
                  <a:srgbClr val="1E1E1E"/>
                </a:highlight>
                <a:latin typeface="Consolas"/>
                <a:ea typeface="Consolas"/>
                <a:cs typeface="Consolas"/>
                <a:sym typeface="Consolas"/>
              </a:rPr>
              <a:t>&lt;/</a:t>
            </a:r>
            <a:r>
              <a:rPr lang="en" sz="935">
                <a:solidFill>
                  <a:srgbClr val="4EC9B0"/>
                </a:solidFill>
                <a:highlight>
                  <a:srgbClr val="1E1E1E"/>
                </a:highlight>
                <a:latin typeface="Consolas"/>
                <a:ea typeface="Consolas"/>
                <a:cs typeface="Consolas"/>
                <a:sym typeface="Consolas"/>
              </a:rPr>
              <a:t>React.StrictMode</a:t>
            </a:r>
            <a:r>
              <a:rPr lang="en" sz="935">
                <a:solidFill>
                  <a:srgbClr val="808080"/>
                </a:solidFill>
                <a:highlight>
                  <a:srgbClr val="1E1E1E"/>
                </a:highlight>
                <a:latin typeface="Consolas"/>
                <a:ea typeface="Consolas"/>
                <a:cs typeface="Consolas"/>
                <a:sym typeface="Consolas"/>
              </a:rPr>
              <a:t>&gt;</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4D4D4"/>
                </a:solidFill>
                <a:highlight>
                  <a:srgbClr val="1E1E1E"/>
                </a:highlight>
                <a:latin typeface="Consolas"/>
                <a:ea typeface="Consolas"/>
                <a:cs typeface="Consolas"/>
                <a:sym typeface="Consolas"/>
              </a:rPr>
              <a:t>  </a:t>
            </a:r>
            <a:r>
              <a:rPr lang="en" sz="935">
                <a:solidFill>
                  <a:srgbClr val="9CDCFE"/>
                </a:solidFill>
                <a:highlight>
                  <a:srgbClr val="1E1E1E"/>
                </a:highlight>
                <a:latin typeface="Consolas"/>
                <a:ea typeface="Consolas"/>
                <a:cs typeface="Consolas"/>
                <a:sym typeface="Consolas"/>
              </a:rPr>
              <a:t>document</a:t>
            </a:r>
            <a:r>
              <a:rPr lang="en" sz="935">
                <a:solidFill>
                  <a:srgbClr val="D4D4D4"/>
                </a:solidFill>
                <a:highlight>
                  <a:srgbClr val="1E1E1E"/>
                </a:highlight>
                <a:latin typeface="Consolas"/>
                <a:ea typeface="Consolas"/>
                <a:cs typeface="Consolas"/>
                <a:sym typeface="Consolas"/>
              </a:rPr>
              <a:t>.</a:t>
            </a:r>
            <a:r>
              <a:rPr lang="en" sz="935">
                <a:solidFill>
                  <a:srgbClr val="DCDCAA"/>
                </a:solidFill>
                <a:highlight>
                  <a:srgbClr val="1E1E1E"/>
                </a:highlight>
                <a:latin typeface="Consolas"/>
                <a:ea typeface="Consolas"/>
                <a:cs typeface="Consolas"/>
                <a:sym typeface="Consolas"/>
              </a:rPr>
              <a:t>getElementById</a:t>
            </a:r>
            <a:r>
              <a:rPr lang="en" sz="935">
                <a:solidFill>
                  <a:srgbClr val="D4D4D4"/>
                </a:solidFill>
                <a:highlight>
                  <a:srgbClr val="1E1E1E"/>
                </a:highlight>
                <a:latin typeface="Consolas"/>
                <a:ea typeface="Consolas"/>
                <a:cs typeface="Consolas"/>
                <a:sym typeface="Consolas"/>
              </a:rPr>
              <a:t>(</a:t>
            </a:r>
            <a:r>
              <a:rPr lang="en" sz="935">
                <a:solidFill>
                  <a:srgbClr val="CE9178"/>
                </a:solidFill>
                <a:highlight>
                  <a:srgbClr val="1E1E1E"/>
                </a:highlight>
                <a:latin typeface="Consolas"/>
                <a:ea typeface="Consolas"/>
                <a:cs typeface="Consolas"/>
                <a:sym typeface="Consolas"/>
              </a:rPr>
              <a:t>"root"</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t/>
            </a:r>
            <a:endParaRPr sz="935">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If you want to start measuring performance in your app, pass a function</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to log results (for example: reportWebVitals(console.log))</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6A9955"/>
                </a:solidFill>
                <a:highlight>
                  <a:srgbClr val="1E1E1E"/>
                </a:highlight>
                <a:latin typeface="Consolas"/>
                <a:ea typeface="Consolas"/>
                <a:cs typeface="Consolas"/>
                <a:sym typeface="Consolas"/>
              </a:rPr>
              <a:t>// or send to an analytics endpoint. Learn more: https://bit.ly/CRA-vitals</a:t>
            </a:r>
            <a:endParaRPr sz="935">
              <a:solidFill>
                <a:srgbClr val="6A9955"/>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770"/>
              <a:buFont typeface="Arial"/>
              <a:buNone/>
            </a:pPr>
            <a:r>
              <a:rPr lang="en" sz="935">
                <a:solidFill>
                  <a:srgbClr val="DCDCAA"/>
                </a:solidFill>
                <a:highlight>
                  <a:srgbClr val="1E1E1E"/>
                </a:highlight>
                <a:latin typeface="Consolas"/>
                <a:ea typeface="Consolas"/>
                <a:cs typeface="Consolas"/>
                <a:sym typeface="Consolas"/>
              </a:rPr>
              <a:t>reportWebVitals</a:t>
            </a:r>
            <a:r>
              <a:rPr lang="en" sz="935">
                <a:solidFill>
                  <a:srgbClr val="D4D4D4"/>
                </a:solidFill>
                <a:highlight>
                  <a:srgbClr val="1E1E1E"/>
                </a:highlight>
                <a:latin typeface="Consolas"/>
                <a:ea typeface="Consolas"/>
                <a:cs typeface="Consolas"/>
                <a:sym typeface="Consolas"/>
              </a:rPr>
              <a:t>();</a:t>
            </a:r>
            <a:endParaRPr sz="935">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1200"/>
              </a:spcAft>
              <a:buSzPts val="770"/>
              <a:buNone/>
            </a:pPr>
            <a:r>
              <a:t/>
            </a:r>
            <a:endParaRPr sz="1460"/>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67"/>
          <p:cNvSpPr txBox="1"/>
          <p:nvPr>
            <p:ph type="title"/>
          </p:nvPr>
        </p:nvSpPr>
        <p:spPr>
          <a:xfrm>
            <a:off x="311700" y="0"/>
            <a:ext cx="8520600" cy="53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events.jsx</a:t>
            </a:r>
            <a:endParaRPr/>
          </a:p>
        </p:txBody>
      </p:sp>
      <p:sp>
        <p:nvSpPr>
          <p:cNvPr id="1759" name="Google Shape;1759;p267"/>
          <p:cNvSpPr txBox="1"/>
          <p:nvPr>
            <p:ph idx="1" type="body"/>
          </p:nvPr>
        </p:nvSpPr>
        <p:spPr>
          <a:xfrm>
            <a:off x="311700" y="469900"/>
            <a:ext cx="8520600" cy="40989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605"/>
              <a:buFont typeface="Arial"/>
              <a:buNone/>
            </a:pPr>
            <a:r>
              <a:rPr lang="en" sz="777">
                <a:solidFill>
                  <a:srgbClr val="C586C0"/>
                </a:solidFill>
                <a:highlight>
                  <a:srgbClr val="1E1E1E"/>
                </a:highlight>
                <a:latin typeface="Consolas"/>
                <a:ea typeface="Consolas"/>
                <a:cs typeface="Consolas"/>
                <a:sym typeface="Consolas"/>
              </a:rPr>
              <a:t>import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React</a:t>
            </a: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from</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"react"</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C586C0"/>
                </a:solidFill>
                <a:highlight>
                  <a:srgbClr val="1E1E1E"/>
                </a:highlight>
                <a:latin typeface="Consolas"/>
                <a:ea typeface="Consolas"/>
                <a:cs typeface="Consolas"/>
                <a:sym typeface="Consolas"/>
              </a:rPr>
              <a:t>import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ReactDOM</a:t>
            </a: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from</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"react-dom"</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class</a:t>
            </a:r>
            <a:r>
              <a:rPr lang="en" sz="777">
                <a:solidFill>
                  <a:srgbClr val="D4D4D4"/>
                </a:solidFill>
                <a:highlight>
                  <a:srgbClr val="1E1E1E"/>
                </a:highlight>
                <a:latin typeface="Consolas"/>
                <a:ea typeface="Consolas"/>
                <a:cs typeface="Consolas"/>
                <a:sym typeface="Consolas"/>
              </a:rPr>
              <a:t> </a:t>
            </a:r>
            <a:r>
              <a:rPr lang="en" sz="777">
                <a:solidFill>
                  <a:srgbClr val="4EC9B0"/>
                </a:solidFill>
                <a:highlight>
                  <a:srgbClr val="1E1E1E"/>
                </a:highlight>
                <a:latin typeface="Consolas"/>
                <a:ea typeface="Consolas"/>
                <a:cs typeface="Consolas"/>
                <a:sym typeface="Consolas"/>
              </a:rPr>
              <a:t>EventTest</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extends</a:t>
            </a:r>
            <a:r>
              <a:rPr lang="en" sz="777">
                <a:solidFill>
                  <a:srgbClr val="D4D4D4"/>
                </a:solidFill>
                <a:highlight>
                  <a:srgbClr val="1E1E1E"/>
                </a:highlight>
                <a:latin typeface="Consolas"/>
                <a:ea typeface="Consolas"/>
                <a:cs typeface="Consolas"/>
                <a:sym typeface="Consolas"/>
              </a:rPr>
              <a:t> </a:t>
            </a:r>
            <a:r>
              <a:rPr lang="en" sz="777">
                <a:solidFill>
                  <a:srgbClr val="4EC9B0"/>
                </a:solidFill>
                <a:highlight>
                  <a:srgbClr val="1E1E1E"/>
                </a:highlight>
                <a:latin typeface="Consolas"/>
                <a:ea typeface="Consolas"/>
                <a:cs typeface="Consolas"/>
                <a:sym typeface="Consolas"/>
              </a:rPr>
              <a:t>React</a:t>
            </a:r>
            <a:r>
              <a:rPr lang="en" sz="777">
                <a:solidFill>
                  <a:srgbClr val="D4D4D4"/>
                </a:solidFill>
                <a:highlight>
                  <a:srgbClr val="1E1E1E"/>
                </a:highlight>
                <a:latin typeface="Consolas"/>
                <a:ea typeface="Consolas"/>
                <a:cs typeface="Consolas"/>
                <a:sym typeface="Consolas"/>
              </a:rPr>
              <a:t>.</a:t>
            </a:r>
            <a:r>
              <a:rPr lang="en" sz="777">
                <a:solidFill>
                  <a:srgbClr val="4EC9B0"/>
                </a:solidFill>
                <a:highlight>
                  <a:srgbClr val="1E1E1E"/>
                </a:highlight>
                <a:latin typeface="Consolas"/>
                <a:ea typeface="Consolas"/>
                <a:cs typeface="Consolas"/>
                <a:sym typeface="Consolas"/>
              </a:rPr>
              <a:t>Component</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constructor</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props</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569CD6"/>
                </a:solidFill>
                <a:highlight>
                  <a:srgbClr val="1E1E1E"/>
                </a:highlight>
                <a:latin typeface="Consolas"/>
                <a:ea typeface="Consolas"/>
                <a:cs typeface="Consolas"/>
                <a:sym typeface="Consolas"/>
              </a:rPr>
              <a:t>super</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props</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state</a:t>
            </a:r>
            <a:r>
              <a:rPr lang="en" sz="777">
                <a:solidFill>
                  <a:srgbClr val="D4D4D4"/>
                </a:solidFill>
                <a:highlight>
                  <a:srgbClr val="1E1E1E"/>
                </a:highlight>
                <a:latin typeface="Consolas"/>
                <a:ea typeface="Consolas"/>
                <a:cs typeface="Consolas"/>
                <a:sym typeface="Consolas"/>
              </a:rPr>
              <a:t> = {</a:t>
            </a:r>
            <a:r>
              <a:rPr lang="en" sz="777">
                <a:solidFill>
                  <a:srgbClr val="9CDCFE"/>
                </a:solidFill>
                <a:highlight>
                  <a:srgbClr val="1E1E1E"/>
                </a:highlight>
                <a:latin typeface="Consolas"/>
                <a:ea typeface="Consolas"/>
                <a:cs typeface="Consolas"/>
                <a:sym typeface="Consolas"/>
              </a:rPr>
              <a:t>name:</a:t>
            </a:r>
            <a:r>
              <a:rPr lang="en" sz="777">
                <a:solidFill>
                  <a:srgbClr val="CE9178"/>
                </a:solidFill>
                <a:highlight>
                  <a:srgbClr val="1E1E1E"/>
                </a:highlight>
                <a:latin typeface="Consolas"/>
                <a:ea typeface="Consolas"/>
                <a:cs typeface="Consolas"/>
                <a:sym typeface="Consolas"/>
              </a:rPr>
              <a:t>" "</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UpdateName</a:t>
            </a:r>
            <a:r>
              <a:rPr lang="en" sz="777">
                <a:solidFill>
                  <a:srgbClr val="D4D4D4"/>
                </a:solidFill>
                <a:highlight>
                  <a:srgbClr val="1E1E1E"/>
                </a:highlight>
                <a:latin typeface="Consolas"/>
                <a:ea typeface="Consolas"/>
                <a:cs typeface="Consolas"/>
                <a:sym typeface="Consolas"/>
              </a:rPr>
              <a:t> =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UpdateName</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bind</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testclick</a:t>
            </a:r>
            <a:r>
              <a:rPr lang="en" sz="777">
                <a:solidFill>
                  <a:srgbClr val="D4D4D4"/>
                </a:solidFill>
                <a:highlight>
                  <a:srgbClr val="1E1E1E"/>
                </a:highlight>
                <a:latin typeface="Consolas"/>
                <a:ea typeface="Consolas"/>
                <a:cs typeface="Consolas"/>
                <a:sym typeface="Consolas"/>
              </a:rPr>
              <a:t> =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testclick</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bind</a:t>
            </a:r>
            <a:r>
              <a:rPr lang="en" sz="777">
                <a:solidFill>
                  <a:srgbClr val="D4D4D4"/>
                </a:solidFill>
                <a:highlight>
                  <a:srgbClr val="1E1E1E"/>
                </a:highlight>
                <a:latin typeface="Consolas"/>
                <a:ea typeface="Consolas"/>
                <a:cs typeface="Consolas"/>
                <a:sym typeface="Consolas"/>
              </a:rPr>
              <a:t>(</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UpdateName</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event</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setState</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name:event</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target</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value</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testclick</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event</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alert</a:t>
            </a:r>
            <a:r>
              <a:rPr lang="en" sz="777">
                <a:solidFill>
                  <a:srgbClr val="D4D4D4"/>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"The name entered is: "</a:t>
            </a:r>
            <a:r>
              <a:rPr lang="en" sz="777">
                <a:solidFill>
                  <a:srgbClr val="D4D4D4"/>
                </a:solidFill>
                <a:highlight>
                  <a:srgbClr val="1E1E1E"/>
                </a:highlight>
                <a:latin typeface="Consolas"/>
                <a:ea typeface="Consolas"/>
                <a:cs typeface="Consolas"/>
                <a:sym typeface="Consolas"/>
              </a:rPr>
              <a:t> +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state</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name</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DCDCAA"/>
                </a:solidFill>
                <a:highlight>
                  <a:srgbClr val="1E1E1E"/>
                </a:highlight>
                <a:latin typeface="Consolas"/>
                <a:ea typeface="Consolas"/>
                <a:cs typeface="Consolas"/>
                <a:sym typeface="Consolas"/>
              </a:rPr>
              <a:t>render</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return</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div</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Enter your name:</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input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type</a:t>
            </a:r>
            <a:r>
              <a:rPr lang="en" sz="777">
                <a:solidFill>
                  <a:srgbClr val="D4D4D4"/>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"text"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value</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state</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name</a:t>
            </a:r>
            <a:r>
              <a:rPr lang="en" sz="777">
                <a:solidFill>
                  <a:srgbClr val="569CD6"/>
                </a:solidFill>
                <a:highlight>
                  <a:srgbClr val="1E1E1E"/>
                </a:highlight>
                <a:latin typeface="Consolas"/>
                <a:ea typeface="Consolas"/>
                <a:cs typeface="Consolas"/>
                <a:sym typeface="Consolas"/>
              </a:rPr>
              <a: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onChange</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UpdateName</a:t>
            </a:r>
            <a:r>
              <a:rPr lang="en" sz="777">
                <a:solidFill>
                  <a:srgbClr val="569CD6"/>
                </a:solidFill>
                <a:highlight>
                  <a:srgbClr val="1E1E1E"/>
                </a:highlight>
                <a:latin typeface="Consolas"/>
                <a:ea typeface="Consolas"/>
                <a:cs typeface="Consolas"/>
                <a:sym typeface="Consolas"/>
              </a:rPr>
              <a:t>}</a:t>
            </a: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/&gt;</a:t>
            </a: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br</a:t>
            </a: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h2</a:t>
            </a:r>
            <a:r>
              <a:rPr lang="en" sz="777">
                <a:solidFill>
                  <a:srgbClr val="808080"/>
                </a:solidFill>
                <a:highlight>
                  <a:srgbClr val="1E1E1E"/>
                </a:highlight>
                <a:latin typeface="Consolas"/>
                <a:ea typeface="Consolas"/>
                <a:cs typeface="Consolas"/>
                <a:sym typeface="Consolas"/>
              </a:rPr>
              <a:t>&gt;</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state</a:t>
            </a:r>
            <a:r>
              <a:rPr lang="en" sz="777">
                <a:solidFill>
                  <a:srgbClr val="D4D4D4"/>
                </a:solidFill>
                <a:highlight>
                  <a:srgbClr val="1E1E1E"/>
                </a:highlight>
                <a:latin typeface="Consolas"/>
                <a:ea typeface="Consolas"/>
                <a:cs typeface="Consolas"/>
                <a:sym typeface="Consolas"/>
              </a:rPr>
              <a:t>.</a:t>
            </a:r>
            <a:r>
              <a:rPr lang="en" sz="777">
                <a:solidFill>
                  <a:srgbClr val="9CDCFE"/>
                </a:solidFill>
                <a:highlight>
                  <a:srgbClr val="1E1E1E"/>
                </a:highlight>
                <a:latin typeface="Consolas"/>
                <a:ea typeface="Consolas"/>
                <a:cs typeface="Consolas"/>
                <a:sym typeface="Consolas"/>
              </a:rPr>
              <a:t>name</a:t>
            </a:r>
            <a:r>
              <a:rPr lang="en" sz="777">
                <a:solidFill>
                  <a:srgbClr val="569CD6"/>
                </a:solidFill>
                <a:highlight>
                  <a:srgbClr val="1E1E1E"/>
                </a:highlight>
                <a:latin typeface="Consolas"/>
                <a:ea typeface="Consolas"/>
                <a:cs typeface="Consolas"/>
                <a:sym typeface="Consolas"/>
              </a:rPr>
              <a:t>}</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h2</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input</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type</a:t>
            </a:r>
            <a:r>
              <a:rPr lang="en" sz="777">
                <a:solidFill>
                  <a:srgbClr val="D4D4D4"/>
                </a:solidFill>
                <a:highlight>
                  <a:srgbClr val="1E1E1E"/>
                </a:highlight>
                <a:latin typeface="Consolas"/>
                <a:ea typeface="Consolas"/>
                <a:cs typeface="Consolas"/>
                <a:sym typeface="Consolas"/>
              </a:rPr>
              <a:t>=</a:t>
            </a:r>
            <a:r>
              <a:rPr lang="en" sz="777">
                <a:solidFill>
                  <a:srgbClr val="CE9178"/>
                </a:solidFill>
                <a:highlight>
                  <a:srgbClr val="1E1E1E"/>
                </a:highlight>
                <a:latin typeface="Consolas"/>
                <a:ea typeface="Consolas"/>
                <a:cs typeface="Consolas"/>
                <a:sym typeface="Consolas"/>
              </a:rPr>
              <a:t>"button"</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value</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"Click Here"</a:t>
            </a: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onClick</a:t>
            </a:r>
            <a:r>
              <a:rPr lang="en" sz="777">
                <a:solidFill>
                  <a:srgbClr val="D4D4D4"/>
                </a:solidFill>
                <a:highlight>
                  <a:srgbClr val="1E1E1E"/>
                </a:highlight>
                <a:latin typeface="Consolas"/>
                <a:ea typeface="Consolas"/>
                <a:cs typeface="Consolas"/>
                <a:sym typeface="Consolas"/>
              </a:rPr>
              <a:t>= </a:t>
            </a:r>
            <a:r>
              <a:rPr lang="en" sz="777">
                <a:solidFill>
                  <a:srgbClr val="569CD6"/>
                </a:solidFill>
                <a:highlight>
                  <a:srgbClr val="1E1E1E"/>
                </a:highlight>
                <a:latin typeface="Consolas"/>
                <a:ea typeface="Consolas"/>
                <a:cs typeface="Consolas"/>
                <a:sym typeface="Consolas"/>
              </a:rPr>
              <a:t>{this</a:t>
            </a:r>
            <a:r>
              <a:rPr lang="en" sz="777">
                <a:solidFill>
                  <a:srgbClr val="D4D4D4"/>
                </a:solidFill>
                <a:highlight>
                  <a:srgbClr val="1E1E1E"/>
                </a:highlight>
                <a:latin typeface="Consolas"/>
                <a:ea typeface="Consolas"/>
                <a:cs typeface="Consolas"/>
                <a:sym typeface="Consolas"/>
              </a:rPr>
              <a:t>.</a:t>
            </a:r>
            <a:r>
              <a:rPr lang="en" sz="777">
                <a:solidFill>
                  <a:srgbClr val="DCDCAA"/>
                </a:solidFill>
                <a:highlight>
                  <a:srgbClr val="1E1E1E"/>
                </a:highlight>
                <a:latin typeface="Consolas"/>
                <a:ea typeface="Consolas"/>
                <a:cs typeface="Consolas"/>
                <a:sym typeface="Consolas"/>
              </a:rPr>
              <a:t>testclick</a:t>
            </a:r>
            <a:r>
              <a:rPr lang="en" sz="777">
                <a:solidFill>
                  <a:srgbClr val="569CD6"/>
                </a:solidFill>
                <a:highlight>
                  <a:srgbClr val="1E1E1E"/>
                </a:highlight>
                <a:latin typeface="Consolas"/>
                <a:ea typeface="Consolas"/>
                <a:cs typeface="Consolas"/>
                <a:sym typeface="Consolas"/>
              </a:rPr>
              <a:t>}</a:t>
            </a: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808080"/>
                </a:solidFill>
                <a:highlight>
                  <a:srgbClr val="1E1E1E"/>
                </a:highlight>
                <a:latin typeface="Consolas"/>
                <a:ea typeface="Consolas"/>
                <a:cs typeface="Consolas"/>
                <a:sym typeface="Consolas"/>
              </a:rPr>
              <a:t>&lt;/</a:t>
            </a:r>
            <a:r>
              <a:rPr lang="en" sz="777">
                <a:solidFill>
                  <a:srgbClr val="569CD6"/>
                </a:solidFill>
                <a:highlight>
                  <a:srgbClr val="1E1E1E"/>
                </a:highlight>
                <a:latin typeface="Consolas"/>
                <a:ea typeface="Consolas"/>
                <a:cs typeface="Consolas"/>
                <a:sym typeface="Consolas"/>
              </a:rPr>
              <a:t>div</a:t>
            </a:r>
            <a:r>
              <a:rPr lang="en" sz="777">
                <a:solidFill>
                  <a:srgbClr val="808080"/>
                </a:solidFill>
                <a:highlight>
                  <a:srgbClr val="1E1E1E"/>
                </a:highlight>
                <a:latin typeface="Consolas"/>
                <a:ea typeface="Consolas"/>
                <a:cs typeface="Consolas"/>
                <a:sym typeface="Consolas"/>
              </a:rPr>
              <a:t>&gt;</a:t>
            </a:r>
            <a:endParaRPr sz="777">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export</a:t>
            </a:r>
            <a:r>
              <a:rPr lang="en" sz="777">
                <a:solidFill>
                  <a:srgbClr val="D4D4D4"/>
                </a:solidFill>
                <a:highlight>
                  <a:srgbClr val="1E1E1E"/>
                </a:highlight>
                <a:latin typeface="Consolas"/>
                <a:ea typeface="Consolas"/>
                <a:cs typeface="Consolas"/>
                <a:sym typeface="Consolas"/>
              </a:rPr>
              <a:t> </a:t>
            </a:r>
            <a:r>
              <a:rPr lang="en" sz="777">
                <a:solidFill>
                  <a:srgbClr val="C586C0"/>
                </a:solidFill>
                <a:highlight>
                  <a:srgbClr val="1E1E1E"/>
                </a:highlight>
                <a:latin typeface="Consolas"/>
                <a:ea typeface="Consolas"/>
                <a:cs typeface="Consolas"/>
                <a:sym typeface="Consolas"/>
              </a:rPr>
              <a:t>default</a:t>
            </a:r>
            <a:r>
              <a:rPr lang="en" sz="777">
                <a:solidFill>
                  <a:srgbClr val="D4D4D4"/>
                </a:solidFill>
                <a:highlight>
                  <a:srgbClr val="1E1E1E"/>
                </a:highlight>
                <a:latin typeface="Consolas"/>
                <a:ea typeface="Consolas"/>
                <a:cs typeface="Consolas"/>
                <a:sym typeface="Consolas"/>
              </a:rPr>
              <a:t> </a:t>
            </a:r>
            <a:r>
              <a:rPr lang="en" sz="777">
                <a:solidFill>
                  <a:srgbClr val="4EC9B0"/>
                </a:solidFill>
                <a:highlight>
                  <a:srgbClr val="1E1E1E"/>
                </a:highlight>
                <a:latin typeface="Consolas"/>
                <a:ea typeface="Consolas"/>
                <a:cs typeface="Consolas"/>
                <a:sym typeface="Consolas"/>
              </a:rPr>
              <a:t>EventTest</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605"/>
              <a:buNone/>
            </a:pPr>
            <a:r>
              <a:t/>
            </a:r>
            <a:endParaRPr sz="1190"/>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268"/>
          <p:cNvSpPr txBox="1"/>
          <p:nvPr>
            <p:ph idx="1" type="body"/>
          </p:nvPr>
        </p:nvSpPr>
        <p:spPr>
          <a:xfrm>
            <a:off x="311700" y="198300"/>
            <a:ext cx="8520600" cy="4370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t/>
            </a:r>
            <a:endParaRPr sz="1865"/>
          </a:p>
          <a:p>
            <a:pPr indent="0" lvl="0" marL="0" rtl="0" algn="l">
              <a:lnSpc>
                <a:spcPct val="105000"/>
              </a:lnSpc>
              <a:spcBef>
                <a:spcPts val="1200"/>
              </a:spcBef>
              <a:spcAft>
                <a:spcPts val="0"/>
              </a:spcAft>
              <a:buSzPts val="1018"/>
              <a:buNone/>
            </a:pPr>
            <a:r>
              <a:rPr lang="en" sz="1865"/>
              <a:t>For the input fields, we need to maintain the state, so for that react provides a special method called setState, which helps to maintain the state whenever there is a change.</a:t>
            </a:r>
            <a:endParaRPr sz="1865"/>
          </a:p>
          <a:p>
            <a:pPr indent="0" lvl="0" marL="0" rtl="0" algn="l">
              <a:lnSpc>
                <a:spcPct val="105000"/>
              </a:lnSpc>
              <a:spcBef>
                <a:spcPts val="1200"/>
              </a:spcBef>
              <a:spcAft>
                <a:spcPts val="0"/>
              </a:spcAft>
              <a:buSzPts val="1018"/>
              <a:buNone/>
            </a:pPr>
            <a:r>
              <a:rPr lang="en" sz="1865"/>
              <a:t>We have used events onChange and onClick on the textbox and submit button. When the user enters inside the textbox the onChange event is called, and the name field inside state object state is updated as shown below:</a:t>
            </a:r>
            <a:endParaRPr sz="1865"/>
          </a:p>
          <a:p>
            <a:pPr indent="0" lvl="0" marL="0" rtl="0" algn="l">
              <a:lnSpc>
                <a:spcPct val="125714"/>
              </a:lnSpc>
              <a:spcBef>
                <a:spcPts val="1200"/>
              </a:spcBef>
              <a:spcAft>
                <a:spcPts val="0"/>
              </a:spcAft>
              <a:buSzPts val="1018"/>
              <a:buNone/>
            </a:pPr>
            <a:r>
              <a:rPr lang="en" sz="1571">
                <a:solidFill>
                  <a:srgbClr val="DCDCAA"/>
                </a:solidFill>
                <a:highlight>
                  <a:srgbClr val="1E1E1E"/>
                </a:highlight>
                <a:latin typeface="Consolas"/>
                <a:ea typeface="Consolas"/>
                <a:cs typeface="Consolas"/>
                <a:sym typeface="Consolas"/>
              </a:rPr>
              <a:t>UpdateName</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event</a:t>
            </a:r>
            <a:r>
              <a:rPr lang="en" sz="1571">
                <a:solidFill>
                  <a:srgbClr val="D4D4D4"/>
                </a:solidFill>
                <a:highlight>
                  <a:srgbClr val="1E1E1E"/>
                </a:highlight>
                <a:latin typeface="Consolas"/>
                <a:ea typeface="Consolas"/>
                <a:cs typeface="Consolas"/>
                <a:sym typeface="Consolas"/>
              </a:rPr>
              <a:t>)</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1018"/>
              <a:buNone/>
            </a:pPr>
            <a:r>
              <a:rPr lang="en" sz="1571">
                <a:solidFill>
                  <a:srgbClr val="D4D4D4"/>
                </a:solidFill>
                <a:highlight>
                  <a:srgbClr val="1E1E1E"/>
                </a:highlight>
                <a:latin typeface="Consolas"/>
                <a:ea typeface="Consolas"/>
                <a:cs typeface="Consolas"/>
                <a:sym typeface="Consolas"/>
              </a:rPr>
              <a:t>    {</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1018"/>
              <a:buNone/>
            </a:pPr>
            <a:r>
              <a:rPr lang="en" sz="1571">
                <a:solidFill>
                  <a:srgbClr val="D4D4D4"/>
                </a:solidFill>
                <a:highlight>
                  <a:srgbClr val="1E1E1E"/>
                </a:highlight>
                <a:latin typeface="Consolas"/>
                <a:ea typeface="Consolas"/>
                <a:cs typeface="Consolas"/>
                <a:sym typeface="Consolas"/>
              </a:rPr>
              <a:t>        </a:t>
            </a:r>
            <a:r>
              <a:rPr lang="en" sz="1571">
                <a:solidFill>
                  <a:srgbClr val="569CD6"/>
                </a:solidFill>
                <a:highlight>
                  <a:srgbClr val="1E1E1E"/>
                </a:highlight>
                <a:latin typeface="Consolas"/>
                <a:ea typeface="Consolas"/>
                <a:cs typeface="Consolas"/>
                <a:sym typeface="Consolas"/>
              </a:rPr>
              <a:t>this</a:t>
            </a:r>
            <a:r>
              <a:rPr lang="en" sz="1571">
                <a:solidFill>
                  <a:srgbClr val="D4D4D4"/>
                </a:solidFill>
                <a:highlight>
                  <a:srgbClr val="1E1E1E"/>
                </a:highlight>
                <a:latin typeface="Consolas"/>
                <a:ea typeface="Consolas"/>
                <a:cs typeface="Consolas"/>
                <a:sym typeface="Consolas"/>
              </a:rPr>
              <a:t>.</a:t>
            </a:r>
            <a:r>
              <a:rPr lang="en" sz="1571">
                <a:solidFill>
                  <a:srgbClr val="DCDCAA"/>
                </a:solidFill>
                <a:highlight>
                  <a:srgbClr val="1E1E1E"/>
                </a:highlight>
                <a:latin typeface="Consolas"/>
                <a:ea typeface="Consolas"/>
                <a:cs typeface="Consolas"/>
                <a:sym typeface="Consolas"/>
              </a:rPr>
              <a:t>setState</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name:event</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target</a:t>
            </a:r>
            <a:r>
              <a:rPr lang="en" sz="1571">
                <a:solidFill>
                  <a:srgbClr val="D4D4D4"/>
                </a:solidFill>
                <a:highlight>
                  <a:srgbClr val="1E1E1E"/>
                </a:highlight>
                <a:latin typeface="Consolas"/>
                <a:ea typeface="Consolas"/>
                <a:cs typeface="Consolas"/>
                <a:sym typeface="Consolas"/>
              </a:rPr>
              <a:t>.</a:t>
            </a:r>
            <a:r>
              <a:rPr lang="en" sz="1571">
                <a:solidFill>
                  <a:srgbClr val="9CDCFE"/>
                </a:solidFill>
                <a:highlight>
                  <a:srgbClr val="1E1E1E"/>
                </a:highlight>
                <a:latin typeface="Consolas"/>
                <a:ea typeface="Consolas"/>
                <a:cs typeface="Consolas"/>
                <a:sym typeface="Consolas"/>
              </a:rPr>
              <a:t>value</a:t>
            </a:r>
            <a:r>
              <a:rPr lang="en" sz="1571">
                <a:solidFill>
                  <a:srgbClr val="D4D4D4"/>
                </a:solidFill>
                <a:highlight>
                  <a:srgbClr val="1E1E1E"/>
                </a:highlight>
                <a:latin typeface="Consolas"/>
                <a:ea typeface="Consolas"/>
                <a:cs typeface="Consolas"/>
                <a:sym typeface="Consolas"/>
              </a:rPr>
              <a:t>});</a:t>
            </a:r>
            <a:endParaRPr sz="157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1018"/>
              <a:buNone/>
            </a:pPr>
            <a:r>
              <a:rPr lang="en" sz="1571">
                <a:solidFill>
                  <a:srgbClr val="D4D4D4"/>
                </a:solidFill>
                <a:highlight>
                  <a:srgbClr val="1E1E1E"/>
                </a:highlight>
                <a:latin typeface="Consolas"/>
                <a:ea typeface="Consolas"/>
                <a:cs typeface="Consolas"/>
                <a:sym typeface="Consolas"/>
              </a:rPr>
              <a:t>    }</a:t>
            </a:r>
            <a:endParaRPr sz="1571">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SzPts val="1018"/>
              <a:buNone/>
            </a:pPr>
            <a:r>
              <a:t/>
            </a:r>
            <a:endParaRPr sz="1865"/>
          </a:p>
          <a:p>
            <a:pPr indent="0" lvl="0" marL="0" rtl="0" algn="l">
              <a:lnSpc>
                <a:spcPct val="105000"/>
              </a:lnSpc>
              <a:spcBef>
                <a:spcPts val="1200"/>
              </a:spcBef>
              <a:spcAft>
                <a:spcPts val="1200"/>
              </a:spcAft>
              <a:buSzPts val="1018"/>
              <a:buNone/>
            </a:pPr>
            <a:r>
              <a:t/>
            </a:r>
            <a:endParaRPr sz="1865"/>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sp>
        <p:nvSpPr>
          <p:cNvPr id="1770" name="Google Shape;1770;p2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1" name="Google Shape;1771;p269"/>
          <p:cNvPicPr preferRelativeResize="0"/>
          <p:nvPr/>
        </p:nvPicPr>
        <p:blipFill>
          <a:blip r:embed="rId3">
            <a:alphaModFix/>
          </a:blip>
          <a:stretch>
            <a:fillRect/>
          </a:stretch>
        </p:blipFill>
        <p:spPr>
          <a:xfrm>
            <a:off x="88900" y="1081276"/>
            <a:ext cx="8966200" cy="357962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7" name="Google Shape;1777;p270"/>
          <p:cNvSpPr txBox="1"/>
          <p:nvPr>
            <p:ph idx="1" type="body"/>
          </p:nvPr>
        </p:nvSpPr>
        <p:spPr>
          <a:xfrm>
            <a:off x="311700" y="1152475"/>
            <a:ext cx="8520600" cy="3416400"/>
          </a:xfrm>
          <a:prstGeom prst="rect">
            <a:avLst/>
          </a:prstGeom>
          <a:solidFill>
            <a:srgbClr val="F3F3F3"/>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200">
                <a:solidFill>
                  <a:srgbClr val="202124"/>
                </a:solidFill>
                <a:highlight>
                  <a:srgbClr val="FFFFFF"/>
                </a:highlight>
              </a:rPr>
              <a:t>“visual studio code html template shortcut” Code</a:t>
            </a:r>
            <a:endParaRPr b="1" sz="1200">
              <a:solidFill>
                <a:srgbClr val="202124"/>
              </a:solidFill>
              <a:highlight>
                <a:srgbClr val="FFFFFF"/>
              </a:highlight>
            </a:endParaRPr>
          </a:p>
          <a:p>
            <a:pPr indent="-304800" lvl="0" marL="647700" marR="190500" rtl="0" algn="l">
              <a:spcBef>
                <a:spcPts val="900"/>
              </a:spcBef>
              <a:spcAft>
                <a:spcPts val="0"/>
              </a:spcAft>
              <a:buClr>
                <a:srgbClr val="202124"/>
              </a:buClr>
              <a:buSzPts val="1200"/>
              <a:buChar char="●"/>
            </a:pPr>
            <a:r>
              <a:rPr lang="en" sz="1200">
                <a:solidFill>
                  <a:srgbClr val="202124"/>
                </a:solidFill>
                <a:highlight>
                  <a:srgbClr val="FFFFFF"/>
                </a:highlight>
              </a:rPr>
              <a:t>type "!" ( exclamation mark) and press enter in vs code.</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//below code will be generated.</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&lt;! DOCTYPE html&gt;</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&lt;html lang="en"&gt;</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&lt;head&gt;</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&lt;meta charset="UTF-8"&gt;</a:t>
            </a:r>
            <a:endParaRPr sz="1200">
              <a:solidFill>
                <a:srgbClr val="202124"/>
              </a:solidFill>
              <a:highlight>
                <a:srgbClr val="FFFFFF"/>
              </a:highlight>
            </a:endParaRPr>
          </a:p>
          <a:p>
            <a:pPr indent="-304800" lvl="0" marL="647700" marR="190500" rtl="0" algn="l">
              <a:spcBef>
                <a:spcPts val="0"/>
              </a:spcBef>
              <a:spcAft>
                <a:spcPts val="0"/>
              </a:spcAft>
              <a:buClr>
                <a:srgbClr val="202124"/>
              </a:buClr>
              <a:buSzPts val="1200"/>
              <a:buChar char="●"/>
            </a:pPr>
            <a:r>
              <a:rPr lang="en" sz="1200">
                <a:solidFill>
                  <a:srgbClr val="202124"/>
                </a:solidFill>
                <a:highlight>
                  <a:srgbClr val="FFFFFF"/>
                </a:highlight>
              </a:rPr>
              <a:t>&lt;meta name="viewport" content="width=device-width, initial-scale=1.0"&gt;</a:t>
            </a:r>
            <a:endParaRPr sz="1200">
              <a:solidFill>
                <a:srgbClr val="202124"/>
              </a:solidFill>
              <a:highlight>
                <a:srgbClr val="FFFFFF"/>
              </a:highlight>
            </a:endParaRPr>
          </a:p>
          <a:p>
            <a:pPr indent="0" lvl="0" marL="0" rtl="0" algn="l">
              <a:spcBef>
                <a:spcPts val="300"/>
              </a:spcBef>
              <a:spcAft>
                <a:spcPts val="1200"/>
              </a:spcAft>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83" name="Google Shape;1783;p271"/>
          <p:cNvSpPr txBox="1"/>
          <p:nvPr>
            <p:ph idx="1" type="body"/>
          </p:nvPr>
        </p:nvSpPr>
        <p:spPr>
          <a:xfrm>
            <a:off x="311700" y="1152475"/>
            <a:ext cx="8520600" cy="3416400"/>
          </a:xfrm>
          <a:prstGeom prst="rect">
            <a:avLst/>
          </a:prstGeom>
          <a:solidFill>
            <a:srgbClr val="FF0000"/>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8"/>
          <p:cNvPicPr preferRelativeResize="0"/>
          <p:nvPr/>
        </p:nvPicPr>
        <p:blipFill>
          <a:blip r:embed="rId3">
            <a:alphaModFix/>
          </a:blip>
          <a:stretch>
            <a:fillRect/>
          </a:stretch>
        </p:blipFill>
        <p:spPr>
          <a:xfrm>
            <a:off x="311700" y="445025"/>
            <a:ext cx="8520599" cy="41238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72"/>
          <p:cNvSpPr txBox="1"/>
          <p:nvPr>
            <p:ph type="title"/>
          </p:nvPr>
        </p:nvSpPr>
        <p:spPr>
          <a:xfrm>
            <a:off x="311700" y="258600"/>
            <a:ext cx="8520600" cy="759000"/>
          </a:xfrm>
          <a:prstGeom prst="rect">
            <a:avLst/>
          </a:prstGeom>
          <a:solidFill>
            <a:srgbClr val="D9EAD3"/>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20"/>
              <a:t>Reactjs Animation </a:t>
            </a:r>
            <a:endParaRPr sz="2120"/>
          </a:p>
          <a:p>
            <a:pPr indent="0" lvl="0" marL="0" rtl="0" algn="l">
              <a:spcBef>
                <a:spcPts val="0"/>
              </a:spcBef>
              <a:spcAft>
                <a:spcPts val="0"/>
              </a:spcAft>
              <a:buClr>
                <a:schemeClr val="dk1"/>
              </a:buClr>
              <a:buSzPct val="46698"/>
              <a:buFont typeface="Arial"/>
              <a:buNone/>
            </a:pPr>
            <a:r>
              <a:t/>
            </a:r>
            <a:endParaRPr sz="2120"/>
          </a:p>
        </p:txBody>
      </p:sp>
      <p:sp>
        <p:nvSpPr>
          <p:cNvPr id="1789" name="Google Shape;1789;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en" sz="1695"/>
              <a:t>Q.7) What are different React JS Animations? Give Example.</a:t>
            </a:r>
            <a:endParaRPr sz="1695"/>
          </a:p>
          <a:p>
            <a:pPr indent="0" lvl="0" marL="0" rtl="0" algn="l">
              <a:lnSpc>
                <a:spcPct val="105000"/>
              </a:lnSpc>
              <a:spcBef>
                <a:spcPts val="1200"/>
              </a:spcBef>
              <a:spcAft>
                <a:spcPts val="0"/>
              </a:spcAft>
              <a:buSzPts val="852"/>
              <a:buNone/>
            </a:pPr>
            <a:r>
              <a:rPr lang="en" sz="1495"/>
              <a:t>When one image is replaced by another image without any time delay, it is called as </a:t>
            </a:r>
            <a:r>
              <a:rPr b="1" lang="en" sz="1495"/>
              <a:t>animation</a:t>
            </a:r>
            <a:r>
              <a:rPr lang="en" sz="1495"/>
              <a:t>. </a:t>
            </a:r>
            <a:r>
              <a:rPr lang="en" sz="1495"/>
              <a:t>The animation is a  technique in which images are manipulated such as they are appear as moving images. To make an </a:t>
            </a:r>
            <a:r>
              <a:rPr lang="en" sz="1495"/>
              <a:t>interactive</a:t>
            </a:r>
            <a:r>
              <a:rPr lang="en" sz="1495"/>
              <a:t> web application</a:t>
            </a:r>
            <a:r>
              <a:rPr lang="en" sz="1495"/>
              <a:t>, </a:t>
            </a:r>
            <a:r>
              <a:rPr lang="en" sz="1495"/>
              <a:t>React JS animation  is</a:t>
            </a:r>
            <a:r>
              <a:rPr b="1" lang="en" sz="1495"/>
              <a:t> </a:t>
            </a:r>
            <a:r>
              <a:rPr lang="en" sz="1495"/>
              <a:t>one of the most important  technique used</a:t>
            </a:r>
            <a:r>
              <a:rPr b="1" lang="en" sz="1495"/>
              <a:t> </a:t>
            </a:r>
            <a:r>
              <a:rPr lang="en" sz="1495"/>
              <a:t>. </a:t>
            </a:r>
            <a:endParaRPr sz="1495"/>
          </a:p>
          <a:p>
            <a:pPr indent="0" lvl="0" marL="0" rtl="0" algn="l">
              <a:lnSpc>
                <a:spcPct val="105000"/>
              </a:lnSpc>
              <a:spcBef>
                <a:spcPts val="1200"/>
              </a:spcBef>
              <a:spcAft>
                <a:spcPts val="0"/>
              </a:spcAft>
              <a:buSzPts val="852"/>
              <a:buNone/>
            </a:pPr>
            <a:r>
              <a:rPr lang="en" sz="1495"/>
              <a:t>In React, we can add animation using an explicit group of components (library) known as the </a:t>
            </a:r>
            <a:r>
              <a:rPr b="1" lang="en" sz="1495"/>
              <a:t>React Transition Group.</a:t>
            </a:r>
            <a:endParaRPr b="1" sz="1495"/>
          </a:p>
          <a:p>
            <a:pPr indent="0" lvl="0" marL="0" rtl="0" algn="l">
              <a:lnSpc>
                <a:spcPct val="105000"/>
              </a:lnSpc>
              <a:spcBef>
                <a:spcPts val="1200"/>
              </a:spcBef>
              <a:spcAft>
                <a:spcPts val="0"/>
              </a:spcAft>
              <a:buSzPts val="852"/>
              <a:buNone/>
            </a:pPr>
            <a:r>
              <a:rPr b="1" lang="en" sz="1495"/>
              <a:t>RTG or </a:t>
            </a:r>
            <a:r>
              <a:rPr b="1" lang="en" sz="1495"/>
              <a:t>React Transition Group</a:t>
            </a:r>
            <a:r>
              <a:rPr lang="en" sz="1495"/>
              <a:t> is an add-on component for managing component state and useful for defining the states at the entering and exiting transitions states. Styles can not be animated by itself. Styles maintain transition states it also manages classes, group elements, and  manipulates the DOM in many l ways. It makes the implementation of visual transitions much easier.</a:t>
            </a:r>
            <a:endParaRPr sz="1495"/>
          </a:p>
          <a:p>
            <a:pPr indent="0" lvl="0" marL="0" rtl="0" algn="l">
              <a:lnSpc>
                <a:spcPct val="105000"/>
              </a:lnSpc>
              <a:spcBef>
                <a:spcPts val="1200"/>
              </a:spcBef>
              <a:spcAft>
                <a:spcPts val="1200"/>
              </a:spcAft>
              <a:buSzPts val="852"/>
              <a:buNone/>
            </a:pPr>
            <a:r>
              <a:t/>
            </a:r>
            <a:endParaRPr sz="1495"/>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73"/>
          <p:cNvSpPr txBox="1"/>
          <p:nvPr>
            <p:ph idx="1" type="body"/>
          </p:nvPr>
        </p:nvSpPr>
        <p:spPr>
          <a:xfrm>
            <a:off x="311700" y="301725"/>
            <a:ext cx="8520600" cy="42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Verdana"/>
                <a:ea typeface="Verdana"/>
                <a:cs typeface="Verdana"/>
                <a:sym typeface="Verdana"/>
              </a:rPr>
              <a:t>The animation is a technique to make an interactive web application. To add animation in ReactJS an explicit group of components is used. These explicit group of components are also known as the React Transition Group, which is technically an add-on component.</a:t>
            </a:r>
            <a:endParaRPr>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Clr>
                <a:schemeClr val="dk1"/>
              </a:buClr>
              <a:buSzPts val="1100"/>
              <a:buFont typeface="Arial"/>
              <a:buNone/>
            </a:pPr>
            <a:r>
              <a:rPr b="1" i="1" lang="en">
                <a:solidFill>
                  <a:schemeClr val="dk1"/>
                </a:solidFill>
                <a:highlight>
                  <a:srgbClr val="FFFFFF"/>
                </a:highlight>
                <a:latin typeface="Verdana"/>
                <a:ea typeface="Verdana"/>
                <a:cs typeface="Verdana"/>
                <a:sym typeface="Verdana"/>
              </a:rPr>
              <a:t>Uses of React Transition Group:</a:t>
            </a:r>
            <a:endParaRPr b="1" i="1">
              <a:solidFill>
                <a:schemeClr val="dk1"/>
              </a:solidFill>
              <a:highlight>
                <a:srgbClr val="FFFFFF"/>
              </a:highlight>
              <a:latin typeface="Verdana"/>
              <a:ea typeface="Verdana"/>
              <a:cs typeface="Verdana"/>
              <a:sym typeface="Verdana"/>
            </a:endParaRPr>
          </a:p>
          <a:p>
            <a:pPr indent="-342900" lvl="0" marL="457200" rtl="0" algn="l">
              <a:spcBef>
                <a:spcPts val="190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Managing component states.</a:t>
            </a:r>
            <a:endParaRPr>
              <a:solidFill>
                <a:schemeClr val="dk1"/>
              </a:solidFill>
              <a:highlight>
                <a:srgbClr val="FFFFFF"/>
              </a:highlight>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Defining entering and exciting transitions.</a:t>
            </a:r>
            <a:endParaRPr>
              <a:solidFill>
                <a:schemeClr val="dk1"/>
              </a:solidFill>
              <a:highlight>
                <a:srgbClr val="FFFFFF"/>
              </a:highlight>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Exposing transition states.</a:t>
            </a:r>
            <a:endParaRPr>
              <a:solidFill>
                <a:schemeClr val="dk1"/>
              </a:solidFill>
              <a:highlight>
                <a:srgbClr val="FFFFFF"/>
              </a:highlight>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Managing classes and group elements,</a:t>
            </a:r>
            <a:endParaRPr>
              <a:solidFill>
                <a:schemeClr val="dk1"/>
              </a:solidFill>
              <a:highlight>
                <a:srgbClr val="FFFFFF"/>
              </a:highlight>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Manipulating the DOM in useful ways.</a:t>
            </a:r>
            <a:endParaRPr>
              <a:solidFill>
                <a:schemeClr val="dk1"/>
              </a:solidFill>
              <a:highlight>
                <a:srgbClr val="FFFFFF"/>
              </a:highlight>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
                <a:solidFill>
                  <a:schemeClr val="dk1"/>
                </a:solidFill>
                <a:highlight>
                  <a:srgbClr val="FFFFFF"/>
                </a:highlight>
                <a:latin typeface="Verdana"/>
                <a:ea typeface="Verdana"/>
                <a:cs typeface="Verdana"/>
                <a:sym typeface="Verdana"/>
              </a:rPr>
              <a:t>Makes easier implementation of visual transitions.</a:t>
            </a:r>
            <a:endParaRPr>
              <a:solidFill>
                <a:schemeClr val="dk1"/>
              </a:solidFill>
              <a:highlight>
                <a:srgbClr val="FFFFFF"/>
              </a:highlight>
              <a:latin typeface="Verdana"/>
              <a:ea typeface="Verdana"/>
              <a:cs typeface="Verdana"/>
              <a:sym typeface="Verdana"/>
            </a:endParaRPr>
          </a:p>
          <a:p>
            <a:pPr indent="0" lvl="0" marL="0" rtl="0" algn="l">
              <a:spcBef>
                <a:spcPts val="400"/>
              </a:spcBef>
              <a:spcAft>
                <a:spcPts val="0"/>
              </a:spcAft>
              <a:buClr>
                <a:schemeClr val="dk1"/>
              </a:buClr>
              <a:buSzPts val="1100"/>
              <a:buFont typeface="Arial"/>
              <a:buNone/>
            </a:pPr>
            <a:r>
              <a:rPr lang="en">
                <a:solidFill>
                  <a:schemeClr val="dk1"/>
                </a:solidFill>
                <a:highlight>
                  <a:srgbClr val="FFFFFF"/>
                </a:highlight>
                <a:latin typeface="Verdana"/>
                <a:ea typeface="Verdana"/>
                <a:cs typeface="Verdana"/>
                <a:sym typeface="Verdana"/>
              </a:rPr>
              <a:t> </a:t>
            </a:r>
            <a:endParaRPr>
              <a:solidFill>
                <a:schemeClr val="dk1"/>
              </a:solidFill>
              <a:highlight>
                <a:srgbClr val="FFFFFF"/>
              </a:highlight>
              <a:latin typeface="Verdana"/>
              <a:ea typeface="Verdana"/>
              <a:cs typeface="Verdana"/>
              <a:sym typeface="Verdana"/>
            </a:endParaRPr>
          </a:p>
          <a:p>
            <a:pPr indent="0" lvl="0" marL="0" rtl="0" algn="l">
              <a:spcBef>
                <a:spcPts val="1900"/>
              </a:spcBef>
              <a:spcAft>
                <a:spcPts val="1200"/>
              </a:spcAft>
              <a:buNone/>
            </a:pPr>
            <a:r>
              <a:t/>
            </a:r>
            <a:endParaRPr>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0" name="Google Shape;1800;p2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To </a:t>
            </a:r>
            <a:r>
              <a:rPr lang="en" sz="2200"/>
              <a:t>create transitions, React gives two types of API’s of  Transition Group.</a:t>
            </a:r>
            <a:endParaRPr sz="2200"/>
          </a:p>
          <a:p>
            <a:pPr indent="-368300" lvl="0" marL="457200" rtl="0" algn="l">
              <a:spcBef>
                <a:spcPts val="1200"/>
              </a:spcBef>
              <a:spcAft>
                <a:spcPts val="0"/>
              </a:spcAft>
              <a:buSzPts val="2200"/>
              <a:buChar char="●"/>
            </a:pPr>
            <a:r>
              <a:rPr b="1" lang="en" sz="1700">
                <a:solidFill>
                  <a:schemeClr val="dk1"/>
                </a:solidFill>
                <a:highlight>
                  <a:srgbClr val="FFFFFF"/>
                </a:highlight>
                <a:latin typeface="Verdana"/>
                <a:ea typeface="Verdana"/>
                <a:cs typeface="Verdana"/>
                <a:sym typeface="Verdana"/>
              </a:rPr>
              <a:t>ReactTransitionGroup:- </a:t>
            </a:r>
            <a:r>
              <a:rPr lang="en" sz="1700">
                <a:solidFill>
                  <a:schemeClr val="dk1"/>
                </a:solidFill>
                <a:highlight>
                  <a:srgbClr val="FFFFFF"/>
                </a:highlight>
                <a:latin typeface="Verdana"/>
                <a:ea typeface="Verdana"/>
                <a:cs typeface="Verdana"/>
                <a:sym typeface="Verdana"/>
              </a:rPr>
              <a:t>It uses an Low-level API for animation.</a:t>
            </a:r>
            <a:endParaRPr sz="1700">
              <a:solidFill>
                <a:schemeClr val="dk1"/>
              </a:solidFill>
              <a:highlight>
                <a:srgbClr val="FFFFFF"/>
              </a:highlight>
              <a:latin typeface="Verdana"/>
              <a:ea typeface="Verdana"/>
              <a:cs typeface="Verdana"/>
              <a:sym typeface="Verdana"/>
            </a:endParaRPr>
          </a:p>
          <a:p>
            <a:pPr indent="0" lvl="0" marL="457200" rtl="0" algn="l">
              <a:spcBef>
                <a:spcPts val="1200"/>
              </a:spcBef>
              <a:spcAft>
                <a:spcPts val="0"/>
              </a:spcAft>
              <a:buNone/>
            </a:pPr>
            <a:r>
              <a:t/>
            </a:r>
            <a:endParaRPr sz="1700">
              <a:solidFill>
                <a:schemeClr val="dk1"/>
              </a:solidFill>
              <a:highlight>
                <a:srgbClr val="FFFFFF"/>
              </a:highlight>
              <a:latin typeface="Verdana"/>
              <a:ea typeface="Verdana"/>
              <a:cs typeface="Verdana"/>
              <a:sym typeface="Verdana"/>
            </a:endParaRPr>
          </a:p>
          <a:p>
            <a:pPr indent="-336550" lvl="0" marL="457200" rtl="0" algn="l">
              <a:spcBef>
                <a:spcPts val="1200"/>
              </a:spcBef>
              <a:spcAft>
                <a:spcPts val="0"/>
              </a:spcAft>
              <a:buClr>
                <a:schemeClr val="dk1"/>
              </a:buClr>
              <a:buSzPts val="1700"/>
              <a:buFont typeface="Verdana"/>
              <a:buChar char="●"/>
            </a:pPr>
            <a:r>
              <a:rPr b="1" lang="en" sz="1700">
                <a:solidFill>
                  <a:schemeClr val="dk1"/>
                </a:solidFill>
                <a:highlight>
                  <a:srgbClr val="FFFFFF"/>
                </a:highlight>
                <a:latin typeface="Verdana"/>
                <a:ea typeface="Verdana"/>
                <a:cs typeface="Verdana"/>
                <a:sym typeface="Verdana"/>
              </a:rPr>
              <a:t>ReactCSSTransitionGroup: </a:t>
            </a:r>
            <a:r>
              <a:rPr lang="en" sz="1700">
                <a:solidFill>
                  <a:schemeClr val="dk1"/>
                </a:solidFill>
                <a:highlight>
                  <a:srgbClr val="FFFFFF"/>
                </a:highlight>
                <a:latin typeface="Verdana"/>
                <a:ea typeface="Verdana"/>
                <a:cs typeface="Verdana"/>
                <a:sym typeface="Verdana"/>
              </a:rPr>
              <a:t>It uses an High-level API for implementation of basic CSS transitions and animations.</a:t>
            </a:r>
            <a:endParaRPr sz="170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275"/>
          <p:cNvSpPr txBox="1"/>
          <p:nvPr>
            <p:ph type="title"/>
          </p:nvPr>
        </p:nvSpPr>
        <p:spPr>
          <a:xfrm>
            <a:off x="311700" y="57475"/>
            <a:ext cx="8520600" cy="54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highlight>
                  <a:srgbClr val="FFFFFF"/>
                </a:highlight>
                <a:latin typeface="Verdana"/>
                <a:ea typeface="Verdana"/>
                <a:cs typeface="Verdana"/>
                <a:sym typeface="Verdana"/>
              </a:rPr>
              <a:t>Installation</a:t>
            </a:r>
            <a:endParaRPr b="1" sz="3800"/>
          </a:p>
        </p:txBody>
      </p:sp>
      <p:sp>
        <p:nvSpPr>
          <p:cNvPr id="1806" name="Google Shape;1806;p275"/>
          <p:cNvSpPr txBox="1"/>
          <p:nvPr>
            <p:ph idx="1" type="body"/>
          </p:nvPr>
        </p:nvSpPr>
        <p:spPr>
          <a:xfrm>
            <a:off x="311700" y="603475"/>
            <a:ext cx="8520600" cy="3965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We need to install </a:t>
            </a:r>
            <a:r>
              <a:rPr lang="en"/>
              <a:t>react-transition-group for creating </a:t>
            </a:r>
            <a:r>
              <a:rPr lang="en"/>
              <a:t>animation</a:t>
            </a:r>
            <a:r>
              <a:rPr lang="en"/>
              <a:t> in React web application. </a:t>
            </a:r>
            <a:endParaRPr/>
          </a:p>
          <a:p>
            <a:pPr indent="0" lvl="0" marL="0" marR="0" rtl="0" algn="l">
              <a:lnSpc>
                <a:spcPct val="115000"/>
              </a:lnSpc>
              <a:spcBef>
                <a:spcPts val="1200"/>
              </a:spcBef>
              <a:spcAft>
                <a:spcPts val="0"/>
              </a:spcAft>
              <a:buNone/>
            </a:pPr>
            <a:r>
              <a:rPr lang="en"/>
              <a:t>You can use the below command.</a:t>
            </a:r>
            <a:endParaRPr/>
          </a:p>
          <a:p>
            <a:pPr indent="0" lvl="0" marL="38100" marR="38100" rtl="0" algn="l">
              <a:spcBef>
                <a:spcPts val="1200"/>
              </a:spcBef>
              <a:spcAft>
                <a:spcPts val="0"/>
              </a:spcAft>
              <a:buNone/>
            </a:pPr>
            <a:r>
              <a:rPr b="1" lang="en">
                <a:solidFill>
                  <a:srgbClr val="110000"/>
                </a:solidFill>
                <a:highlight>
                  <a:srgbClr val="FFFBFB"/>
                </a:highlight>
              </a:rPr>
              <a:t>Command</a:t>
            </a:r>
            <a:r>
              <a:rPr b="1" lang="en">
                <a:solidFill>
                  <a:srgbClr val="339933"/>
                </a:solidFill>
                <a:highlight>
                  <a:srgbClr val="FFFBFB"/>
                </a:highlight>
              </a:rPr>
              <a:t>:</a:t>
            </a:r>
            <a:r>
              <a:rPr b="1" lang="en">
                <a:solidFill>
                  <a:srgbClr val="110000"/>
                </a:solidFill>
                <a:highlight>
                  <a:srgbClr val="FFFBFB"/>
                </a:highlight>
              </a:rPr>
              <a:t>  npm install react</a:t>
            </a:r>
            <a:r>
              <a:rPr b="1" lang="en">
                <a:solidFill>
                  <a:srgbClr val="339933"/>
                </a:solidFill>
                <a:highlight>
                  <a:srgbClr val="FFFBFB"/>
                </a:highlight>
              </a:rPr>
              <a:t>-</a:t>
            </a:r>
            <a:r>
              <a:rPr b="1" lang="en">
                <a:solidFill>
                  <a:srgbClr val="110000"/>
                </a:solidFill>
                <a:highlight>
                  <a:srgbClr val="FFFBFB"/>
                </a:highlight>
              </a:rPr>
              <a:t>transition</a:t>
            </a:r>
            <a:r>
              <a:rPr b="1" lang="en">
                <a:solidFill>
                  <a:srgbClr val="339933"/>
                </a:solidFill>
                <a:highlight>
                  <a:srgbClr val="FFFBFB"/>
                </a:highlight>
              </a:rPr>
              <a:t>-</a:t>
            </a:r>
            <a:r>
              <a:rPr b="1" lang="en">
                <a:solidFill>
                  <a:srgbClr val="110000"/>
                </a:solidFill>
                <a:highlight>
                  <a:srgbClr val="FFFBFB"/>
                </a:highlight>
              </a:rPr>
              <a:t>group </a:t>
            </a:r>
            <a:r>
              <a:rPr b="1" lang="en">
                <a:solidFill>
                  <a:srgbClr val="339933"/>
                </a:solidFill>
                <a:highlight>
                  <a:srgbClr val="FFFBFB"/>
                </a:highlight>
              </a:rPr>
              <a:t>--</a:t>
            </a:r>
            <a:r>
              <a:rPr b="1" lang="en">
                <a:solidFill>
                  <a:srgbClr val="110000"/>
                </a:solidFill>
                <a:highlight>
                  <a:srgbClr val="FFFBFB"/>
                </a:highlight>
              </a:rPr>
              <a:t>save</a:t>
            </a:r>
            <a:endParaRPr b="1">
              <a:solidFill>
                <a:srgbClr val="110000"/>
              </a:solidFill>
              <a:highlight>
                <a:srgbClr val="FFFBFB"/>
              </a:highlight>
            </a:endParaRPr>
          </a:p>
          <a:p>
            <a:pPr indent="0" lvl="0" marL="38100" marR="38100" rtl="0" algn="l">
              <a:spcBef>
                <a:spcPts val="0"/>
              </a:spcBef>
              <a:spcAft>
                <a:spcPts val="0"/>
              </a:spcAft>
              <a:buNone/>
            </a:pPr>
            <a:r>
              <a:t/>
            </a:r>
            <a:endParaRPr b="1">
              <a:solidFill>
                <a:srgbClr val="110000"/>
              </a:solidFill>
              <a:highlight>
                <a:srgbClr val="FFFBFB"/>
              </a:highlight>
            </a:endParaRPr>
          </a:p>
          <a:p>
            <a:pPr indent="0" lvl="0" marL="38100" marR="38100" rtl="0" algn="l">
              <a:spcBef>
                <a:spcPts val="0"/>
              </a:spcBef>
              <a:spcAft>
                <a:spcPts val="0"/>
              </a:spcAft>
              <a:buNone/>
            </a:pPr>
            <a:r>
              <a:t/>
            </a:r>
            <a:endParaRPr b="1">
              <a:solidFill>
                <a:srgbClr val="110000"/>
              </a:solidFill>
              <a:highlight>
                <a:srgbClr val="FFFBFB"/>
              </a:highlight>
            </a:endParaRPr>
          </a:p>
          <a:p>
            <a:pPr indent="0" lvl="0" marL="38100" marR="38100" rtl="0" algn="l">
              <a:spcBef>
                <a:spcPts val="0"/>
              </a:spcBef>
              <a:spcAft>
                <a:spcPts val="0"/>
              </a:spcAft>
              <a:buClr>
                <a:schemeClr val="dk1"/>
              </a:buClr>
              <a:buSzPts val="1100"/>
              <a:buFont typeface="Arial"/>
              <a:buNone/>
            </a:pPr>
            <a:r>
              <a:t/>
            </a:r>
            <a:endParaRPr b="1">
              <a:solidFill>
                <a:srgbClr val="110000"/>
              </a:solidFill>
              <a:highlight>
                <a:srgbClr val="FFFBFB"/>
              </a:highlight>
            </a:endParaRPr>
          </a:p>
          <a:p>
            <a:pPr indent="0" lvl="0" marL="0" rtl="0" algn="l">
              <a:spcBef>
                <a:spcPts val="0"/>
              </a:spcBef>
              <a:spcAft>
                <a:spcPts val="1200"/>
              </a:spcAft>
              <a:buNone/>
            </a:pPr>
            <a:r>
              <a:t/>
            </a:r>
            <a:endParaRPr sz="1300">
              <a:solidFill>
                <a:schemeClr val="dk1"/>
              </a:solidFill>
              <a:highlight>
                <a:srgbClr val="FFFFFF"/>
              </a:highlight>
              <a:latin typeface="Verdana"/>
              <a:ea typeface="Verdana"/>
              <a:cs typeface="Verdana"/>
              <a:sym typeface="Verdana"/>
            </a:endParaRPr>
          </a:p>
        </p:txBody>
      </p:sp>
      <p:pic>
        <p:nvPicPr>
          <p:cNvPr id="1807" name="Google Shape;1807;p275"/>
          <p:cNvPicPr preferRelativeResize="0"/>
          <p:nvPr/>
        </p:nvPicPr>
        <p:blipFill>
          <a:blip r:embed="rId3">
            <a:alphaModFix/>
          </a:blip>
          <a:stretch>
            <a:fillRect/>
          </a:stretch>
        </p:blipFill>
        <p:spPr>
          <a:xfrm>
            <a:off x="311700" y="2384975"/>
            <a:ext cx="8392150" cy="23706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3" name="Google Shape;1813;p2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4" name="Google Shape;1814;p276"/>
          <p:cNvPicPr preferRelativeResize="0"/>
          <p:nvPr/>
        </p:nvPicPr>
        <p:blipFill>
          <a:blip r:embed="rId3">
            <a:alphaModFix/>
          </a:blip>
          <a:stretch>
            <a:fillRect/>
          </a:stretch>
        </p:blipFill>
        <p:spPr>
          <a:xfrm>
            <a:off x="0" y="213737"/>
            <a:ext cx="9143999" cy="47160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2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0" name="Google Shape;1820;p2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1" name="Google Shape;1821;p277"/>
          <p:cNvPicPr preferRelativeResize="0"/>
          <p:nvPr/>
        </p:nvPicPr>
        <p:blipFill>
          <a:blip r:embed="rId3">
            <a:alphaModFix/>
          </a:blip>
          <a:stretch>
            <a:fillRect/>
          </a:stretch>
        </p:blipFill>
        <p:spPr>
          <a:xfrm>
            <a:off x="0" y="213737"/>
            <a:ext cx="9143999" cy="47160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2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7" name="Google Shape;1827;p2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8" name="Google Shape;1828;p278"/>
          <p:cNvPicPr preferRelativeResize="0"/>
          <p:nvPr/>
        </p:nvPicPr>
        <p:blipFill>
          <a:blip r:embed="rId3">
            <a:alphaModFix/>
          </a:blip>
          <a:stretch>
            <a:fillRect/>
          </a:stretch>
        </p:blipFill>
        <p:spPr>
          <a:xfrm>
            <a:off x="311700" y="1152475"/>
            <a:ext cx="8624775" cy="3502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2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800">
                <a:highlight>
                  <a:srgbClr val="FFFFFF"/>
                </a:highlight>
                <a:latin typeface="Verdana"/>
                <a:ea typeface="Verdana"/>
                <a:cs typeface="Verdana"/>
                <a:sym typeface="Verdana"/>
              </a:rPr>
              <a:t>React Transition Group Components:</a:t>
            </a:r>
            <a:endParaRPr sz="3300"/>
          </a:p>
        </p:txBody>
      </p:sp>
      <p:sp>
        <p:nvSpPr>
          <p:cNvPr id="1834" name="Google Shape;1834;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500">
                <a:solidFill>
                  <a:schemeClr val="dk1"/>
                </a:solidFill>
                <a:highlight>
                  <a:srgbClr val="FFFFFF"/>
                </a:highlight>
                <a:latin typeface="Verdana"/>
                <a:ea typeface="Verdana"/>
                <a:cs typeface="Verdana"/>
                <a:sym typeface="Verdana"/>
              </a:rPr>
              <a:t>There are three main components of React Transition Group.</a:t>
            </a:r>
            <a:endParaRPr sz="1500">
              <a:solidFill>
                <a:schemeClr val="dk1"/>
              </a:solidFill>
              <a:highlight>
                <a:srgbClr val="FFFFFF"/>
              </a:highlight>
              <a:latin typeface="Verdana"/>
              <a:ea typeface="Verdana"/>
              <a:cs typeface="Verdana"/>
              <a:sym typeface="Verdana"/>
            </a:endParaRPr>
          </a:p>
          <a:p>
            <a:pPr indent="0" lvl="0" marL="0" rtl="0" algn="l">
              <a:lnSpc>
                <a:spcPct val="95000"/>
              </a:lnSpc>
              <a:spcBef>
                <a:spcPts val="1900"/>
              </a:spcBef>
              <a:spcAft>
                <a:spcPts val="0"/>
              </a:spcAft>
              <a:buNone/>
            </a:pPr>
            <a:r>
              <a:rPr b="1" lang="en" sz="1500">
                <a:solidFill>
                  <a:schemeClr val="dk1"/>
                </a:solidFill>
                <a:highlight>
                  <a:srgbClr val="FFFFFF"/>
                </a:highlight>
                <a:latin typeface="Verdana"/>
                <a:ea typeface="Verdana"/>
                <a:cs typeface="Verdana"/>
                <a:sym typeface="Verdana"/>
              </a:rPr>
              <a:t>Transition </a:t>
            </a:r>
            <a:r>
              <a:rPr b="1" lang="en" sz="1500">
                <a:solidFill>
                  <a:schemeClr val="dk1"/>
                </a:solidFill>
                <a:highlight>
                  <a:srgbClr val="FFFFFF"/>
                </a:highlight>
                <a:latin typeface="Verdana"/>
                <a:ea typeface="Verdana"/>
                <a:cs typeface="Verdana"/>
                <a:sym typeface="Verdana"/>
              </a:rPr>
              <a:t>Component</a:t>
            </a:r>
            <a:r>
              <a:rPr b="1" lang="en" sz="1500">
                <a:solidFill>
                  <a:schemeClr val="dk1"/>
                </a:solidFill>
                <a:highlight>
                  <a:srgbClr val="FFFFFF"/>
                </a:highlight>
                <a:latin typeface="Verdana"/>
                <a:ea typeface="Verdana"/>
                <a:cs typeface="Verdana"/>
                <a:sym typeface="Verdana"/>
              </a:rPr>
              <a:t>: </a:t>
            </a:r>
            <a:r>
              <a:rPr lang="en" sz="1500">
                <a:solidFill>
                  <a:schemeClr val="dk1"/>
                </a:solidFill>
                <a:highlight>
                  <a:srgbClr val="FFFFFF"/>
                </a:highlight>
                <a:latin typeface="Verdana"/>
                <a:ea typeface="Verdana"/>
                <a:cs typeface="Verdana"/>
                <a:sym typeface="Verdana"/>
              </a:rPr>
              <a:t>To describe a transition from one component state to another over time, it has a simple component API and is thus used to animate the mounting and unmounting of a component. </a:t>
            </a:r>
            <a:endParaRPr sz="1500">
              <a:solidFill>
                <a:schemeClr val="dk1"/>
              </a:solidFill>
              <a:highlight>
                <a:srgbClr val="FFFFFF"/>
              </a:highlight>
              <a:latin typeface="Verdana"/>
              <a:ea typeface="Verdana"/>
              <a:cs typeface="Verdana"/>
              <a:sym typeface="Verdana"/>
            </a:endParaRPr>
          </a:p>
          <a:p>
            <a:pPr indent="0" lvl="0" marL="0" rtl="0" algn="l">
              <a:lnSpc>
                <a:spcPct val="95000"/>
              </a:lnSpc>
              <a:spcBef>
                <a:spcPts val="1900"/>
              </a:spcBef>
              <a:spcAft>
                <a:spcPts val="0"/>
              </a:spcAft>
              <a:buNone/>
            </a:pPr>
            <a:r>
              <a:rPr lang="en" sz="1500">
                <a:solidFill>
                  <a:schemeClr val="dk1"/>
                </a:solidFill>
                <a:highlight>
                  <a:srgbClr val="FFFFFF"/>
                </a:highlight>
                <a:latin typeface="Verdana"/>
                <a:ea typeface="Verdana"/>
                <a:cs typeface="Verdana"/>
                <a:sym typeface="Verdana"/>
              </a:rPr>
              <a:t>There are total 4 states of the Transition Component:</a:t>
            </a:r>
            <a:endParaRPr sz="1500">
              <a:solidFill>
                <a:schemeClr val="dk1"/>
              </a:solidFill>
              <a:highlight>
                <a:srgbClr val="FFFFFF"/>
              </a:highlight>
              <a:latin typeface="Verdana"/>
              <a:ea typeface="Verdana"/>
              <a:cs typeface="Verdana"/>
              <a:sym typeface="Verdana"/>
            </a:endParaRPr>
          </a:p>
          <a:p>
            <a:pPr indent="-323850" lvl="0" marL="457200" rtl="0" algn="l">
              <a:lnSpc>
                <a:spcPct val="95000"/>
              </a:lnSpc>
              <a:spcBef>
                <a:spcPts val="1900"/>
              </a:spcBef>
              <a:spcAft>
                <a:spcPts val="0"/>
              </a:spcAft>
              <a:buClr>
                <a:schemeClr val="dk1"/>
              </a:buClr>
              <a:buSzPts val="1500"/>
              <a:buFont typeface="Verdana"/>
              <a:buChar char="●"/>
            </a:pPr>
            <a:r>
              <a:rPr lang="en" sz="1500">
                <a:solidFill>
                  <a:schemeClr val="dk1"/>
                </a:solidFill>
                <a:highlight>
                  <a:srgbClr val="FFFFFF"/>
                </a:highlight>
                <a:latin typeface="Verdana"/>
                <a:ea typeface="Verdana"/>
                <a:cs typeface="Verdana"/>
                <a:sym typeface="Verdana"/>
              </a:rPr>
              <a:t>Entering, </a:t>
            </a:r>
            <a:endParaRPr sz="1500">
              <a:solidFill>
                <a:schemeClr val="dk1"/>
              </a:solidFill>
              <a:highlight>
                <a:srgbClr val="FFFFFF"/>
              </a:highlight>
              <a:latin typeface="Verdana"/>
              <a:ea typeface="Verdana"/>
              <a:cs typeface="Verdana"/>
              <a:sym typeface="Verdana"/>
            </a:endParaRPr>
          </a:p>
          <a:p>
            <a:pPr indent="-323850" lvl="0" marL="457200" rtl="0" algn="l">
              <a:lnSpc>
                <a:spcPct val="95000"/>
              </a:lnSpc>
              <a:spcBef>
                <a:spcPts val="0"/>
              </a:spcBef>
              <a:spcAft>
                <a:spcPts val="0"/>
              </a:spcAft>
              <a:buClr>
                <a:schemeClr val="dk1"/>
              </a:buClr>
              <a:buSzPts val="1500"/>
              <a:buFont typeface="Verdana"/>
              <a:buChar char="●"/>
            </a:pPr>
            <a:r>
              <a:rPr lang="en" sz="1500">
                <a:solidFill>
                  <a:schemeClr val="dk1"/>
                </a:solidFill>
                <a:highlight>
                  <a:srgbClr val="FFFFFF"/>
                </a:highlight>
                <a:latin typeface="Verdana"/>
                <a:ea typeface="Verdana"/>
                <a:cs typeface="Verdana"/>
                <a:sym typeface="Verdana"/>
              </a:rPr>
              <a:t>Entered,</a:t>
            </a:r>
            <a:endParaRPr sz="1500">
              <a:solidFill>
                <a:schemeClr val="dk1"/>
              </a:solidFill>
              <a:highlight>
                <a:srgbClr val="FFFFFF"/>
              </a:highlight>
              <a:latin typeface="Verdana"/>
              <a:ea typeface="Verdana"/>
              <a:cs typeface="Verdana"/>
              <a:sym typeface="Verdana"/>
            </a:endParaRPr>
          </a:p>
          <a:p>
            <a:pPr indent="-323850" lvl="0" marL="457200" rtl="0" algn="l">
              <a:lnSpc>
                <a:spcPct val="95000"/>
              </a:lnSpc>
              <a:spcBef>
                <a:spcPts val="0"/>
              </a:spcBef>
              <a:spcAft>
                <a:spcPts val="0"/>
              </a:spcAft>
              <a:buClr>
                <a:schemeClr val="dk1"/>
              </a:buClr>
              <a:buSzPts val="1500"/>
              <a:buFont typeface="Verdana"/>
              <a:buChar char="●"/>
            </a:pPr>
            <a:r>
              <a:rPr lang="en" sz="1500">
                <a:solidFill>
                  <a:schemeClr val="dk1"/>
                </a:solidFill>
                <a:highlight>
                  <a:srgbClr val="FFFFFF"/>
                </a:highlight>
                <a:latin typeface="Verdana"/>
                <a:ea typeface="Verdana"/>
                <a:cs typeface="Verdana"/>
                <a:sym typeface="Verdana"/>
              </a:rPr>
              <a:t>Exiting</a:t>
            </a:r>
            <a:endParaRPr sz="1500">
              <a:solidFill>
                <a:schemeClr val="dk1"/>
              </a:solidFill>
              <a:highlight>
                <a:srgbClr val="FFFFFF"/>
              </a:highlight>
              <a:latin typeface="Verdana"/>
              <a:ea typeface="Verdana"/>
              <a:cs typeface="Verdana"/>
              <a:sym typeface="Verdana"/>
            </a:endParaRPr>
          </a:p>
          <a:p>
            <a:pPr indent="-323850" lvl="0" marL="457200" rtl="0" algn="l">
              <a:lnSpc>
                <a:spcPct val="95000"/>
              </a:lnSpc>
              <a:spcBef>
                <a:spcPts val="0"/>
              </a:spcBef>
              <a:spcAft>
                <a:spcPts val="0"/>
              </a:spcAft>
              <a:buClr>
                <a:schemeClr val="dk1"/>
              </a:buClr>
              <a:buSzPts val="1500"/>
              <a:buFont typeface="Verdana"/>
              <a:buChar char="●"/>
            </a:pPr>
            <a:r>
              <a:rPr lang="en" sz="1500">
                <a:solidFill>
                  <a:schemeClr val="dk1"/>
                </a:solidFill>
                <a:highlight>
                  <a:srgbClr val="FFFFFF"/>
                </a:highlight>
                <a:latin typeface="Verdana"/>
                <a:ea typeface="Verdana"/>
                <a:cs typeface="Verdana"/>
                <a:sym typeface="Verdana"/>
              </a:rPr>
              <a:t>Exited </a:t>
            </a:r>
            <a:endParaRPr sz="1500">
              <a:solidFill>
                <a:schemeClr val="dk1"/>
              </a:solidFill>
              <a:highlight>
                <a:srgbClr val="FFFFFF"/>
              </a:highlight>
              <a:latin typeface="Verdana"/>
              <a:ea typeface="Verdana"/>
              <a:cs typeface="Verdana"/>
              <a:sym typeface="Verdana"/>
            </a:endParaRPr>
          </a:p>
          <a:p>
            <a:pPr indent="0" lvl="0" marL="0" rtl="0" algn="l">
              <a:lnSpc>
                <a:spcPct val="95000"/>
              </a:lnSpc>
              <a:spcBef>
                <a:spcPts val="1900"/>
              </a:spcBef>
              <a:spcAft>
                <a:spcPts val="1900"/>
              </a:spcAft>
              <a:buNone/>
            </a:pPr>
            <a:r>
              <a:rPr lang="en" sz="1500">
                <a:solidFill>
                  <a:schemeClr val="dk1"/>
                </a:solidFill>
                <a:highlight>
                  <a:srgbClr val="FFFFFF"/>
                </a:highlight>
                <a:latin typeface="Verdana"/>
                <a:ea typeface="Verdana"/>
                <a:cs typeface="Verdana"/>
                <a:sym typeface="Verdana"/>
              </a:rPr>
              <a:t>Generally, these states are nothing but the beginning and ending states of components</a:t>
            </a:r>
            <a:endParaRPr sz="2000"/>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0" name="Google Shape;1840;p2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300">
                <a:solidFill>
                  <a:schemeClr val="dk1"/>
                </a:solidFill>
                <a:highlight>
                  <a:srgbClr val="FFFFFF"/>
                </a:highlight>
                <a:latin typeface="Verdana"/>
                <a:ea typeface="Verdana"/>
                <a:cs typeface="Verdana"/>
                <a:sym typeface="Verdana"/>
              </a:rPr>
              <a:t>CSSTransition </a:t>
            </a:r>
            <a:r>
              <a:rPr b="1" lang="en" sz="1500">
                <a:solidFill>
                  <a:schemeClr val="dk1"/>
                </a:solidFill>
                <a:highlight>
                  <a:srgbClr val="FFFFFF"/>
                </a:highlight>
                <a:latin typeface="Verdana"/>
                <a:ea typeface="Verdana"/>
                <a:cs typeface="Verdana"/>
                <a:sym typeface="Verdana"/>
              </a:rPr>
              <a:t>Component</a:t>
            </a:r>
            <a:r>
              <a:rPr b="1" lang="en" sz="1300">
                <a:solidFill>
                  <a:schemeClr val="dk1"/>
                </a:solidFill>
                <a:highlight>
                  <a:srgbClr val="FFFFFF"/>
                </a:highlight>
                <a:latin typeface="Verdana"/>
                <a:ea typeface="Verdana"/>
                <a:cs typeface="Verdana"/>
                <a:sym typeface="Verdana"/>
              </a:rPr>
              <a:t>:</a:t>
            </a:r>
            <a:endParaRPr b="1" sz="13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rPr lang="en" sz="1300">
                <a:solidFill>
                  <a:schemeClr val="dk1"/>
                </a:solidFill>
                <a:highlight>
                  <a:srgbClr val="FFFFFF"/>
                </a:highlight>
                <a:latin typeface="Verdana"/>
                <a:ea typeface="Verdana"/>
                <a:cs typeface="Verdana"/>
                <a:sym typeface="Verdana"/>
              </a:rPr>
              <a:t>CSS Stylesheet classes are being used by the CSSTransition. To write the transition and create animations, it uses CSS stylesheet classes. </a:t>
            </a:r>
            <a:endParaRPr sz="13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rPr lang="en" sz="1300">
                <a:solidFill>
                  <a:schemeClr val="dk1"/>
                </a:solidFill>
                <a:highlight>
                  <a:srgbClr val="FFFFFF"/>
                </a:highlight>
                <a:latin typeface="Verdana"/>
                <a:ea typeface="Verdana"/>
                <a:cs typeface="Verdana"/>
                <a:sym typeface="Verdana"/>
              </a:rPr>
              <a:t>Inspired by the ng-animate library, it can be divided into three states, namely,</a:t>
            </a:r>
            <a:endParaRPr sz="1300">
              <a:solidFill>
                <a:schemeClr val="dk1"/>
              </a:solidFill>
              <a:highlight>
                <a:srgbClr val="FFFFFF"/>
              </a:highlight>
              <a:latin typeface="Verdana"/>
              <a:ea typeface="Verdana"/>
              <a:cs typeface="Verdana"/>
              <a:sym typeface="Verdana"/>
            </a:endParaRPr>
          </a:p>
          <a:p>
            <a:pPr indent="-311150" lvl="0" marL="457200" rtl="0" algn="l">
              <a:spcBef>
                <a:spcPts val="1200"/>
              </a:spcBef>
              <a:spcAft>
                <a:spcPts val="0"/>
              </a:spcAft>
              <a:buClr>
                <a:schemeClr val="dk1"/>
              </a:buClr>
              <a:buSzPts val="1300"/>
              <a:buFont typeface="Verdana"/>
              <a:buChar char="●"/>
            </a:pPr>
            <a:r>
              <a:rPr lang="en" sz="1300">
                <a:solidFill>
                  <a:schemeClr val="dk1"/>
                </a:solidFill>
                <a:highlight>
                  <a:srgbClr val="FFFFFF"/>
                </a:highlight>
                <a:latin typeface="Verdana"/>
                <a:ea typeface="Verdana"/>
                <a:cs typeface="Verdana"/>
                <a:sym typeface="Verdana"/>
              </a:rPr>
              <a:t>Appear,</a:t>
            </a:r>
            <a:endParaRPr sz="1300">
              <a:solidFill>
                <a:schemeClr val="dk1"/>
              </a:solidFill>
              <a:highlight>
                <a:srgbClr val="FFFFFF"/>
              </a:highlight>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highlight>
                  <a:srgbClr val="FFFFFF"/>
                </a:highlight>
                <a:latin typeface="Verdana"/>
                <a:ea typeface="Verdana"/>
                <a:cs typeface="Verdana"/>
                <a:sym typeface="Verdana"/>
              </a:rPr>
              <a:t>Enter</a:t>
            </a:r>
            <a:endParaRPr sz="1300">
              <a:solidFill>
                <a:schemeClr val="dk1"/>
              </a:solidFill>
              <a:highlight>
                <a:srgbClr val="FFFFFF"/>
              </a:highlight>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highlight>
                  <a:srgbClr val="FFFFFF"/>
                </a:highlight>
                <a:latin typeface="Verdana"/>
                <a:ea typeface="Verdana"/>
                <a:cs typeface="Verdana"/>
                <a:sym typeface="Verdana"/>
              </a:rPr>
              <a:t>Exit . The CSSTransition component is also suitable to be used for inheriting all the props of the transition component.</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2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following is a example of simple transition.</a:t>
            </a:r>
            <a:endParaRPr/>
          </a:p>
        </p:txBody>
      </p:sp>
      <p:sp>
        <p:nvSpPr>
          <p:cNvPr id="1846" name="Google Shape;1846;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950"/>
              <a:t>&lt;!DOCTYPE html&gt;</a:t>
            </a:r>
            <a:endParaRPr sz="950"/>
          </a:p>
          <a:p>
            <a:pPr indent="0" lvl="0" marL="0" rtl="0" algn="l">
              <a:lnSpc>
                <a:spcPct val="95000"/>
              </a:lnSpc>
              <a:spcBef>
                <a:spcPts val="1200"/>
              </a:spcBef>
              <a:spcAft>
                <a:spcPts val="0"/>
              </a:spcAft>
              <a:buClr>
                <a:schemeClr val="dk1"/>
              </a:buClr>
              <a:buSzPts val="275"/>
              <a:buFont typeface="Arial"/>
              <a:buNone/>
            </a:pPr>
            <a:r>
              <a:rPr lang="en" sz="950"/>
              <a:t>&lt;html&gt;</a:t>
            </a:r>
            <a:endParaRPr sz="950"/>
          </a:p>
          <a:p>
            <a:pPr indent="0" lvl="0" marL="0" rtl="0" algn="l">
              <a:lnSpc>
                <a:spcPct val="95000"/>
              </a:lnSpc>
              <a:spcBef>
                <a:spcPts val="1200"/>
              </a:spcBef>
              <a:spcAft>
                <a:spcPts val="0"/>
              </a:spcAft>
              <a:buClr>
                <a:schemeClr val="dk1"/>
              </a:buClr>
              <a:buSzPts val="275"/>
              <a:buFont typeface="Arial"/>
              <a:buNone/>
            </a:pPr>
            <a:r>
              <a:rPr lang="en" sz="950"/>
              <a:t>&lt;head&gt;</a:t>
            </a:r>
            <a:endParaRPr sz="950"/>
          </a:p>
          <a:p>
            <a:pPr indent="0" lvl="0" marL="0" rtl="0" algn="l">
              <a:lnSpc>
                <a:spcPct val="95000"/>
              </a:lnSpc>
              <a:spcBef>
                <a:spcPts val="1200"/>
              </a:spcBef>
              <a:spcAft>
                <a:spcPts val="0"/>
              </a:spcAft>
              <a:buClr>
                <a:schemeClr val="dk1"/>
              </a:buClr>
              <a:buSzPts val="275"/>
              <a:buFont typeface="Arial"/>
              <a:buNone/>
            </a:pPr>
            <a:r>
              <a:rPr lang="en" sz="950"/>
              <a:t>&lt;style&gt; </a:t>
            </a:r>
            <a:endParaRPr sz="950"/>
          </a:p>
          <a:p>
            <a:pPr indent="0" lvl="0" marL="0" rtl="0" algn="l">
              <a:lnSpc>
                <a:spcPct val="95000"/>
              </a:lnSpc>
              <a:spcBef>
                <a:spcPts val="1200"/>
              </a:spcBef>
              <a:spcAft>
                <a:spcPts val="0"/>
              </a:spcAft>
              <a:buClr>
                <a:schemeClr val="dk1"/>
              </a:buClr>
              <a:buSzPts val="275"/>
              <a:buFont typeface="Arial"/>
              <a:buNone/>
            </a:pPr>
            <a:r>
              <a:rPr lang="en" sz="950"/>
              <a:t>div {</a:t>
            </a:r>
            <a:endParaRPr sz="950"/>
          </a:p>
          <a:p>
            <a:pPr indent="0" lvl="0" marL="0" rtl="0" algn="l">
              <a:lnSpc>
                <a:spcPct val="95000"/>
              </a:lnSpc>
              <a:spcBef>
                <a:spcPts val="1200"/>
              </a:spcBef>
              <a:spcAft>
                <a:spcPts val="0"/>
              </a:spcAft>
              <a:buClr>
                <a:schemeClr val="dk1"/>
              </a:buClr>
              <a:buSzPts val="275"/>
              <a:buFont typeface="Arial"/>
              <a:buNone/>
            </a:pPr>
            <a:r>
              <a:rPr lang="en" sz="950"/>
              <a:t>  width: 100px;</a:t>
            </a:r>
            <a:endParaRPr sz="950"/>
          </a:p>
          <a:p>
            <a:pPr indent="0" lvl="0" marL="0" rtl="0" algn="l">
              <a:lnSpc>
                <a:spcPct val="95000"/>
              </a:lnSpc>
              <a:spcBef>
                <a:spcPts val="1200"/>
              </a:spcBef>
              <a:spcAft>
                <a:spcPts val="0"/>
              </a:spcAft>
              <a:buClr>
                <a:schemeClr val="dk1"/>
              </a:buClr>
              <a:buSzPts val="275"/>
              <a:buFont typeface="Arial"/>
              <a:buNone/>
            </a:pPr>
            <a:r>
              <a:rPr lang="en" sz="950"/>
              <a:t>  height: 100px;</a:t>
            </a:r>
            <a:endParaRPr sz="950"/>
          </a:p>
          <a:p>
            <a:pPr indent="0" lvl="0" marL="0" rtl="0" algn="l">
              <a:lnSpc>
                <a:spcPct val="95000"/>
              </a:lnSpc>
              <a:spcBef>
                <a:spcPts val="1200"/>
              </a:spcBef>
              <a:spcAft>
                <a:spcPts val="0"/>
              </a:spcAft>
              <a:buClr>
                <a:schemeClr val="dk1"/>
              </a:buClr>
              <a:buSzPts val="275"/>
              <a:buFont typeface="Arial"/>
              <a:buNone/>
            </a:pPr>
            <a:r>
              <a:rPr lang="en" sz="950"/>
              <a:t>  background: red;</a:t>
            </a:r>
            <a:endParaRPr sz="950"/>
          </a:p>
          <a:p>
            <a:pPr indent="0" lvl="0" marL="0" rtl="0" algn="l">
              <a:lnSpc>
                <a:spcPct val="95000"/>
              </a:lnSpc>
              <a:spcBef>
                <a:spcPts val="1200"/>
              </a:spcBef>
              <a:spcAft>
                <a:spcPts val="0"/>
              </a:spcAft>
              <a:buClr>
                <a:schemeClr val="dk1"/>
              </a:buClr>
              <a:buSzPts val="275"/>
              <a:buFont typeface="Arial"/>
              <a:buNone/>
            </a:pPr>
            <a:r>
              <a:rPr lang="en" sz="950"/>
              <a:t>  transition: width 2s, height 2s, transform 2s;</a:t>
            </a:r>
            <a:endParaRPr sz="950"/>
          </a:p>
          <a:p>
            <a:pPr indent="0" lvl="0" marL="0" rtl="0" algn="l">
              <a:lnSpc>
                <a:spcPct val="95000"/>
              </a:lnSpc>
              <a:spcBef>
                <a:spcPts val="1200"/>
              </a:spcBef>
              <a:spcAft>
                <a:spcPts val="0"/>
              </a:spcAft>
              <a:buClr>
                <a:schemeClr val="dk1"/>
              </a:buClr>
              <a:buSzPts val="275"/>
              <a:buFont typeface="Arial"/>
              <a:buNone/>
            </a:pPr>
            <a:r>
              <a:rPr lang="en" sz="950"/>
              <a: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div:hover {</a:t>
            </a:r>
            <a:endParaRPr sz="950"/>
          </a:p>
          <a:p>
            <a:pPr indent="0" lvl="0" marL="0" rtl="0" algn="l">
              <a:lnSpc>
                <a:spcPct val="95000"/>
              </a:lnSpc>
              <a:spcBef>
                <a:spcPts val="1200"/>
              </a:spcBef>
              <a:spcAft>
                <a:spcPts val="0"/>
              </a:spcAft>
              <a:buClr>
                <a:schemeClr val="dk1"/>
              </a:buClr>
              <a:buSzPts val="275"/>
              <a:buFont typeface="Arial"/>
              <a:buNone/>
            </a:pPr>
            <a:r>
              <a:rPr lang="en" sz="950"/>
              <a:t>  width: 300px;</a:t>
            </a:r>
            <a:endParaRPr sz="950"/>
          </a:p>
          <a:p>
            <a:pPr indent="0" lvl="0" marL="0" rtl="0" algn="l">
              <a:lnSpc>
                <a:spcPct val="95000"/>
              </a:lnSpc>
              <a:spcBef>
                <a:spcPts val="1200"/>
              </a:spcBef>
              <a:spcAft>
                <a:spcPts val="0"/>
              </a:spcAft>
              <a:buClr>
                <a:schemeClr val="dk1"/>
              </a:buClr>
              <a:buSzPts val="275"/>
              <a:buFont typeface="Arial"/>
              <a:buNone/>
            </a:pPr>
            <a:r>
              <a:rPr lang="en" sz="950"/>
              <a:t>  height: 300px;</a:t>
            </a:r>
            <a:endParaRPr sz="950"/>
          </a:p>
          <a:p>
            <a:pPr indent="0" lvl="0" marL="0" rtl="0" algn="l">
              <a:lnSpc>
                <a:spcPct val="95000"/>
              </a:lnSpc>
              <a:spcBef>
                <a:spcPts val="1200"/>
              </a:spcBef>
              <a:spcAft>
                <a:spcPts val="0"/>
              </a:spcAft>
              <a:buClr>
                <a:schemeClr val="dk1"/>
              </a:buClr>
              <a:buSzPts val="275"/>
              <a:buFont typeface="Arial"/>
              <a:buNone/>
            </a:pPr>
            <a:r>
              <a:rPr lang="en" sz="950"/>
              <a:t>  transform: rotate(180deg);</a:t>
            </a:r>
            <a:endParaRPr sz="950"/>
          </a:p>
          <a:p>
            <a:pPr indent="0" lvl="0" marL="0" rtl="0" algn="l">
              <a:lnSpc>
                <a:spcPct val="95000"/>
              </a:lnSpc>
              <a:spcBef>
                <a:spcPts val="1200"/>
              </a:spcBef>
              <a:spcAft>
                <a:spcPts val="0"/>
              </a:spcAft>
              <a:buClr>
                <a:schemeClr val="dk1"/>
              </a:buClr>
              <a:buSzPts val="275"/>
              <a:buFont typeface="Arial"/>
              <a:buNone/>
            </a:pPr>
            <a:r>
              <a:rPr lang="en" sz="950"/>
              <a:t>}</a:t>
            </a:r>
            <a:endParaRPr sz="950"/>
          </a:p>
          <a:p>
            <a:pPr indent="0" lvl="0" marL="0" rtl="0" algn="l">
              <a:lnSpc>
                <a:spcPct val="95000"/>
              </a:lnSpc>
              <a:spcBef>
                <a:spcPts val="1200"/>
              </a:spcBef>
              <a:spcAft>
                <a:spcPts val="0"/>
              </a:spcAft>
              <a:buClr>
                <a:schemeClr val="dk1"/>
              </a:buClr>
              <a:buSzPts val="275"/>
              <a:buFont typeface="Arial"/>
              <a:buNone/>
            </a:pPr>
            <a:r>
              <a:rPr lang="en" sz="950"/>
              <a:t>&lt;/style&gt;</a:t>
            </a:r>
            <a:endParaRPr sz="950"/>
          </a:p>
          <a:p>
            <a:pPr indent="0" lvl="0" marL="0" rtl="0" algn="l">
              <a:lnSpc>
                <a:spcPct val="95000"/>
              </a:lnSpc>
              <a:spcBef>
                <a:spcPts val="1200"/>
              </a:spcBef>
              <a:spcAft>
                <a:spcPts val="0"/>
              </a:spcAft>
              <a:buClr>
                <a:schemeClr val="dk1"/>
              </a:buClr>
              <a:buSzPts val="275"/>
              <a:buFont typeface="Arial"/>
              <a:buNone/>
            </a:pPr>
            <a:r>
              <a:rPr lang="en" sz="950"/>
              <a:t>&lt;/head&gt;</a:t>
            </a:r>
            <a:endParaRPr sz="950"/>
          </a:p>
          <a:p>
            <a:pPr indent="0" lvl="0" marL="0" rtl="0" algn="l">
              <a:lnSpc>
                <a:spcPct val="95000"/>
              </a:lnSpc>
              <a:spcBef>
                <a:spcPts val="1200"/>
              </a:spcBef>
              <a:spcAft>
                <a:spcPts val="0"/>
              </a:spcAft>
              <a:buClr>
                <a:schemeClr val="dk1"/>
              </a:buClr>
              <a:buSzPts val="275"/>
              <a:buFont typeface="Arial"/>
              <a:buNone/>
            </a:pPr>
            <a:r>
              <a:rPr lang="en" sz="950"/>
              <a:t>&lt;body&gt;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&lt;h1&gt;Transition + Transform&lt;/h1&gt;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&lt;p&gt;Hover over the div element below:&lt;/p&gt;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&lt;div&gt;&lt;/div&gt;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&lt;p&gt;&lt;b&gt;Note:&lt;/b&gt; This example does not work in Internet Explorer 9 and earlier versions.&lt;/p&gt;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0"/>
              </a:spcAft>
              <a:buClr>
                <a:schemeClr val="dk1"/>
              </a:buClr>
              <a:buSzPts val="275"/>
              <a:buFont typeface="Arial"/>
              <a:buNone/>
            </a:pPr>
            <a:r>
              <a:rPr lang="en" sz="950"/>
              <a:t>&lt;/body&gt;</a:t>
            </a:r>
            <a:endParaRPr sz="950"/>
          </a:p>
          <a:p>
            <a:pPr indent="0" lvl="0" marL="0" rtl="0" algn="l">
              <a:lnSpc>
                <a:spcPct val="95000"/>
              </a:lnSpc>
              <a:spcBef>
                <a:spcPts val="1200"/>
              </a:spcBef>
              <a:spcAft>
                <a:spcPts val="0"/>
              </a:spcAft>
              <a:buClr>
                <a:schemeClr val="dk1"/>
              </a:buClr>
              <a:buSzPts val="275"/>
              <a:buFont typeface="Arial"/>
              <a:buNone/>
            </a:pPr>
            <a:r>
              <a:rPr lang="en" sz="950"/>
              <a:t>&lt;/html&gt;</a:t>
            </a:r>
            <a:endParaRPr sz="950"/>
          </a:p>
          <a:p>
            <a:pPr indent="0" lvl="0" marL="0" rtl="0" algn="l">
              <a:lnSpc>
                <a:spcPct val="95000"/>
              </a:lnSpc>
              <a:spcBef>
                <a:spcPts val="1200"/>
              </a:spcBef>
              <a:spcAft>
                <a:spcPts val="0"/>
              </a:spcAft>
              <a:buClr>
                <a:schemeClr val="dk1"/>
              </a:buClr>
              <a:buSzPts val="275"/>
              <a:buFont typeface="Arial"/>
              <a:buNone/>
            </a:pPr>
            <a:r>
              <a:t/>
            </a:r>
            <a:endParaRPr sz="950"/>
          </a:p>
          <a:p>
            <a:pPr indent="0" lvl="0" marL="0" rtl="0" algn="l">
              <a:lnSpc>
                <a:spcPct val="95000"/>
              </a:lnSpc>
              <a:spcBef>
                <a:spcPts val="1200"/>
              </a:spcBef>
              <a:spcAft>
                <a:spcPts val="1200"/>
              </a:spcAft>
              <a:buSzPts val="275"/>
              <a:buNone/>
            </a:pPr>
            <a:r>
              <a:t/>
            </a:r>
            <a:endParaRPr sz="95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idx="1" type="body"/>
          </p:nvPr>
        </p:nvSpPr>
        <p:spPr>
          <a:xfrm>
            <a:off x="311700" y="111550"/>
            <a:ext cx="8520600" cy="44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If it is giving error in cmd prompt with respect to version or </a:t>
            </a:r>
            <a:r>
              <a:rPr lang="en" sz="1300"/>
              <a:t>environmental variable related </a:t>
            </a:r>
            <a:r>
              <a:rPr lang="en" sz="1300"/>
              <a:t>  then again we need to set proper environmental variable path.</a:t>
            </a:r>
            <a:endParaRPr sz="1300"/>
          </a:p>
          <a:p>
            <a:pPr indent="0" lvl="0" marL="0" rtl="0" algn="l">
              <a:spcBef>
                <a:spcPts val="1200"/>
              </a:spcBef>
              <a:spcAft>
                <a:spcPts val="1200"/>
              </a:spcAft>
              <a:buNone/>
            </a:pPr>
            <a:r>
              <a:rPr lang="en" sz="1300"/>
              <a:t>For ex:- C:\Users\UCoE\AppData\Roaming\npm; </a:t>
            </a:r>
            <a:endParaRPr sz="1300"/>
          </a:p>
        </p:txBody>
      </p:sp>
      <p:pic>
        <p:nvPicPr>
          <p:cNvPr id="231" name="Google Shape;231;p39"/>
          <p:cNvPicPr preferRelativeResize="0"/>
          <p:nvPr/>
        </p:nvPicPr>
        <p:blipFill>
          <a:blip r:embed="rId3">
            <a:alphaModFix/>
          </a:blip>
          <a:stretch>
            <a:fillRect/>
          </a:stretch>
        </p:blipFill>
        <p:spPr>
          <a:xfrm>
            <a:off x="152400" y="1251800"/>
            <a:ext cx="9144001" cy="40428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2" name="Google Shape;1852;p2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3" name="Google Shape;1853;p282"/>
          <p:cNvPicPr preferRelativeResize="0"/>
          <p:nvPr/>
        </p:nvPicPr>
        <p:blipFill>
          <a:blip r:embed="rId3">
            <a:alphaModFix/>
          </a:blip>
          <a:stretch>
            <a:fillRect/>
          </a:stretch>
        </p:blipFill>
        <p:spPr>
          <a:xfrm>
            <a:off x="0" y="557575"/>
            <a:ext cx="9143999" cy="4028351"/>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2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9" name="Google Shape;1859;p2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0" name="Google Shape;1860;p283"/>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1861" name="Google Shape;1861;p283"/>
          <p:cNvPicPr preferRelativeResize="0"/>
          <p:nvPr/>
        </p:nvPicPr>
        <p:blipFill>
          <a:blip r:embed="rId4">
            <a:alphaModFix/>
          </a:blip>
          <a:stretch>
            <a:fillRect/>
          </a:stretch>
        </p:blipFill>
        <p:spPr>
          <a:xfrm>
            <a:off x="3792975" y="153650"/>
            <a:ext cx="5351025" cy="514100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2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67" name="Google Shape;1867;p2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8" name="Google Shape;1868;p28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4" name="Google Shape;1874;p2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61111"/>
              <a:buFont typeface="Arial"/>
              <a:buNone/>
            </a:pPr>
            <a:r>
              <a:rPr lang="en"/>
              <a:t>&lt;!DOCTYPE html&gt;</a:t>
            </a:r>
            <a:endParaRPr/>
          </a:p>
          <a:p>
            <a:pPr indent="0" lvl="0" marL="0" rtl="0" algn="l">
              <a:spcBef>
                <a:spcPts val="1200"/>
              </a:spcBef>
              <a:spcAft>
                <a:spcPts val="0"/>
              </a:spcAft>
              <a:buClr>
                <a:schemeClr val="dk1"/>
              </a:buClr>
              <a:buSzPct val="61111"/>
              <a:buFont typeface="Arial"/>
              <a:buNone/>
            </a:pPr>
            <a:r>
              <a:rPr lang="en"/>
              <a:t>&lt;html&gt;</a:t>
            </a:r>
            <a:endParaRPr/>
          </a:p>
          <a:p>
            <a:pPr indent="0" lvl="0" marL="0" rtl="0" algn="l">
              <a:spcBef>
                <a:spcPts val="1200"/>
              </a:spcBef>
              <a:spcAft>
                <a:spcPts val="0"/>
              </a:spcAft>
              <a:buClr>
                <a:schemeClr val="dk1"/>
              </a:buClr>
              <a:buSzPct val="61111"/>
              <a:buFont typeface="Arial"/>
              <a:buNone/>
            </a:pPr>
            <a:r>
              <a:rPr lang="en"/>
              <a:t>&lt;head&gt;</a:t>
            </a:r>
            <a:endParaRPr/>
          </a:p>
          <a:p>
            <a:pPr indent="0" lvl="0" marL="0" rtl="0" algn="l">
              <a:spcBef>
                <a:spcPts val="1200"/>
              </a:spcBef>
              <a:spcAft>
                <a:spcPts val="0"/>
              </a:spcAft>
              <a:buClr>
                <a:schemeClr val="dk1"/>
              </a:buClr>
              <a:buSzPct val="61111"/>
              <a:buFont typeface="Arial"/>
              <a:buNone/>
            </a:pPr>
            <a:r>
              <a:rPr lang="en"/>
              <a:t>&lt;style&gt; </a:t>
            </a:r>
            <a:endParaRPr/>
          </a:p>
          <a:p>
            <a:pPr indent="0" lvl="0" marL="0" rtl="0" algn="l">
              <a:spcBef>
                <a:spcPts val="1200"/>
              </a:spcBef>
              <a:spcAft>
                <a:spcPts val="0"/>
              </a:spcAft>
              <a:buClr>
                <a:schemeClr val="dk1"/>
              </a:buClr>
              <a:buSzPct val="61111"/>
              <a:buFont typeface="Arial"/>
              <a:buNone/>
            </a:pPr>
            <a:r>
              <a:rPr lang="en"/>
              <a:t>div {</a:t>
            </a:r>
            <a:endParaRPr/>
          </a:p>
          <a:p>
            <a:pPr indent="0" lvl="0" marL="0" rtl="0" algn="l">
              <a:spcBef>
                <a:spcPts val="1200"/>
              </a:spcBef>
              <a:spcAft>
                <a:spcPts val="0"/>
              </a:spcAft>
              <a:buClr>
                <a:schemeClr val="dk1"/>
              </a:buClr>
              <a:buSzPct val="61111"/>
              <a:buFont typeface="Arial"/>
              <a:buNone/>
            </a:pPr>
            <a:r>
              <a:rPr lang="en"/>
              <a:t>  width: 100px;</a:t>
            </a:r>
            <a:endParaRPr/>
          </a:p>
          <a:p>
            <a:pPr indent="0" lvl="0" marL="0" rtl="0" algn="l">
              <a:spcBef>
                <a:spcPts val="1200"/>
              </a:spcBef>
              <a:spcAft>
                <a:spcPts val="0"/>
              </a:spcAft>
              <a:buClr>
                <a:schemeClr val="dk1"/>
              </a:buClr>
              <a:buSzPct val="61111"/>
              <a:buFont typeface="Arial"/>
              <a:buNone/>
            </a:pPr>
            <a:r>
              <a:rPr lang="en"/>
              <a:t>  height: 100px;</a:t>
            </a:r>
            <a:endParaRPr/>
          </a:p>
          <a:p>
            <a:pPr indent="0" lvl="0" marL="0" rtl="0" algn="l">
              <a:spcBef>
                <a:spcPts val="1200"/>
              </a:spcBef>
              <a:spcAft>
                <a:spcPts val="0"/>
              </a:spcAft>
              <a:buClr>
                <a:schemeClr val="dk1"/>
              </a:buClr>
              <a:buSzPct val="61111"/>
              <a:buFont typeface="Arial"/>
              <a:buNone/>
            </a:pPr>
            <a:r>
              <a:rPr lang="en"/>
              <a:t>  background: red;</a:t>
            </a:r>
            <a:endParaRPr/>
          </a:p>
          <a:p>
            <a:pPr indent="0" lvl="0" marL="0" rtl="0" algn="l">
              <a:spcBef>
                <a:spcPts val="1200"/>
              </a:spcBef>
              <a:spcAft>
                <a:spcPts val="0"/>
              </a:spcAft>
              <a:buClr>
                <a:schemeClr val="dk1"/>
              </a:buClr>
              <a:buSzPct val="61111"/>
              <a:buFont typeface="Arial"/>
              <a:buNone/>
            </a:pPr>
            <a:r>
              <a:rPr lang="en"/>
              <a:t>  transition: width 2s;</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div:hover {</a:t>
            </a:r>
            <a:endParaRPr/>
          </a:p>
          <a:p>
            <a:pPr indent="0" lvl="0" marL="0" rtl="0" algn="l">
              <a:spcBef>
                <a:spcPts val="1200"/>
              </a:spcBef>
              <a:spcAft>
                <a:spcPts val="0"/>
              </a:spcAft>
              <a:buClr>
                <a:schemeClr val="dk1"/>
              </a:buClr>
              <a:buSzPct val="61111"/>
              <a:buFont typeface="Arial"/>
              <a:buNone/>
            </a:pPr>
            <a:r>
              <a:rPr lang="en"/>
              <a:t>  width: 300px;</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0"/>
              </a:spcAft>
              <a:buClr>
                <a:schemeClr val="dk1"/>
              </a:buClr>
              <a:buSzPct val="61111"/>
              <a:buFont typeface="Arial"/>
              <a:buNone/>
            </a:pPr>
            <a:r>
              <a:rPr lang="en"/>
              <a:t>&lt;/style&gt;</a:t>
            </a:r>
            <a:endParaRPr/>
          </a:p>
          <a:p>
            <a:pPr indent="0" lvl="0" marL="0" rtl="0" algn="l">
              <a:spcBef>
                <a:spcPts val="1200"/>
              </a:spcBef>
              <a:spcAft>
                <a:spcPts val="0"/>
              </a:spcAft>
              <a:buClr>
                <a:schemeClr val="dk1"/>
              </a:buClr>
              <a:buSzPct val="61111"/>
              <a:buFont typeface="Arial"/>
              <a:buNone/>
            </a:pPr>
            <a:r>
              <a:rPr lang="en"/>
              <a:t>&lt;/head&gt;</a:t>
            </a:r>
            <a:endParaRPr/>
          </a:p>
          <a:p>
            <a:pPr indent="0" lvl="0" marL="0" rtl="0" algn="l">
              <a:spcBef>
                <a:spcPts val="1200"/>
              </a:spcBef>
              <a:spcAft>
                <a:spcPts val="0"/>
              </a:spcAft>
              <a:buClr>
                <a:schemeClr val="dk1"/>
              </a:buClr>
              <a:buSzPct val="61111"/>
              <a:buFont typeface="Arial"/>
              <a:buNone/>
            </a:pPr>
            <a:r>
              <a:rPr lang="en"/>
              <a:t>&lt;body&gt;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&lt;h1&gt;The transition Property&lt;/h1&gt;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&lt;p&gt;Hover over the div element below, to see the transition effect:&lt;/p&gt;</a:t>
            </a:r>
            <a:endParaRPr/>
          </a:p>
          <a:p>
            <a:pPr indent="0" lvl="0" marL="0" rtl="0" algn="l">
              <a:spcBef>
                <a:spcPts val="1200"/>
              </a:spcBef>
              <a:spcAft>
                <a:spcPts val="0"/>
              </a:spcAft>
              <a:buClr>
                <a:schemeClr val="dk1"/>
              </a:buClr>
              <a:buSzPct val="61111"/>
              <a:buFont typeface="Arial"/>
              <a:buNone/>
            </a:pPr>
            <a:r>
              <a:rPr lang="en"/>
              <a:t>&lt;div&gt;&lt;/div&gt;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&lt;p&gt;&lt;b&gt;Note:&lt;/b&gt; This example does not work in Internet Explorer 9 and earlier versions.&lt;/p&gt;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&lt;/body&gt;</a:t>
            </a:r>
            <a:endParaRPr/>
          </a:p>
          <a:p>
            <a:pPr indent="0" lvl="0" marL="0" rtl="0" algn="l">
              <a:spcBef>
                <a:spcPts val="1200"/>
              </a:spcBef>
              <a:spcAft>
                <a:spcPts val="0"/>
              </a:spcAft>
              <a:buClr>
                <a:schemeClr val="dk1"/>
              </a:buClr>
              <a:buSzPct val="61111"/>
              <a:buFont typeface="Arial"/>
              <a:buNone/>
            </a:pPr>
            <a:r>
              <a:rPr lang="en"/>
              <a:t>&lt;/html&gt;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0" name="Google Shape;1880;p2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61111"/>
              <a:buFont typeface="Arial"/>
              <a:buNone/>
            </a:pPr>
            <a:r>
              <a:rPr lang="en"/>
              <a:t>&lt;!DOCTYPE html&gt;</a:t>
            </a:r>
            <a:endParaRPr/>
          </a:p>
          <a:p>
            <a:pPr indent="0" lvl="0" marL="0" rtl="0" algn="l">
              <a:spcBef>
                <a:spcPts val="1200"/>
              </a:spcBef>
              <a:spcAft>
                <a:spcPts val="0"/>
              </a:spcAft>
              <a:buClr>
                <a:schemeClr val="dk1"/>
              </a:buClr>
              <a:buSzPct val="61111"/>
              <a:buFont typeface="Arial"/>
              <a:buNone/>
            </a:pPr>
            <a:r>
              <a:rPr lang="en"/>
              <a:t>&lt;html&gt;</a:t>
            </a:r>
            <a:endParaRPr/>
          </a:p>
          <a:p>
            <a:pPr indent="0" lvl="0" marL="0" rtl="0" algn="l">
              <a:spcBef>
                <a:spcPts val="1200"/>
              </a:spcBef>
              <a:spcAft>
                <a:spcPts val="0"/>
              </a:spcAft>
              <a:buClr>
                <a:schemeClr val="dk1"/>
              </a:buClr>
              <a:buSzPct val="61111"/>
              <a:buFont typeface="Arial"/>
              <a:buNone/>
            </a:pPr>
            <a:r>
              <a:rPr lang="en"/>
              <a:t>&lt;head&gt;</a:t>
            </a:r>
            <a:endParaRPr/>
          </a:p>
          <a:p>
            <a:pPr indent="0" lvl="0" marL="0" rtl="0" algn="l">
              <a:spcBef>
                <a:spcPts val="1200"/>
              </a:spcBef>
              <a:spcAft>
                <a:spcPts val="0"/>
              </a:spcAft>
              <a:buClr>
                <a:schemeClr val="dk1"/>
              </a:buClr>
              <a:buSzPct val="61111"/>
              <a:buFont typeface="Arial"/>
              <a:buNone/>
            </a:pPr>
            <a:r>
              <a:rPr lang="en"/>
              <a:t>&lt;style&gt; </a:t>
            </a:r>
            <a:endParaRPr/>
          </a:p>
          <a:p>
            <a:pPr indent="0" lvl="0" marL="0" rtl="0" algn="l">
              <a:spcBef>
                <a:spcPts val="1200"/>
              </a:spcBef>
              <a:spcAft>
                <a:spcPts val="0"/>
              </a:spcAft>
              <a:buClr>
                <a:schemeClr val="dk1"/>
              </a:buClr>
              <a:buSzPct val="61111"/>
              <a:buFont typeface="Arial"/>
              <a:buNone/>
            </a:pPr>
            <a:r>
              <a:rPr lang="en"/>
              <a:t>div {</a:t>
            </a:r>
            <a:endParaRPr/>
          </a:p>
          <a:p>
            <a:pPr indent="0" lvl="0" marL="0" rtl="0" algn="l">
              <a:spcBef>
                <a:spcPts val="1200"/>
              </a:spcBef>
              <a:spcAft>
                <a:spcPts val="0"/>
              </a:spcAft>
              <a:buClr>
                <a:schemeClr val="dk1"/>
              </a:buClr>
              <a:buSzPct val="61111"/>
              <a:buFont typeface="Arial"/>
              <a:buNone/>
            </a:pPr>
            <a:r>
              <a:rPr lang="en"/>
              <a:t>  width: 100px;</a:t>
            </a:r>
            <a:endParaRPr/>
          </a:p>
          <a:p>
            <a:pPr indent="0" lvl="0" marL="0" rtl="0" algn="l">
              <a:spcBef>
                <a:spcPts val="1200"/>
              </a:spcBef>
              <a:spcAft>
                <a:spcPts val="0"/>
              </a:spcAft>
              <a:buClr>
                <a:schemeClr val="dk1"/>
              </a:buClr>
              <a:buSzPct val="61111"/>
              <a:buFont typeface="Arial"/>
              <a:buNone/>
            </a:pPr>
            <a:r>
              <a:rPr lang="en"/>
              <a:t>  height: 100px;</a:t>
            </a:r>
            <a:endParaRPr/>
          </a:p>
          <a:p>
            <a:pPr indent="0" lvl="0" marL="0" rtl="0" algn="l">
              <a:spcBef>
                <a:spcPts val="1200"/>
              </a:spcBef>
              <a:spcAft>
                <a:spcPts val="0"/>
              </a:spcAft>
              <a:buClr>
                <a:schemeClr val="dk1"/>
              </a:buClr>
              <a:buSzPct val="61111"/>
              <a:buFont typeface="Arial"/>
              <a:buNone/>
            </a:pPr>
            <a:r>
              <a:rPr lang="en"/>
              <a:t>  background: Olive;</a:t>
            </a:r>
            <a:endParaRPr/>
          </a:p>
          <a:p>
            <a:pPr indent="0" lvl="0" marL="0" rtl="0" algn="l">
              <a:spcBef>
                <a:spcPts val="1200"/>
              </a:spcBef>
              <a:spcAft>
                <a:spcPts val="0"/>
              </a:spcAft>
              <a:buClr>
                <a:schemeClr val="dk1"/>
              </a:buClr>
              <a:buSzPct val="61111"/>
              <a:buFont typeface="Arial"/>
              <a:buNone/>
            </a:pPr>
            <a:r>
              <a:rPr lang="en"/>
              <a:t>  transition: width 3s;</a:t>
            </a:r>
            <a:endParaRPr/>
          </a:p>
          <a:p>
            <a:pPr indent="0" lvl="0" marL="0" rtl="0" algn="l">
              <a:spcBef>
                <a:spcPts val="1200"/>
              </a:spcBef>
              <a:spcAft>
                <a:spcPts val="0"/>
              </a:spcAft>
              <a:buClr>
                <a:schemeClr val="dk1"/>
              </a:buClr>
              <a:buSzPct val="61111"/>
              <a:buFont typeface="Arial"/>
              <a:buNone/>
            </a:pPr>
            <a:r>
              <a:rPr lang="en"/>
              <a:t>  transition-delay: 1s;</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div:hover {</a:t>
            </a:r>
            <a:endParaRPr/>
          </a:p>
          <a:p>
            <a:pPr indent="0" lvl="0" marL="0" rtl="0" algn="l">
              <a:spcBef>
                <a:spcPts val="1200"/>
              </a:spcBef>
              <a:spcAft>
                <a:spcPts val="0"/>
              </a:spcAft>
              <a:buClr>
                <a:schemeClr val="dk1"/>
              </a:buClr>
              <a:buSzPct val="61111"/>
              <a:buFont typeface="Arial"/>
              <a:buNone/>
            </a:pPr>
            <a:r>
              <a:rPr lang="en"/>
              <a:t>  width: 300px;</a:t>
            </a:r>
            <a:endParaRPr/>
          </a:p>
          <a:p>
            <a:pPr indent="0" lvl="0" marL="0" rtl="0" algn="l">
              <a:spcBef>
                <a:spcPts val="1200"/>
              </a:spcBef>
              <a:spcAft>
                <a:spcPts val="0"/>
              </a:spcAft>
              <a:buClr>
                <a:schemeClr val="dk1"/>
              </a:buClr>
              <a:buSzPct val="61111"/>
              <a:buFont typeface="Arial"/>
              <a:buNone/>
            </a:pPr>
            <a:r>
              <a:rPr lang="en"/>
              <a:t>}</a:t>
            </a:r>
            <a:endParaRPr/>
          </a:p>
          <a:p>
            <a:pPr indent="0" lvl="0" marL="0" rtl="0" algn="l">
              <a:spcBef>
                <a:spcPts val="1200"/>
              </a:spcBef>
              <a:spcAft>
                <a:spcPts val="0"/>
              </a:spcAft>
              <a:buClr>
                <a:schemeClr val="dk1"/>
              </a:buClr>
              <a:buSzPct val="61111"/>
              <a:buFont typeface="Arial"/>
              <a:buNone/>
            </a:pPr>
            <a:r>
              <a:rPr lang="en"/>
              <a:t>&lt;/style&gt;</a:t>
            </a:r>
            <a:endParaRPr/>
          </a:p>
          <a:p>
            <a:pPr indent="0" lvl="0" marL="0" rtl="0" algn="l">
              <a:spcBef>
                <a:spcPts val="1200"/>
              </a:spcBef>
              <a:spcAft>
                <a:spcPts val="0"/>
              </a:spcAft>
              <a:buClr>
                <a:schemeClr val="dk1"/>
              </a:buClr>
              <a:buSzPct val="61111"/>
              <a:buFont typeface="Arial"/>
              <a:buNone/>
            </a:pPr>
            <a:r>
              <a:rPr lang="en"/>
              <a:t>&lt;/head&gt;</a:t>
            </a:r>
            <a:endParaRPr/>
          </a:p>
          <a:p>
            <a:pPr indent="0" lvl="0" marL="0" rtl="0" algn="l">
              <a:spcBef>
                <a:spcPts val="1200"/>
              </a:spcBef>
              <a:spcAft>
                <a:spcPts val="0"/>
              </a:spcAft>
              <a:buClr>
                <a:schemeClr val="dk1"/>
              </a:buClr>
              <a:buSzPct val="61111"/>
              <a:buFont typeface="Arial"/>
              <a:buNone/>
            </a:pPr>
            <a:r>
              <a:rPr lang="en"/>
              <a:t>&lt;body&gt;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&lt;h1&gt;The transition-delay Property&lt;/h1&gt;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&lt;p&gt;Hover over the div element below, to see the transition effect:&lt;/p&gt;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&lt;div&gt;&lt;/div&gt;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&lt;p&gt;&lt;b&gt;Note:&lt;/b&gt; The transition effect has a 1 second delay before starting.&lt;/p&gt;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&lt;p&gt;&lt;b&gt;Note:&lt;/b&gt; This example does not work in Internet Explorer 9 and earlier versions.&lt;/p&gt;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&lt;/body&gt;</a:t>
            </a:r>
            <a:endParaRPr/>
          </a:p>
          <a:p>
            <a:pPr indent="0" lvl="0" marL="0" rtl="0" algn="l">
              <a:spcBef>
                <a:spcPts val="1200"/>
              </a:spcBef>
              <a:spcAft>
                <a:spcPts val="0"/>
              </a:spcAft>
              <a:buClr>
                <a:schemeClr val="dk1"/>
              </a:buClr>
              <a:buSzPct val="61111"/>
              <a:buFont typeface="Arial"/>
              <a:buNone/>
            </a:pPr>
            <a:r>
              <a:rPr lang="en"/>
              <a:t>&lt;/html&gt;</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2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6" name="Google Shape;1886;p287"/>
          <p:cNvSpPr txBox="1"/>
          <p:nvPr>
            <p:ph idx="1" type="body"/>
          </p:nvPr>
        </p:nvSpPr>
        <p:spPr>
          <a:xfrm>
            <a:off x="102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file:///C:/Users/UCoE/Desktop/FDP/app1/src/transition.html</a:t>
            </a:r>
            <a:endParaRPr/>
          </a:p>
          <a:p>
            <a:pPr indent="0" lvl="0" marL="0" rtl="0" algn="l">
              <a:spcBef>
                <a:spcPts val="1200"/>
              </a:spcBef>
              <a:spcAft>
                <a:spcPts val="0"/>
              </a:spcAft>
              <a:buNone/>
            </a:pPr>
            <a:r>
              <a:rPr lang="en"/>
              <a:t>file:///C:/Users/UCoE/Desktop/FDP/app1/src/Transition12.html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2" name="Google Shape;1892;p2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3" name="Google Shape;1893;p288"/>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99" name="Google Shape;1899;p2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chemeClr val="dk1"/>
                </a:solidFill>
                <a:highlight>
                  <a:srgbClr val="FFFFFF"/>
                </a:highlight>
                <a:latin typeface="Verdana"/>
                <a:ea typeface="Verdana"/>
                <a:cs typeface="Verdana"/>
                <a:sym typeface="Verdana"/>
              </a:rPr>
              <a:t>TransitionGroup </a:t>
            </a:r>
            <a:r>
              <a:rPr b="1" lang="en" sz="1500">
                <a:solidFill>
                  <a:schemeClr val="dk1"/>
                </a:solidFill>
                <a:highlight>
                  <a:srgbClr val="FFFFFF"/>
                </a:highlight>
                <a:latin typeface="Verdana"/>
                <a:ea typeface="Verdana"/>
                <a:cs typeface="Verdana"/>
                <a:sym typeface="Verdana"/>
              </a:rPr>
              <a:t>Component</a:t>
            </a:r>
            <a:r>
              <a:rPr b="1" lang="en" sz="1300">
                <a:solidFill>
                  <a:schemeClr val="dk1"/>
                </a:solidFill>
                <a:highlight>
                  <a:srgbClr val="FFFFFF"/>
                </a:highlight>
                <a:latin typeface="Verdana"/>
                <a:ea typeface="Verdana"/>
                <a:cs typeface="Verdana"/>
                <a:sym typeface="Verdana"/>
              </a:rPr>
              <a:t>:</a:t>
            </a:r>
            <a:endParaRPr b="1" sz="1300">
              <a:solidFill>
                <a:schemeClr val="dk1"/>
              </a:solidFill>
              <a:highlight>
                <a:srgbClr val="FFFFFF"/>
              </a:highlight>
              <a:latin typeface="Verdana"/>
              <a:ea typeface="Verdana"/>
              <a:cs typeface="Verdana"/>
              <a:sym typeface="Verdana"/>
            </a:endParaRPr>
          </a:p>
          <a:p>
            <a:pPr indent="0" lvl="0" marL="0" rtl="0" algn="l">
              <a:spcBef>
                <a:spcPts val="1200"/>
              </a:spcBef>
              <a:spcAft>
                <a:spcPts val="1200"/>
              </a:spcAft>
              <a:buNone/>
            </a:pPr>
            <a:r>
              <a:rPr lang="en" sz="1300">
                <a:solidFill>
                  <a:schemeClr val="dk1"/>
                </a:solidFill>
                <a:highlight>
                  <a:srgbClr val="FFFFFF"/>
                </a:highlight>
                <a:latin typeface="Verdana"/>
                <a:ea typeface="Verdana"/>
                <a:cs typeface="Verdana"/>
                <a:sym typeface="Verdana"/>
              </a:rPr>
              <a:t>To manage a set of transition components in a list, the TransitionGroup component is used. Being a state machine, it can control the mounting and unmounting of components over time. The “TransitionGroup” component can have different animation within a component, since it animates the list item on the basis of individual transition component, along with the fact that it does not define any animation directly.</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2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App.js</a:t>
            </a:r>
            <a:endParaRPr/>
          </a:p>
        </p:txBody>
      </p:sp>
      <p:sp>
        <p:nvSpPr>
          <p:cNvPr id="1905" name="Google Shape;1905;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 Transition-group</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import</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Component</a:t>
            </a:r>
            <a:r>
              <a:rPr lang="en" sz="1141">
                <a:solidFill>
                  <a:srgbClr val="D4D4D4"/>
                </a:solidFill>
                <a:highlight>
                  <a:srgbClr val="1E1E1E"/>
                </a:highlight>
                <a:latin typeface="Consolas"/>
                <a:ea typeface="Consolas"/>
                <a:cs typeface="Consolas"/>
                <a:sym typeface="Consolas"/>
              </a:rPr>
              <a:t> } </a:t>
            </a:r>
            <a:r>
              <a:rPr lang="en" sz="1141">
                <a:solidFill>
                  <a:srgbClr val="C586C0"/>
                </a:solidFill>
                <a:highlight>
                  <a:srgbClr val="1E1E1E"/>
                </a:highlight>
                <a:latin typeface="Consolas"/>
                <a:ea typeface="Consolas"/>
                <a:cs typeface="Consolas"/>
                <a:sym typeface="Consolas"/>
              </a:rPr>
              <a:t>from</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 import { CSSTransitionGroup } from 'react-transition-group';</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import</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TransitionGroup</a:t>
            </a:r>
            <a:r>
              <a:rPr lang="en" sz="1141">
                <a:solidFill>
                  <a:srgbClr val="D4D4D4"/>
                </a:solidFill>
                <a:highlight>
                  <a:srgbClr val="1E1E1E"/>
                </a:highlight>
                <a:latin typeface="Consolas"/>
                <a:ea typeface="Consolas"/>
                <a:cs typeface="Consolas"/>
                <a:sym typeface="Consolas"/>
              </a:rPr>
              <a:t> } </a:t>
            </a:r>
            <a:r>
              <a:rPr lang="en" sz="1141">
                <a:solidFill>
                  <a:srgbClr val="C586C0"/>
                </a:solidFill>
                <a:highlight>
                  <a:srgbClr val="1E1E1E"/>
                </a:highlight>
                <a:latin typeface="Consolas"/>
                <a:ea typeface="Consolas"/>
                <a:cs typeface="Consolas"/>
                <a:sym typeface="Consolas"/>
              </a:rPr>
              <a:t>from</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'react-transition-group'</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class</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App</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extends</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React</a:t>
            </a:r>
            <a:r>
              <a:rPr lang="en" sz="1141">
                <a:solidFill>
                  <a:srgbClr val="D4D4D4"/>
                </a:solidFill>
                <a:highlight>
                  <a:srgbClr val="1E1E1E"/>
                </a:highlight>
                <a:latin typeface="Consolas"/>
                <a:ea typeface="Consolas"/>
                <a:cs typeface="Consolas"/>
                <a:sym typeface="Consolas"/>
              </a:rPr>
              <a:t>.</a:t>
            </a:r>
            <a:r>
              <a:rPr lang="en" sz="1141">
                <a:solidFill>
                  <a:srgbClr val="4EC9B0"/>
                </a:solidFill>
                <a:highlight>
                  <a:srgbClr val="1E1E1E"/>
                </a:highlight>
                <a:latin typeface="Consolas"/>
                <a:ea typeface="Consolas"/>
                <a:cs typeface="Consolas"/>
                <a:sym typeface="Consolas"/>
              </a:rPr>
              <a:t>Component</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constructor</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props</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super</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props</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state</a:t>
            </a:r>
            <a:r>
              <a:rPr lang="en" sz="1141">
                <a:solidFill>
                  <a:srgbClr val="D4D4D4"/>
                </a:solidFill>
                <a:highlight>
                  <a:srgbClr val="1E1E1E"/>
                </a:highlight>
                <a:latin typeface="Consolas"/>
                <a:ea typeface="Consolas"/>
                <a:cs typeface="Consolas"/>
                <a:sym typeface="Consolas"/>
              </a:rPr>
              <a:t> = {</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'Happy'</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'Joy'</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'Smiling'</a:t>
            </a:r>
            <a:r>
              <a:rPr lang="en" sz="1141">
                <a:solidFill>
                  <a:srgbClr val="D4D4D4"/>
                </a:solidFill>
                <a:highlight>
                  <a:srgbClr val="1E1E1E"/>
                </a:highlight>
                <a:latin typeface="Consolas"/>
                <a:ea typeface="Consolas"/>
                <a:cs typeface="Consolas"/>
                <a:sym typeface="Consolas"/>
              </a:rPr>
              <a:t>, </a:t>
            </a:r>
            <a:r>
              <a:rPr lang="en" sz="1141">
                <a:solidFill>
                  <a:srgbClr val="CE9178"/>
                </a:solidFill>
                <a:highlight>
                  <a:srgbClr val="1E1E1E"/>
                </a:highlight>
                <a:latin typeface="Consolas"/>
                <a:ea typeface="Consolas"/>
                <a:cs typeface="Consolas"/>
                <a:sym typeface="Consolas"/>
              </a:rPr>
              <a:t>'Juvenile'</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handleAdd</a:t>
            </a:r>
            <a:r>
              <a:rPr lang="en" sz="1141">
                <a:solidFill>
                  <a:srgbClr val="D4D4D4"/>
                </a:solidFill>
                <a:highlight>
                  <a:srgbClr val="1E1E1E"/>
                </a:highlight>
                <a:latin typeface="Consolas"/>
                <a:ea typeface="Consolas"/>
                <a:cs typeface="Consolas"/>
                <a:sym typeface="Consolas"/>
              </a:rPr>
              <a:t> =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handleAdd</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bind</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CDCAA"/>
                </a:solidFill>
                <a:highlight>
                  <a:srgbClr val="1E1E1E"/>
                </a:highlight>
                <a:latin typeface="Consolas"/>
                <a:ea typeface="Consolas"/>
                <a:cs typeface="Consolas"/>
                <a:sym typeface="Consolas"/>
              </a:rPr>
              <a:t>handleAdd</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const</a:t>
            </a:r>
            <a:r>
              <a:rPr lang="en" sz="1141">
                <a:solidFill>
                  <a:srgbClr val="D4D4D4"/>
                </a:solidFill>
                <a:highlight>
                  <a:srgbClr val="1E1E1E"/>
                </a:highlight>
                <a:latin typeface="Consolas"/>
                <a:ea typeface="Consolas"/>
                <a:cs typeface="Consolas"/>
                <a:sym typeface="Consolas"/>
              </a:rPr>
              <a:t> </a:t>
            </a:r>
            <a:r>
              <a:rPr lang="en" sz="1141">
                <a:solidFill>
                  <a:srgbClr val="4FC1FF"/>
                </a:solidFill>
                <a:highlight>
                  <a:srgbClr val="1E1E1E"/>
                </a:highlight>
                <a:latin typeface="Consolas"/>
                <a:ea typeface="Consolas"/>
                <a:cs typeface="Consolas"/>
                <a:sym typeface="Consolas"/>
              </a:rPr>
              <a:t>newItems</a:t>
            </a:r>
            <a:r>
              <a:rPr lang="en" sz="1141">
                <a:solidFill>
                  <a:srgbClr val="D4D4D4"/>
                </a:solidFill>
                <a:highlight>
                  <a:srgbClr val="1E1E1E"/>
                </a:highlight>
                <a:latin typeface="Consolas"/>
                <a:ea typeface="Consolas"/>
                <a:cs typeface="Consolas"/>
                <a:sym typeface="Consolas"/>
              </a:rPr>
              <a:t> =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state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concat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CDCAA"/>
                </a:solidFill>
                <a:highlight>
                  <a:srgbClr val="1E1E1E"/>
                </a:highlight>
                <a:latin typeface="Consolas"/>
                <a:ea typeface="Consolas"/>
                <a:cs typeface="Consolas"/>
                <a:sym typeface="Consolas"/>
              </a:rPr>
              <a:t>prompt</a:t>
            </a:r>
            <a:r>
              <a:rPr lang="en" sz="1141">
                <a:solidFill>
                  <a:srgbClr val="D4D4D4"/>
                </a:solidFill>
                <a:highlight>
                  <a:srgbClr val="1E1E1E"/>
                </a:highlight>
                <a:latin typeface="Consolas"/>
                <a:ea typeface="Consolas"/>
                <a:cs typeface="Consolas"/>
                <a:sym typeface="Consolas"/>
              </a:rPr>
              <a:t>(</a:t>
            </a:r>
            <a:r>
              <a:rPr lang="en" sz="1141">
                <a:solidFill>
                  <a:srgbClr val="CE9178"/>
                </a:solidFill>
                <a:highlight>
                  <a:srgbClr val="1E1E1E"/>
                </a:highlight>
                <a:latin typeface="Consolas"/>
                <a:ea typeface="Consolas"/>
                <a:cs typeface="Consolas"/>
                <a:sym typeface="Consolas"/>
              </a:rPr>
              <a:t>'Enter Name'</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setState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 </a:t>
            </a:r>
            <a:r>
              <a:rPr lang="en" sz="1141">
                <a:solidFill>
                  <a:srgbClr val="4FC1FF"/>
                </a:solidFill>
                <a:highlight>
                  <a:srgbClr val="1E1E1E"/>
                </a:highlight>
                <a:latin typeface="Consolas"/>
                <a:ea typeface="Consolas"/>
                <a:cs typeface="Consolas"/>
                <a:sym typeface="Consolas"/>
              </a:rPr>
              <a:t>newItems</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CDCAA"/>
                </a:solidFill>
                <a:highlight>
                  <a:srgbClr val="1E1E1E"/>
                </a:highlight>
                <a:latin typeface="Consolas"/>
                <a:ea typeface="Consolas"/>
                <a:cs typeface="Consolas"/>
                <a:sym typeface="Consolas"/>
              </a:rPr>
              <a:t>handleRemove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let</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newItems</a:t>
            </a:r>
            <a:r>
              <a:rPr lang="en" sz="1141">
                <a:solidFill>
                  <a:srgbClr val="D4D4D4"/>
                </a:solidFill>
                <a:highlight>
                  <a:srgbClr val="1E1E1E"/>
                </a:highlight>
                <a:latin typeface="Consolas"/>
                <a:ea typeface="Consolas"/>
                <a:cs typeface="Consolas"/>
                <a:sym typeface="Consolas"/>
              </a:rPr>
              <a:t> =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state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slice</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9CDCFE"/>
                </a:solidFill>
                <a:highlight>
                  <a:srgbClr val="1E1E1E"/>
                </a:highlight>
                <a:latin typeface="Consolas"/>
                <a:ea typeface="Consolas"/>
                <a:cs typeface="Consolas"/>
                <a:sym typeface="Consolas"/>
              </a:rPr>
              <a:t>newItems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splice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a:t>
            </a:r>
            <a:r>
              <a:rPr lang="en" sz="1141">
                <a:solidFill>
                  <a:srgbClr val="D4D4D4"/>
                </a:solidFill>
                <a:highlight>
                  <a:srgbClr val="1E1E1E"/>
                </a:highlight>
                <a:latin typeface="Consolas"/>
                <a:ea typeface="Consolas"/>
                <a:cs typeface="Consolas"/>
                <a:sym typeface="Consolas"/>
              </a:rPr>
              <a:t>, </a:t>
            </a:r>
            <a:r>
              <a:rPr lang="en" sz="1141">
                <a:solidFill>
                  <a:srgbClr val="B5CEA8"/>
                </a:solidFill>
                <a:highlight>
                  <a:srgbClr val="1E1E1E"/>
                </a:highlight>
                <a:latin typeface="Consolas"/>
                <a:ea typeface="Consolas"/>
                <a:cs typeface="Consolas"/>
                <a:sym typeface="Consolas"/>
              </a:rPr>
              <a:t>1</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setState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newItems</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CDCAA"/>
                </a:solidFill>
                <a:highlight>
                  <a:srgbClr val="1E1E1E"/>
                </a:highlight>
                <a:latin typeface="Consolas"/>
                <a:ea typeface="Consolas"/>
                <a:cs typeface="Consolas"/>
                <a:sym typeface="Consolas"/>
              </a:rPr>
              <a:t>render</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const</a:t>
            </a:r>
            <a:r>
              <a:rPr lang="en" sz="1141">
                <a:solidFill>
                  <a:srgbClr val="D4D4D4"/>
                </a:solidFill>
                <a:highlight>
                  <a:srgbClr val="1E1E1E"/>
                </a:highlight>
                <a:latin typeface="Consolas"/>
                <a:ea typeface="Consolas"/>
                <a:cs typeface="Consolas"/>
                <a:sym typeface="Consolas"/>
              </a:rPr>
              <a:t> </a:t>
            </a:r>
            <a:r>
              <a:rPr lang="en" sz="1141">
                <a:solidFill>
                  <a:srgbClr val="4FC1FF"/>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 =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state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map</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i</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key</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a:t>
            </a:r>
            <a:r>
              <a:rPr lang="en" sz="1141">
                <a:solidFill>
                  <a:srgbClr val="569CD6"/>
                </a:solidFill>
                <a:highlight>
                  <a:srgbClr val="1E1E1E"/>
                </a:highlight>
                <a:latin typeface="Consolas"/>
                <a:ea typeface="Consolas"/>
                <a:cs typeface="Consolas"/>
                <a:sym typeface="Consolas"/>
              </a:rPr>
              <a:t>}</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onClick</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handleRemove</a:t>
            </a:r>
            <a:r>
              <a:rPr lang="en" sz="1141">
                <a:solidFill>
                  <a:srgbClr val="D4D4D4"/>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a:t>
            </a:r>
            <a:r>
              <a:rPr lang="en" sz="1141">
                <a:solidFill>
                  <a:srgbClr val="9CDCFE"/>
                </a:solidFill>
                <a:highlight>
                  <a:srgbClr val="1E1E1E"/>
                </a:highlight>
                <a:latin typeface="Consolas"/>
                <a:ea typeface="Consolas"/>
                <a:cs typeface="Consolas"/>
                <a:sym typeface="Consolas"/>
              </a:rPr>
              <a:t>item</a:t>
            </a:r>
            <a:r>
              <a:rPr lang="en" sz="1141">
                <a:solidFill>
                  <a:srgbClr val="569CD6"/>
                </a:solidFill>
                <a:highlight>
                  <a:srgbClr val="1E1E1E"/>
                </a:highlight>
                <a:latin typeface="Consolas"/>
                <a:ea typeface="Consolas"/>
                <a:cs typeface="Consolas"/>
                <a:sym typeface="Consolas"/>
              </a:rPr>
              <a: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return</a:t>
            </a:r>
            <a:r>
              <a:rPr lang="en" sz="1141">
                <a:solidFill>
                  <a:srgbClr val="D4D4D4"/>
                </a:solidFill>
                <a:highlight>
                  <a:srgbClr val="1E1E1E"/>
                </a:highlight>
                <a:latin typeface="Consolas"/>
                <a:ea typeface="Consolas"/>
                <a:cs typeface="Consolas"/>
                <a:sym typeface="Consolas"/>
              </a:rPr>
              <a:t> (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h1</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Wait for the Magic!!</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h1</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button</a:t>
            </a:r>
            <a:r>
              <a:rPr lang="en" sz="1141">
                <a:solidFill>
                  <a:srgbClr val="D4D4D4"/>
                </a:solidFill>
                <a:highlight>
                  <a:srgbClr val="1E1E1E"/>
                </a:highlight>
                <a:latin typeface="Consolas"/>
                <a:ea typeface="Consolas"/>
                <a:cs typeface="Consolas"/>
                <a:sym typeface="Consolas"/>
              </a:rPr>
              <a:t> </a:t>
            </a:r>
            <a:r>
              <a:rPr lang="en" sz="1141">
                <a:solidFill>
                  <a:srgbClr val="9CDCFE"/>
                </a:solidFill>
                <a:highlight>
                  <a:srgbClr val="1E1E1E"/>
                </a:highlight>
                <a:latin typeface="Consolas"/>
                <a:ea typeface="Consolas"/>
                <a:cs typeface="Consolas"/>
                <a:sym typeface="Consolas"/>
              </a:rPr>
              <a:t>onClick</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{this</a:t>
            </a:r>
            <a:r>
              <a:rPr lang="en" sz="1141">
                <a:solidFill>
                  <a:srgbClr val="D4D4D4"/>
                </a:solidFill>
                <a:highlight>
                  <a:srgbClr val="1E1E1E"/>
                </a:highlight>
                <a:latin typeface="Consolas"/>
                <a:ea typeface="Consolas"/>
                <a:cs typeface="Consolas"/>
                <a:sym typeface="Consolas"/>
              </a:rPr>
              <a:t>.</a:t>
            </a:r>
            <a:r>
              <a:rPr lang="en" sz="1141">
                <a:solidFill>
                  <a:srgbClr val="DCDCAA"/>
                </a:solidFill>
                <a:highlight>
                  <a:srgbClr val="1E1E1E"/>
                </a:highlight>
                <a:latin typeface="Consolas"/>
                <a:ea typeface="Consolas"/>
                <a:cs typeface="Consolas"/>
                <a:sym typeface="Consolas"/>
              </a:rPr>
              <a:t>handleAdd</a:t>
            </a:r>
            <a:r>
              <a:rPr lang="en" sz="1141">
                <a:solidFill>
                  <a:srgbClr val="569CD6"/>
                </a:solidFill>
                <a:highlight>
                  <a:srgbClr val="1E1E1E"/>
                </a:highlight>
                <a:latin typeface="Consolas"/>
                <a:ea typeface="Consolas"/>
                <a:cs typeface="Consolas"/>
                <a:sym typeface="Consolas"/>
              </a:rPr>
              <a:t>}</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Insert</a:t>
            </a: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button</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4EC9B0"/>
                </a:solidFill>
                <a:highlight>
                  <a:srgbClr val="1E1E1E"/>
                </a:highlight>
                <a:latin typeface="Consolas"/>
                <a:ea typeface="Consolas"/>
                <a:cs typeface="Consolas"/>
                <a:sym typeface="Consolas"/>
              </a:rPr>
              <a:t>TransitionGroup</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//&lt;CSSTransitionGroup  </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9CDCFE"/>
                </a:solidFill>
                <a:highlight>
                  <a:srgbClr val="1E1E1E"/>
                </a:highlight>
                <a:latin typeface="Consolas"/>
                <a:ea typeface="Consolas"/>
                <a:cs typeface="Consolas"/>
                <a:sym typeface="Consolas"/>
              </a:rPr>
              <a:t>transitionName</a:t>
            </a:r>
            <a:r>
              <a:rPr lang="en" sz="1141">
                <a:solidFill>
                  <a:srgbClr val="D4D4D4"/>
                </a:solidFill>
                <a:highlight>
                  <a:srgbClr val="1E1E1E"/>
                </a:highlight>
                <a:latin typeface="Consolas"/>
                <a:ea typeface="Consolas"/>
                <a:cs typeface="Consolas"/>
                <a:sym typeface="Consolas"/>
              </a:rPr>
              <a:t>=</a:t>
            </a:r>
            <a:r>
              <a:rPr lang="en" sz="1141">
                <a:solidFill>
                  <a:srgbClr val="CE9178"/>
                </a:solidFill>
                <a:highlight>
                  <a:srgbClr val="1E1E1E"/>
                </a:highlight>
                <a:latin typeface="Consolas"/>
                <a:ea typeface="Consolas"/>
                <a:cs typeface="Consolas"/>
                <a:sym typeface="Consolas"/>
              </a:rPr>
              <a:t>"magic"</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9CDCFE"/>
                </a:solidFill>
                <a:highlight>
                  <a:srgbClr val="1E1E1E"/>
                </a:highlight>
                <a:latin typeface="Consolas"/>
                <a:ea typeface="Consolas"/>
                <a:cs typeface="Consolas"/>
                <a:sym typeface="Consolas"/>
              </a:rPr>
              <a:t>transitionEnterTimeout</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a:t>
            </a:r>
            <a:r>
              <a:rPr lang="en" sz="1141">
                <a:solidFill>
                  <a:srgbClr val="B5CEA8"/>
                </a:solidFill>
                <a:highlight>
                  <a:srgbClr val="1E1E1E"/>
                </a:highlight>
                <a:latin typeface="Consolas"/>
                <a:ea typeface="Consolas"/>
                <a:cs typeface="Consolas"/>
                <a:sym typeface="Consolas"/>
              </a:rPr>
              <a:t>600</a:t>
            </a:r>
            <a:r>
              <a:rPr lang="en" sz="1141">
                <a:solidFill>
                  <a:srgbClr val="569CD6"/>
                </a:solidFill>
                <a:highlight>
                  <a:srgbClr val="1E1E1E"/>
                </a:highlight>
                <a:latin typeface="Consolas"/>
                <a:ea typeface="Consolas"/>
                <a:cs typeface="Consolas"/>
                <a:sym typeface="Consolas"/>
              </a:rPr>
              <a: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9CDCFE"/>
                </a:solidFill>
                <a:highlight>
                  <a:srgbClr val="1E1E1E"/>
                </a:highlight>
                <a:latin typeface="Consolas"/>
                <a:ea typeface="Consolas"/>
                <a:cs typeface="Consolas"/>
                <a:sym typeface="Consolas"/>
              </a:rPr>
              <a:t>transitionLeaveTimeout</a:t>
            </a:r>
            <a:r>
              <a:rPr lang="en" sz="1141">
                <a:solidFill>
                  <a:srgbClr val="D4D4D4"/>
                </a:solidFill>
                <a:highlight>
                  <a:srgbClr val="1E1E1E"/>
                </a:highlight>
                <a:latin typeface="Consolas"/>
                <a:ea typeface="Consolas"/>
                <a:cs typeface="Consolas"/>
                <a:sym typeface="Consolas"/>
              </a:rPr>
              <a:t>=</a:t>
            </a:r>
            <a:r>
              <a:rPr lang="en" sz="1141">
                <a:solidFill>
                  <a:srgbClr val="569CD6"/>
                </a:solidFill>
                <a:highlight>
                  <a:srgbClr val="1E1E1E"/>
                </a:highlight>
                <a:latin typeface="Consolas"/>
                <a:ea typeface="Consolas"/>
                <a:cs typeface="Consolas"/>
                <a:sym typeface="Consolas"/>
              </a:rPr>
              <a:t>{</a:t>
            </a:r>
            <a:r>
              <a:rPr lang="en" sz="1141">
                <a:solidFill>
                  <a:srgbClr val="B5CEA8"/>
                </a:solidFill>
                <a:highlight>
                  <a:srgbClr val="1E1E1E"/>
                </a:highlight>
                <a:latin typeface="Consolas"/>
                <a:ea typeface="Consolas"/>
                <a:cs typeface="Consolas"/>
                <a:sym typeface="Consolas"/>
              </a:rPr>
              <a:t>500</a:t>
            </a:r>
            <a:r>
              <a:rPr lang="en" sz="1141">
                <a:solidFill>
                  <a:srgbClr val="569CD6"/>
                </a:solidFill>
                <a:highlight>
                  <a:srgbClr val="1E1E1E"/>
                </a:highlight>
                <a:latin typeface="Consolas"/>
                <a:ea typeface="Consolas"/>
                <a:cs typeface="Consolas"/>
                <a:sym typeface="Consolas"/>
              </a:rPr>
              <a:t>}</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569CD6"/>
                </a:solidFill>
                <a:highlight>
                  <a:srgbClr val="1E1E1E"/>
                </a:highlight>
                <a:latin typeface="Consolas"/>
                <a:ea typeface="Consolas"/>
                <a:cs typeface="Consolas"/>
                <a:sym typeface="Consolas"/>
              </a:rPr>
              <a:t>{</a:t>
            </a:r>
            <a:r>
              <a:rPr lang="en" sz="1141">
                <a:solidFill>
                  <a:srgbClr val="4FC1FF"/>
                </a:solidFill>
                <a:highlight>
                  <a:srgbClr val="1E1E1E"/>
                </a:highlight>
                <a:latin typeface="Consolas"/>
                <a:ea typeface="Consolas"/>
                <a:cs typeface="Consolas"/>
                <a:sym typeface="Consolas"/>
              </a:rPr>
              <a:t>items</a:t>
            </a:r>
            <a:r>
              <a:rPr lang="en" sz="1141">
                <a:solidFill>
                  <a:srgbClr val="569CD6"/>
                </a:solidFill>
                <a:highlight>
                  <a:srgbClr val="1E1E1E"/>
                </a:highlight>
                <a:latin typeface="Consolas"/>
                <a:ea typeface="Consolas"/>
                <a:cs typeface="Consolas"/>
                <a:sym typeface="Consolas"/>
              </a:rPr>
              <a: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4EC9B0"/>
                </a:solidFill>
                <a:highlight>
                  <a:srgbClr val="1E1E1E"/>
                </a:highlight>
                <a:latin typeface="Consolas"/>
                <a:ea typeface="Consolas"/>
                <a:cs typeface="Consolas"/>
                <a:sym typeface="Consolas"/>
              </a:rPr>
              <a:t>TransitionGroup</a:t>
            </a:r>
            <a:r>
              <a:rPr lang="en" sz="1141">
                <a:solidFill>
                  <a:srgbClr val="808080"/>
                </a:solidFill>
                <a:highlight>
                  <a:srgbClr val="1E1E1E"/>
                </a:highlight>
                <a:latin typeface="Consolas"/>
                <a:ea typeface="Consolas"/>
                <a:cs typeface="Consolas"/>
                <a:sym typeface="Consolas"/>
              </a:rPr>
              <a:t>&gt;</a:t>
            </a: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808080"/>
                </a:solidFill>
                <a:highlight>
                  <a:srgbClr val="1E1E1E"/>
                </a:highlight>
                <a:latin typeface="Consolas"/>
                <a:ea typeface="Consolas"/>
                <a:cs typeface="Consolas"/>
                <a:sym typeface="Consolas"/>
              </a:rPr>
              <a:t>&lt;/</a:t>
            </a:r>
            <a:r>
              <a:rPr lang="en" sz="1141">
                <a:solidFill>
                  <a:srgbClr val="569CD6"/>
                </a:solidFill>
                <a:highlight>
                  <a:srgbClr val="1E1E1E"/>
                </a:highlight>
                <a:latin typeface="Consolas"/>
                <a:ea typeface="Consolas"/>
                <a:cs typeface="Consolas"/>
                <a:sym typeface="Consolas"/>
              </a:rPr>
              <a:t>div</a:t>
            </a:r>
            <a:r>
              <a:rPr lang="en" sz="1141">
                <a:solidFill>
                  <a:srgbClr val="808080"/>
                </a:solidFill>
                <a:highlight>
                  <a:srgbClr val="1E1E1E"/>
                </a:highlight>
                <a:latin typeface="Consolas"/>
                <a:ea typeface="Consolas"/>
                <a:cs typeface="Consolas"/>
                <a:sym typeface="Consolas"/>
              </a:rPr>
              <a:t>&gt;</a:t>
            </a:r>
            <a:endParaRPr sz="1141">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//&lt;/CSSTransitionGroup&gt;  </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6A9955"/>
                </a:solidFill>
                <a:highlight>
                  <a:srgbClr val="1E1E1E"/>
                </a:highlight>
                <a:latin typeface="Consolas"/>
                <a:ea typeface="Consolas"/>
                <a:cs typeface="Consolas"/>
                <a:sym typeface="Consolas"/>
              </a:rPr>
              <a:t>//&lt;/div&gt;  </a:t>
            </a:r>
            <a:endParaRPr sz="1141">
              <a:solidFill>
                <a:srgbClr val="6A9955"/>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D4D4D4"/>
                </a:solidFill>
                <a:highlight>
                  <a:srgbClr val="1E1E1E"/>
                </a:highlight>
                <a:latin typeface="Consolas"/>
                <a:ea typeface="Consolas"/>
                <a:cs typeface="Consolas"/>
                <a:sym typeface="Consolas"/>
              </a:rPr>
              <a:t>}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rPr lang="en" sz="1141">
                <a:solidFill>
                  <a:srgbClr val="C586C0"/>
                </a:solidFill>
                <a:highlight>
                  <a:srgbClr val="1E1E1E"/>
                </a:highlight>
                <a:latin typeface="Consolas"/>
                <a:ea typeface="Consolas"/>
                <a:cs typeface="Consolas"/>
                <a:sym typeface="Consolas"/>
              </a:rPr>
              <a:t>export</a:t>
            </a:r>
            <a:r>
              <a:rPr lang="en" sz="1141">
                <a:solidFill>
                  <a:srgbClr val="D4D4D4"/>
                </a:solidFill>
                <a:highlight>
                  <a:srgbClr val="1E1E1E"/>
                </a:highlight>
                <a:latin typeface="Consolas"/>
                <a:ea typeface="Consolas"/>
                <a:cs typeface="Consolas"/>
                <a:sym typeface="Consolas"/>
              </a:rPr>
              <a:t> </a:t>
            </a:r>
            <a:r>
              <a:rPr lang="en" sz="1141">
                <a:solidFill>
                  <a:srgbClr val="C586C0"/>
                </a:solidFill>
                <a:highlight>
                  <a:srgbClr val="1E1E1E"/>
                </a:highlight>
                <a:latin typeface="Consolas"/>
                <a:ea typeface="Consolas"/>
                <a:cs typeface="Consolas"/>
                <a:sym typeface="Consolas"/>
              </a:rPr>
              <a:t>default</a:t>
            </a:r>
            <a:r>
              <a:rPr lang="en" sz="1141">
                <a:solidFill>
                  <a:srgbClr val="D4D4D4"/>
                </a:solidFill>
                <a:highlight>
                  <a:srgbClr val="1E1E1E"/>
                </a:highlight>
                <a:latin typeface="Consolas"/>
                <a:ea typeface="Consolas"/>
                <a:cs typeface="Consolas"/>
                <a:sym typeface="Consolas"/>
              </a:rPr>
              <a:t> </a:t>
            </a:r>
            <a:r>
              <a:rPr lang="en" sz="1141">
                <a:solidFill>
                  <a:srgbClr val="4EC9B0"/>
                </a:solidFill>
                <a:highlight>
                  <a:srgbClr val="1E1E1E"/>
                </a:highlight>
                <a:latin typeface="Consolas"/>
                <a:ea typeface="Consolas"/>
                <a:cs typeface="Consolas"/>
                <a:sym typeface="Consolas"/>
              </a:rPr>
              <a:t>App</a:t>
            </a:r>
            <a:r>
              <a:rPr lang="en" sz="1141">
                <a:solidFill>
                  <a:srgbClr val="D4D4D4"/>
                </a:solidFill>
                <a:highlight>
                  <a:srgbClr val="1E1E1E"/>
                </a:highlight>
                <a:latin typeface="Consolas"/>
                <a:ea typeface="Consolas"/>
                <a:cs typeface="Consolas"/>
                <a:sym typeface="Consolas"/>
              </a:rPr>
              <a:t>;</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358"/>
              <a:buFont typeface="Arial"/>
              <a:buNone/>
            </a:pPr>
            <a:r>
              <a:t/>
            </a:r>
            <a:endParaRPr sz="1141">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1200"/>
              </a:spcAft>
              <a:buSzPts val="358"/>
              <a:buNone/>
            </a:pPr>
            <a:r>
              <a:t/>
            </a:r>
            <a:endParaRPr sz="1385"/>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2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index.js</a:t>
            </a:r>
            <a:endParaRPr/>
          </a:p>
        </p:txBody>
      </p:sp>
      <p:sp>
        <p:nvSpPr>
          <p:cNvPr id="1911" name="Google Shape;1911;p2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solidFill>
                  <a:schemeClr val="dk1"/>
                </a:solidFill>
                <a:highlight>
                  <a:srgbClr val="FFFBFB"/>
                </a:highlight>
              </a:rPr>
              <a:t>import</a:t>
            </a:r>
            <a:r>
              <a:rPr lang="en" sz="1100">
                <a:solidFill>
                  <a:srgbClr val="110000"/>
                </a:solidFill>
                <a:highlight>
                  <a:srgbClr val="FFFBFB"/>
                </a:highlight>
              </a:rPr>
              <a:t> </a:t>
            </a:r>
            <a:r>
              <a:rPr lang="en" sz="1100">
                <a:solidFill>
                  <a:srgbClr val="006699"/>
                </a:solidFill>
                <a:highlight>
                  <a:srgbClr val="FFFBFB"/>
                </a:highlight>
              </a:rPr>
              <a:t>React</a:t>
            </a:r>
            <a:r>
              <a:rPr lang="en" sz="1100">
                <a:solidFill>
                  <a:srgbClr val="110000"/>
                </a:solidFill>
                <a:highlight>
                  <a:srgbClr val="FFFBFB"/>
                </a:highlight>
              </a:rPr>
              <a:t> from </a:t>
            </a:r>
            <a:r>
              <a:rPr lang="en" sz="1100">
                <a:solidFill>
                  <a:srgbClr val="0000FF"/>
                </a:solidFill>
                <a:highlight>
                  <a:srgbClr val="FFFBFB"/>
                </a:highlight>
              </a:rPr>
              <a:t>'react'</a:t>
            </a:r>
            <a:r>
              <a:rPr lang="en" sz="1100">
                <a:solidFill>
                  <a:srgbClr val="339933"/>
                </a:solidFill>
                <a:highlight>
                  <a:srgbClr val="FFFBFB"/>
                </a:highlight>
              </a:rPr>
              <a:t>;</a:t>
            </a:r>
            <a:r>
              <a:rPr lang="en" sz="1100">
                <a:solidFill>
                  <a:srgbClr val="110000"/>
                </a:solidFill>
                <a:highlight>
                  <a:srgbClr val="FFFBFB"/>
                </a:highlight>
              </a:rPr>
              <a:t>  </a:t>
            </a:r>
            <a:endParaRPr sz="1100">
              <a:solidFill>
                <a:srgbClr val="110000"/>
              </a:solidFill>
              <a:highlight>
                <a:srgbClr val="FFFBFB"/>
              </a:highlight>
            </a:endParaRPr>
          </a:p>
          <a:p>
            <a:pPr indent="0" lvl="0" marL="0" rtl="0" algn="l">
              <a:spcBef>
                <a:spcPts val="1200"/>
              </a:spcBef>
              <a:spcAft>
                <a:spcPts val="0"/>
              </a:spcAft>
              <a:buNone/>
            </a:pPr>
            <a:r>
              <a:rPr b="1" lang="en" sz="1100">
                <a:solidFill>
                  <a:schemeClr val="dk1"/>
                </a:solidFill>
                <a:highlight>
                  <a:srgbClr val="FFFBFB"/>
                </a:highlight>
              </a:rPr>
              <a:t>import</a:t>
            </a:r>
            <a:r>
              <a:rPr lang="en" sz="1100">
                <a:solidFill>
                  <a:srgbClr val="110000"/>
                </a:solidFill>
                <a:highlight>
                  <a:srgbClr val="FFFBFB"/>
                </a:highlight>
              </a:rPr>
              <a:t> </a:t>
            </a:r>
            <a:r>
              <a:rPr lang="en" sz="1100">
                <a:solidFill>
                  <a:srgbClr val="006699"/>
                </a:solidFill>
                <a:highlight>
                  <a:srgbClr val="FFFBFB"/>
                </a:highlight>
              </a:rPr>
              <a:t>ReactDOM</a:t>
            </a:r>
            <a:r>
              <a:rPr lang="en" sz="1100">
                <a:solidFill>
                  <a:srgbClr val="110000"/>
                </a:solidFill>
                <a:highlight>
                  <a:srgbClr val="FFFBFB"/>
                </a:highlight>
              </a:rPr>
              <a:t> from </a:t>
            </a:r>
            <a:r>
              <a:rPr lang="en" sz="1100">
                <a:solidFill>
                  <a:srgbClr val="0000FF"/>
                </a:solidFill>
                <a:highlight>
                  <a:srgbClr val="FFFBFB"/>
                </a:highlight>
              </a:rPr>
              <a:t>'react-dom'</a:t>
            </a:r>
            <a:r>
              <a:rPr lang="en" sz="1100">
                <a:solidFill>
                  <a:srgbClr val="339933"/>
                </a:solidFill>
                <a:highlight>
                  <a:srgbClr val="FFFBFB"/>
                </a:highlight>
              </a:rPr>
              <a:t>;</a:t>
            </a:r>
            <a:r>
              <a:rPr lang="en" sz="1100">
                <a:solidFill>
                  <a:srgbClr val="110000"/>
                </a:solidFill>
                <a:highlight>
                  <a:srgbClr val="FFFBFB"/>
                </a:highlight>
              </a:rPr>
              <a:t>  </a:t>
            </a:r>
            <a:endParaRPr sz="1100">
              <a:solidFill>
                <a:srgbClr val="110000"/>
              </a:solidFill>
              <a:highlight>
                <a:srgbClr val="FFFBFB"/>
              </a:highlight>
            </a:endParaRPr>
          </a:p>
          <a:p>
            <a:pPr indent="0" lvl="0" marL="0" rtl="0" algn="l">
              <a:spcBef>
                <a:spcPts val="1200"/>
              </a:spcBef>
              <a:spcAft>
                <a:spcPts val="0"/>
              </a:spcAft>
              <a:buNone/>
            </a:pPr>
            <a:r>
              <a:rPr b="1" lang="en" sz="1100">
                <a:solidFill>
                  <a:schemeClr val="dk1"/>
                </a:solidFill>
                <a:highlight>
                  <a:srgbClr val="FFFBFB"/>
                </a:highlight>
              </a:rPr>
              <a:t>import</a:t>
            </a:r>
            <a:r>
              <a:rPr lang="en" sz="1100">
                <a:solidFill>
                  <a:srgbClr val="110000"/>
                </a:solidFill>
                <a:highlight>
                  <a:srgbClr val="FFFBFB"/>
                </a:highlight>
              </a:rPr>
              <a:t> </a:t>
            </a:r>
            <a:r>
              <a:rPr lang="en" sz="1100">
                <a:solidFill>
                  <a:srgbClr val="006699"/>
                </a:solidFill>
                <a:highlight>
                  <a:srgbClr val="FFFBFB"/>
                </a:highlight>
              </a:rPr>
              <a:t>App</a:t>
            </a:r>
            <a:r>
              <a:rPr lang="en" sz="1100">
                <a:solidFill>
                  <a:srgbClr val="110000"/>
                </a:solidFill>
                <a:highlight>
                  <a:srgbClr val="FFFBFB"/>
                </a:highlight>
              </a:rPr>
              <a:t> from </a:t>
            </a:r>
            <a:r>
              <a:rPr lang="en" sz="1100">
                <a:solidFill>
                  <a:srgbClr val="0000FF"/>
                </a:solidFill>
                <a:highlight>
                  <a:srgbClr val="FFFBFB"/>
                </a:highlight>
              </a:rPr>
              <a:t>'./App.js'</a:t>
            </a:r>
            <a:r>
              <a:rPr lang="en" sz="1100">
                <a:solidFill>
                  <a:srgbClr val="339933"/>
                </a:solidFill>
                <a:highlight>
                  <a:srgbClr val="FFFBFB"/>
                </a:highlight>
              </a:rPr>
              <a:t>;</a:t>
            </a:r>
            <a:r>
              <a:rPr lang="en" sz="1100">
                <a:solidFill>
                  <a:srgbClr val="110000"/>
                </a:solidFill>
                <a:highlight>
                  <a:srgbClr val="FFFBFB"/>
                </a:highlight>
              </a:rPr>
              <a:t>  </a:t>
            </a:r>
            <a:endParaRPr sz="1100">
              <a:solidFill>
                <a:srgbClr val="110000"/>
              </a:solidFill>
              <a:highlight>
                <a:srgbClr val="FFFBFB"/>
              </a:highlight>
            </a:endParaRPr>
          </a:p>
          <a:p>
            <a:pPr indent="0" lvl="0" marL="38100" marR="38100" rtl="0" algn="l">
              <a:spcBef>
                <a:spcPts val="1200"/>
              </a:spcBef>
              <a:spcAft>
                <a:spcPts val="0"/>
              </a:spcAft>
              <a:buClr>
                <a:schemeClr val="dk1"/>
              </a:buClr>
              <a:buSzPts val="1100"/>
              <a:buFont typeface="Arial"/>
              <a:buNone/>
            </a:pPr>
            <a:r>
              <a:rPr lang="en" sz="1100">
                <a:solidFill>
                  <a:srgbClr val="110000"/>
                </a:solidFill>
                <a:highlight>
                  <a:srgbClr val="FFFBFB"/>
                </a:highlight>
              </a:rPr>
              <a:t>ReactDOM.</a:t>
            </a:r>
            <a:r>
              <a:rPr lang="en" sz="1100">
                <a:solidFill>
                  <a:srgbClr val="006633"/>
                </a:solidFill>
                <a:highlight>
                  <a:srgbClr val="FFFBFB"/>
                </a:highlight>
              </a:rPr>
              <a:t>render</a:t>
            </a:r>
            <a:r>
              <a:rPr lang="en" sz="1100">
                <a:solidFill>
                  <a:srgbClr val="009900"/>
                </a:solidFill>
                <a:highlight>
                  <a:srgbClr val="FFFBFB"/>
                </a:highlight>
              </a:rPr>
              <a:t>(</a:t>
            </a:r>
            <a:r>
              <a:rPr lang="en" sz="1100">
                <a:solidFill>
                  <a:srgbClr val="339933"/>
                </a:solidFill>
                <a:highlight>
                  <a:srgbClr val="FFFBFB"/>
                </a:highlight>
              </a:rPr>
              <a:t>&lt;</a:t>
            </a:r>
            <a:r>
              <a:rPr lang="en" sz="1100">
                <a:solidFill>
                  <a:srgbClr val="110000"/>
                </a:solidFill>
                <a:highlight>
                  <a:srgbClr val="FFFBFB"/>
                </a:highlight>
              </a:rPr>
              <a:t>App </a:t>
            </a:r>
            <a:r>
              <a:rPr lang="en" sz="1100">
                <a:solidFill>
                  <a:srgbClr val="339933"/>
                </a:solidFill>
                <a:highlight>
                  <a:srgbClr val="FFFBFB"/>
                </a:highlight>
              </a:rPr>
              <a:t>/&gt;</a:t>
            </a:r>
            <a:r>
              <a:rPr lang="en" sz="1100">
                <a:solidFill>
                  <a:srgbClr val="110000"/>
                </a:solidFill>
                <a:highlight>
                  <a:srgbClr val="FFFBFB"/>
                </a:highlight>
              </a:rPr>
              <a:t>, document.</a:t>
            </a:r>
            <a:r>
              <a:rPr lang="en" sz="1100">
                <a:solidFill>
                  <a:srgbClr val="006633"/>
                </a:solidFill>
                <a:highlight>
                  <a:srgbClr val="FFFBFB"/>
                </a:highlight>
              </a:rPr>
              <a:t>getElementById</a:t>
            </a:r>
            <a:r>
              <a:rPr lang="en" sz="1100">
                <a:solidFill>
                  <a:srgbClr val="009900"/>
                </a:solidFill>
                <a:highlight>
                  <a:srgbClr val="FFFBFB"/>
                </a:highlight>
              </a:rPr>
              <a:t>(</a:t>
            </a:r>
            <a:r>
              <a:rPr lang="en" sz="1100">
                <a:solidFill>
                  <a:srgbClr val="0000FF"/>
                </a:solidFill>
                <a:highlight>
                  <a:srgbClr val="FFFBFB"/>
                </a:highlight>
              </a:rPr>
              <a:t>'app'</a:t>
            </a:r>
            <a:r>
              <a:rPr lang="en" sz="1100">
                <a:solidFill>
                  <a:srgbClr val="009900"/>
                </a:solidFill>
                <a:highlight>
                  <a:srgbClr val="FFFBFB"/>
                </a:highlight>
              </a:rPr>
              <a:t>))</a:t>
            </a:r>
            <a:r>
              <a:rPr lang="en" sz="1100">
                <a:solidFill>
                  <a:srgbClr val="339933"/>
                </a:solidFill>
                <a:highlight>
                  <a:srgbClr val="FFFBFB"/>
                </a:highlight>
              </a:rPr>
              <a:t>;</a:t>
            </a:r>
            <a:endParaRPr sz="1100">
              <a:solidFill>
                <a:srgbClr val="339933"/>
              </a:solidFill>
              <a:highlight>
                <a:srgbClr val="FFFBFB"/>
              </a:highlight>
            </a:endParaRPr>
          </a:p>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Optional </a:t>
            </a:r>
            <a:r>
              <a:rPr lang="en"/>
              <a:t>Alternate method</a:t>
            </a:r>
            <a:endParaRPr/>
          </a:p>
        </p:txBody>
      </p:sp>
      <p:sp>
        <p:nvSpPr>
          <p:cNvPr id="237" name="Google Shape;237;p40"/>
          <p:cNvSpPr txBox="1"/>
          <p:nvPr>
            <p:ph idx="1" type="body"/>
          </p:nvPr>
        </p:nvSpPr>
        <p:spPr>
          <a:xfrm>
            <a:off x="311700" y="1152475"/>
            <a:ext cx="8520600" cy="3416400"/>
          </a:xfrm>
          <a:prstGeom prst="rect">
            <a:avLst/>
          </a:prstGeom>
          <a:solidFill>
            <a:srgbClr val="FF0000"/>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2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highlight>
                  <a:srgbClr val="FFFFFF"/>
                </a:highlight>
                <a:latin typeface="Verdana"/>
                <a:ea typeface="Verdana"/>
                <a:cs typeface="Verdana"/>
                <a:sym typeface="Verdana"/>
              </a:rPr>
              <a:t>Style.css</a:t>
            </a:r>
            <a:endParaRPr/>
          </a:p>
        </p:txBody>
      </p:sp>
      <p:sp>
        <p:nvSpPr>
          <p:cNvPr id="1917" name="Google Shape;1917;p292"/>
          <p:cNvSpPr txBox="1"/>
          <p:nvPr>
            <p:ph idx="1" type="body"/>
          </p:nvPr>
        </p:nvSpPr>
        <p:spPr>
          <a:xfrm>
            <a:off x="311700" y="775825"/>
            <a:ext cx="8520600" cy="3793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987">
                <a:solidFill>
                  <a:srgbClr val="110000"/>
                </a:solidFill>
                <a:highlight>
                  <a:srgbClr val="FFFBFB"/>
                </a:highlight>
              </a:rPr>
              <a:t>.</a:t>
            </a:r>
            <a:r>
              <a:rPr lang="en" sz="987">
                <a:solidFill>
                  <a:srgbClr val="006633"/>
                </a:solidFill>
                <a:highlight>
                  <a:srgbClr val="FFFBFB"/>
                </a:highlight>
              </a:rPr>
              <a:t>magic</a:t>
            </a:r>
            <a:r>
              <a:rPr lang="en" sz="987">
                <a:solidFill>
                  <a:srgbClr val="339933"/>
                </a:solidFill>
                <a:highlight>
                  <a:srgbClr val="FFFBFB"/>
                </a:highlight>
              </a:rPr>
              <a:t>-</a:t>
            </a:r>
            <a:r>
              <a:rPr lang="en" sz="987">
                <a:solidFill>
                  <a:srgbClr val="110000"/>
                </a:solidFill>
                <a:highlight>
                  <a:srgbClr val="FFFBFB"/>
                </a:highlight>
              </a:rPr>
              <a:t>enter </a:t>
            </a: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opacity</a:t>
            </a:r>
            <a:r>
              <a:rPr lang="en" sz="987">
                <a:solidFill>
                  <a:srgbClr val="339933"/>
                </a:solidFill>
                <a:highlight>
                  <a:srgbClr val="FFFBFB"/>
                </a:highlight>
              </a:rPr>
              <a:t>:</a:t>
            </a:r>
            <a:r>
              <a:rPr lang="en" sz="987">
                <a:solidFill>
                  <a:srgbClr val="110000"/>
                </a:solidFill>
                <a:highlight>
                  <a:srgbClr val="FFFBFB"/>
                </a:highlight>
              </a:rPr>
              <a:t> </a:t>
            </a:r>
            <a:r>
              <a:rPr lang="en" sz="987">
                <a:solidFill>
                  <a:srgbClr val="CC66CC"/>
                </a:solidFill>
                <a:highlight>
                  <a:srgbClr val="FFFBFB"/>
                </a:highlight>
              </a:rPr>
              <a:t>0.02</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a:t>
            </a:r>
            <a:r>
              <a:rPr lang="en" sz="987">
                <a:solidFill>
                  <a:srgbClr val="006633"/>
                </a:solidFill>
                <a:highlight>
                  <a:srgbClr val="FFFBFB"/>
                </a:highlight>
              </a:rPr>
              <a:t>magic</a:t>
            </a:r>
            <a:r>
              <a:rPr lang="en" sz="987">
                <a:solidFill>
                  <a:srgbClr val="339933"/>
                </a:solidFill>
                <a:highlight>
                  <a:srgbClr val="FFFBFB"/>
                </a:highlight>
              </a:rPr>
              <a:t>-</a:t>
            </a:r>
            <a:r>
              <a:rPr lang="en" sz="987">
                <a:solidFill>
                  <a:srgbClr val="110000"/>
                </a:solidFill>
                <a:highlight>
                  <a:srgbClr val="FFFBFB"/>
                </a:highlight>
              </a:rPr>
              <a:t>enter.</a:t>
            </a:r>
            <a:r>
              <a:rPr lang="en" sz="987">
                <a:solidFill>
                  <a:srgbClr val="006633"/>
                </a:solidFill>
                <a:highlight>
                  <a:srgbClr val="FFFBFB"/>
                </a:highlight>
              </a:rPr>
              <a:t>example</a:t>
            </a:r>
            <a:r>
              <a:rPr lang="en" sz="987">
                <a:solidFill>
                  <a:srgbClr val="339933"/>
                </a:solidFill>
                <a:highlight>
                  <a:srgbClr val="FFFBFB"/>
                </a:highlight>
              </a:rPr>
              <a:t>-</a:t>
            </a:r>
            <a:r>
              <a:rPr lang="en" sz="987">
                <a:solidFill>
                  <a:srgbClr val="110000"/>
                </a:solidFill>
                <a:highlight>
                  <a:srgbClr val="FFFBFB"/>
                </a:highlight>
              </a:rPr>
              <a:t>enter</a:t>
            </a:r>
            <a:r>
              <a:rPr lang="en" sz="987">
                <a:solidFill>
                  <a:srgbClr val="339933"/>
                </a:solidFill>
                <a:highlight>
                  <a:srgbClr val="FFFBFB"/>
                </a:highlight>
              </a:rPr>
              <a:t>-</a:t>
            </a:r>
            <a:r>
              <a:rPr lang="en" sz="987">
                <a:solidFill>
                  <a:srgbClr val="110000"/>
                </a:solidFill>
                <a:highlight>
                  <a:srgbClr val="FFFBFB"/>
                </a:highlight>
              </a:rPr>
              <a:t>active </a:t>
            </a: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opacity</a:t>
            </a:r>
            <a:r>
              <a:rPr lang="en" sz="987">
                <a:solidFill>
                  <a:srgbClr val="339933"/>
                </a:solidFill>
                <a:highlight>
                  <a:srgbClr val="FFFBFB"/>
                </a:highlight>
              </a:rPr>
              <a:t>:</a:t>
            </a:r>
            <a:r>
              <a:rPr lang="en" sz="987">
                <a:solidFill>
                  <a:srgbClr val="110000"/>
                </a:solidFill>
                <a:highlight>
                  <a:srgbClr val="FFFBFB"/>
                </a:highlight>
              </a:rPr>
              <a:t> </a:t>
            </a:r>
            <a:r>
              <a:rPr lang="en" sz="987">
                <a:solidFill>
                  <a:srgbClr val="CC66CC"/>
                </a:solidFill>
                <a:highlight>
                  <a:srgbClr val="FFFBFB"/>
                </a:highlight>
              </a:rPr>
              <a:t>2</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transition</a:t>
            </a:r>
            <a:r>
              <a:rPr lang="en" sz="987">
                <a:solidFill>
                  <a:srgbClr val="339933"/>
                </a:solidFill>
                <a:highlight>
                  <a:srgbClr val="FFFBFB"/>
                </a:highlight>
              </a:rPr>
              <a:t>:</a:t>
            </a:r>
            <a:r>
              <a:rPr lang="en" sz="987">
                <a:solidFill>
                  <a:srgbClr val="110000"/>
                </a:solidFill>
                <a:highlight>
                  <a:srgbClr val="FFFBFB"/>
                </a:highlight>
              </a:rPr>
              <a:t> opacity 550ms ease</a:t>
            </a:r>
            <a:r>
              <a:rPr lang="en" sz="987">
                <a:solidFill>
                  <a:srgbClr val="339933"/>
                </a:solidFill>
                <a:highlight>
                  <a:srgbClr val="FFFBFB"/>
                </a:highlight>
              </a:rPr>
              <a:t>-</a:t>
            </a:r>
            <a:r>
              <a:rPr lang="en" sz="987">
                <a:solidFill>
                  <a:srgbClr val="110000"/>
                </a:solidFill>
                <a:highlight>
                  <a:srgbClr val="FFFBFB"/>
                </a:highlight>
              </a:rPr>
              <a:t>in</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a:t>
            </a:r>
            <a:r>
              <a:rPr lang="en" sz="987">
                <a:solidFill>
                  <a:srgbClr val="006633"/>
                </a:solidFill>
                <a:highlight>
                  <a:srgbClr val="FFFBFB"/>
                </a:highlight>
              </a:rPr>
              <a:t>magic</a:t>
            </a:r>
            <a:r>
              <a:rPr lang="en" sz="987">
                <a:solidFill>
                  <a:srgbClr val="339933"/>
                </a:solidFill>
                <a:highlight>
                  <a:srgbClr val="FFFBFB"/>
                </a:highlight>
              </a:rPr>
              <a:t>-</a:t>
            </a:r>
            <a:r>
              <a:rPr lang="en" sz="987">
                <a:solidFill>
                  <a:srgbClr val="110000"/>
                </a:solidFill>
                <a:highlight>
                  <a:srgbClr val="FFFBFB"/>
                </a:highlight>
              </a:rPr>
              <a:t>leave </a:t>
            </a: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opacity</a:t>
            </a:r>
            <a:r>
              <a:rPr lang="en" sz="987">
                <a:solidFill>
                  <a:srgbClr val="339933"/>
                </a:solidFill>
                <a:highlight>
                  <a:srgbClr val="FFFBFB"/>
                </a:highlight>
              </a:rPr>
              <a:t>:</a:t>
            </a:r>
            <a:r>
              <a:rPr lang="en" sz="987">
                <a:solidFill>
                  <a:srgbClr val="110000"/>
                </a:solidFill>
                <a:highlight>
                  <a:srgbClr val="FFFBFB"/>
                </a:highlight>
              </a:rPr>
              <a:t> </a:t>
            </a:r>
            <a:r>
              <a:rPr lang="en" sz="987">
                <a:solidFill>
                  <a:srgbClr val="CC66CC"/>
                </a:solidFill>
                <a:highlight>
                  <a:srgbClr val="FFFBFB"/>
                </a:highlight>
              </a:rPr>
              <a:t>2</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a:t>
            </a:r>
            <a:r>
              <a:rPr lang="en" sz="987">
                <a:solidFill>
                  <a:srgbClr val="006633"/>
                </a:solidFill>
                <a:highlight>
                  <a:srgbClr val="FFFBFB"/>
                </a:highlight>
              </a:rPr>
              <a:t>magic</a:t>
            </a:r>
            <a:r>
              <a:rPr lang="en" sz="987">
                <a:solidFill>
                  <a:srgbClr val="339933"/>
                </a:solidFill>
                <a:highlight>
                  <a:srgbClr val="FFFBFB"/>
                </a:highlight>
              </a:rPr>
              <a:t>-</a:t>
            </a:r>
            <a:r>
              <a:rPr lang="en" sz="987">
                <a:solidFill>
                  <a:srgbClr val="110000"/>
                </a:solidFill>
                <a:highlight>
                  <a:srgbClr val="FFFBFB"/>
                </a:highlight>
              </a:rPr>
              <a:t>leave.</a:t>
            </a:r>
            <a:r>
              <a:rPr lang="en" sz="987">
                <a:solidFill>
                  <a:srgbClr val="006633"/>
                </a:solidFill>
                <a:highlight>
                  <a:srgbClr val="FFFBFB"/>
                </a:highlight>
              </a:rPr>
              <a:t>example</a:t>
            </a:r>
            <a:r>
              <a:rPr lang="en" sz="987">
                <a:solidFill>
                  <a:srgbClr val="339933"/>
                </a:solidFill>
                <a:highlight>
                  <a:srgbClr val="FFFBFB"/>
                </a:highlight>
              </a:rPr>
              <a:t>-</a:t>
            </a:r>
            <a:r>
              <a:rPr lang="en" sz="987">
                <a:solidFill>
                  <a:srgbClr val="110000"/>
                </a:solidFill>
                <a:highlight>
                  <a:srgbClr val="FFFBFB"/>
                </a:highlight>
              </a:rPr>
              <a:t>leave</a:t>
            </a:r>
            <a:r>
              <a:rPr lang="en" sz="987">
                <a:solidFill>
                  <a:srgbClr val="339933"/>
                </a:solidFill>
                <a:highlight>
                  <a:srgbClr val="FFFBFB"/>
                </a:highlight>
              </a:rPr>
              <a:t>-</a:t>
            </a:r>
            <a:r>
              <a:rPr lang="en" sz="987">
                <a:solidFill>
                  <a:srgbClr val="110000"/>
                </a:solidFill>
                <a:highlight>
                  <a:srgbClr val="FFFBFB"/>
                </a:highlight>
              </a:rPr>
              <a:t>active </a:t>
            </a:r>
            <a:r>
              <a:rPr lang="en" sz="987">
                <a:solidFill>
                  <a:srgbClr val="009900"/>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opacity</a:t>
            </a:r>
            <a:r>
              <a:rPr lang="en" sz="987">
                <a:solidFill>
                  <a:srgbClr val="339933"/>
                </a:solidFill>
                <a:highlight>
                  <a:srgbClr val="FFFBFB"/>
                </a:highlight>
              </a:rPr>
              <a:t>:</a:t>
            </a:r>
            <a:r>
              <a:rPr lang="en" sz="987">
                <a:solidFill>
                  <a:srgbClr val="110000"/>
                </a:solidFill>
                <a:highlight>
                  <a:srgbClr val="FFFBFB"/>
                </a:highlight>
              </a:rPr>
              <a:t> </a:t>
            </a:r>
            <a:r>
              <a:rPr lang="en" sz="987">
                <a:solidFill>
                  <a:srgbClr val="CC66CC"/>
                </a:solidFill>
                <a:highlight>
                  <a:srgbClr val="FFFBFB"/>
                </a:highlight>
              </a:rPr>
              <a:t>0.02</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0" rtl="0" algn="l">
              <a:lnSpc>
                <a:spcPct val="95000"/>
              </a:lnSpc>
              <a:spcBef>
                <a:spcPts val="1200"/>
              </a:spcBef>
              <a:spcAft>
                <a:spcPts val="0"/>
              </a:spcAft>
              <a:buSzPts val="688"/>
              <a:buNone/>
            </a:pPr>
            <a:r>
              <a:rPr lang="en" sz="987">
                <a:solidFill>
                  <a:srgbClr val="110000"/>
                </a:solidFill>
                <a:highlight>
                  <a:srgbClr val="FFFBFB"/>
                </a:highlight>
              </a:rPr>
              <a:t>transition</a:t>
            </a:r>
            <a:r>
              <a:rPr lang="en" sz="987">
                <a:solidFill>
                  <a:srgbClr val="339933"/>
                </a:solidFill>
                <a:highlight>
                  <a:srgbClr val="FFFBFB"/>
                </a:highlight>
              </a:rPr>
              <a:t>:</a:t>
            </a:r>
            <a:r>
              <a:rPr lang="en" sz="987">
                <a:solidFill>
                  <a:srgbClr val="110000"/>
                </a:solidFill>
                <a:highlight>
                  <a:srgbClr val="FFFBFB"/>
                </a:highlight>
              </a:rPr>
              <a:t> opacity 250ms ease</a:t>
            </a:r>
            <a:r>
              <a:rPr lang="en" sz="987">
                <a:solidFill>
                  <a:srgbClr val="339933"/>
                </a:solidFill>
                <a:highlight>
                  <a:srgbClr val="FFFBFB"/>
                </a:highlight>
              </a:rPr>
              <a:t>-</a:t>
            </a:r>
            <a:r>
              <a:rPr lang="en" sz="987">
                <a:solidFill>
                  <a:srgbClr val="110000"/>
                </a:solidFill>
                <a:highlight>
                  <a:srgbClr val="FFFBFB"/>
                </a:highlight>
              </a:rPr>
              <a:t>in</a:t>
            </a:r>
            <a:r>
              <a:rPr lang="en" sz="987">
                <a:solidFill>
                  <a:srgbClr val="339933"/>
                </a:solidFill>
                <a:highlight>
                  <a:srgbClr val="FFFBFB"/>
                </a:highlight>
              </a:rPr>
              <a:t>;</a:t>
            </a:r>
            <a:r>
              <a:rPr lang="en" sz="987">
                <a:solidFill>
                  <a:srgbClr val="110000"/>
                </a:solidFill>
                <a:highlight>
                  <a:srgbClr val="FFFBFB"/>
                </a:highlight>
              </a:rPr>
              <a:t>  </a:t>
            </a:r>
            <a:endParaRPr sz="987">
              <a:solidFill>
                <a:srgbClr val="110000"/>
              </a:solidFill>
              <a:highlight>
                <a:srgbClr val="FFFBFB"/>
              </a:highlight>
            </a:endParaRPr>
          </a:p>
          <a:p>
            <a:pPr indent="0" lvl="0" marL="38100" marR="38100" rtl="0" algn="l">
              <a:lnSpc>
                <a:spcPct val="95000"/>
              </a:lnSpc>
              <a:spcBef>
                <a:spcPts val="1200"/>
              </a:spcBef>
              <a:spcAft>
                <a:spcPts val="0"/>
              </a:spcAft>
              <a:buClr>
                <a:schemeClr val="dk1"/>
              </a:buClr>
              <a:buSzPts val="688"/>
              <a:buFont typeface="Arial"/>
              <a:buNone/>
            </a:pPr>
            <a:r>
              <a:rPr lang="en" sz="987">
                <a:solidFill>
                  <a:srgbClr val="009900"/>
                </a:solidFill>
                <a:highlight>
                  <a:srgbClr val="FFFBFB"/>
                </a:highlight>
              </a:rPr>
              <a:t>}</a:t>
            </a:r>
            <a:endParaRPr sz="987">
              <a:solidFill>
                <a:srgbClr val="009900"/>
              </a:solidFill>
              <a:highlight>
                <a:srgbClr val="FFFBFB"/>
              </a:highlight>
            </a:endParaRPr>
          </a:p>
          <a:p>
            <a:pPr indent="0" lvl="0" marL="0" rtl="0" algn="l">
              <a:lnSpc>
                <a:spcPct val="95000"/>
              </a:lnSpc>
              <a:spcBef>
                <a:spcPts val="0"/>
              </a:spcBef>
              <a:spcAft>
                <a:spcPts val="1200"/>
              </a:spcAft>
              <a:buSzPts val="688"/>
              <a:buNone/>
            </a:pPr>
            <a:r>
              <a:t/>
            </a:r>
            <a:endParaRPr sz="1425"/>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3" name="Google Shape;1923;p293"/>
          <p:cNvSpPr txBox="1"/>
          <p:nvPr>
            <p:ph idx="1" type="body"/>
          </p:nvPr>
        </p:nvSpPr>
        <p:spPr>
          <a:xfrm>
            <a:off x="311700" y="2988400"/>
            <a:ext cx="8520600" cy="1580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84615"/>
              <a:buFont typeface="Arial"/>
              <a:buNone/>
            </a:pPr>
            <a:r>
              <a:rPr b="1" i="1" lang="en" sz="1300">
                <a:solidFill>
                  <a:schemeClr val="dk1"/>
                </a:solidFill>
                <a:highlight>
                  <a:srgbClr val="FFFFFF"/>
                </a:highlight>
                <a:latin typeface="Verdana"/>
                <a:ea typeface="Verdana"/>
                <a:cs typeface="Verdana"/>
                <a:sym typeface="Verdana"/>
              </a:rPr>
              <a:t>Explanation:</a:t>
            </a:r>
            <a:endParaRPr b="1" i="1" sz="13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rPr lang="en" sz="1300">
                <a:solidFill>
                  <a:schemeClr val="dk1"/>
                </a:solidFill>
                <a:highlight>
                  <a:srgbClr val="FFFFFF"/>
                </a:highlight>
                <a:latin typeface="Verdana"/>
                <a:ea typeface="Verdana"/>
                <a:cs typeface="Verdana"/>
                <a:sym typeface="Verdana"/>
              </a:rPr>
              <a:t>In above example, the animation durations are specified in both the CSS and render method. It tells React component when to remove the animation classes from the list and if it is leaving when to remove the element from the DOM.</a:t>
            </a:r>
            <a:endParaRPr sz="130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None/>
            </a:pPr>
            <a:r>
              <a:rPr lang="en" sz="1300">
                <a:solidFill>
                  <a:schemeClr val="dk1"/>
                </a:solidFill>
                <a:highlight>
                  <a:srgbClr val="FFFFFF"/>
                </a:highlight>
                <a:latin typeface="Verdana"/>
                <a:ea typeface="Verdana"/>
                <a:cs typeface="Verdana"/>
                <a:sym typeface="Verdana"/>
              </a:rPr>
              <a:t>When we execute the above program, it gives one insert button to insert item. Once we insert the item and press OK, the new item can be added in the list with fade in style. </a:t>
            </a:r>
            <a:endParaRPr sz="1300">
              <a:solidFill>
                <a:schemeClr val="dk1"/>
              </a:solidFill>
              <a:highlight>
                <a:srgbClr val="FFFFFF"/>
              </a:highlight>
              <a:latin typeface="Verdana"/>
              <a:ea typeface="Verdana"/>
              <a:cs typeface="Verdana"/>
              <a:sym typeface="Verdana"/>
            </a:endParaRPr>
          </a:p>
          <a:p>
            <a:pPr indent="0" lvl="0" marL="0" rtl="0" algn="l">
              <a:spcBef>
                <a:spcPts val="1200"/>
              </a:spcBef>
              <a:spcAft>
                <a:spcPts val="1200"/>
              </a:spcAft>
              <a:buNone/>
            </a:pPr>
            <a:r>
              <a:rPr lang="en" sz="1300">
                <a:solidFill>
                  <a:schemeClr val="dk1"/>
                </a:solidFill>
                <a:highlight>
                  <a:srgbClr val="FFFFFF"/>
                </a:highlight>
                <a:latin typeface="Verdana"/>
                <a:ea typeface="Verdana"/>
                <a:cs typeface="Verdana"/>
                <a:sym typeface="Verdana"/>
              </a:rPr>
              <a:t> Here, a new item can be added in the list by clicking the button. The insertion will be done in fade in style. The deletion is possible by clicking on the particular link. We have also specified the animation durations in both the CSS and render method.</a:t>
            </a:r>
            <a:endParaRPr/>
          </a:p>
        </p:txBody>
      </p:sp>
      <p:pic>
        <p:nvPicPr>
          <p:cNvPr id="1924" name="Google Shape;1924;p293"/>
          <p:cNvPicPr preferRelativeResize="0"/>
          <p:nvPr/>
        </p:nvPicPr>
        <p:blipFill>
          <a:blip r:embed="rId3">
            <a:alphaModFix/>
          </a:blip>
          <a:stretch>
            <a:fillRect/>
          </a:stretch>
        </p:blipFill>
        <p:spPr>
          <a:xfrm>
            <a:off x="311700" y="86200"/>
            <a:ext cx="8596025" cy="23706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0" name="Google Shape;1930;p2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39700" marR="139700" rtl="0" algn="l">
              <a:lnSpc>
                <a:spcPct val="115000"/>
              </a:lnSpc>
              <a:spcBef>
                <a:spcPts val="0"/>
              </a:spcBef>
              <a:spcAft>
                <a:spcPts val="0"/>
              </a:spcAft>
              <a:buClr>
                <a:schemeClr val="dk1"/>
              </a:buClr>
              <a:buSzPct val="95652"/>
              <a:buFont typeface="Arial"/>
              <a:buNone/>
            </a:pPr>
            <a:r>
              <a:rPr lang="en" sz="1150">
                <a:highlight>
                  <a:srgbClr val="EEEEEE"/>
                </a:highlight>
                <a:latin typeface="Courier New"/>
                <a:ea typeface="Courier New"/>
                <a:cs typeface="Courier New"/>
                <a:sym typeface="Courier New"/>
              </a:rPr>
              <a:t>npm install react-addons-css-transition-group</a:t>
            </a:r>
            <a:endParaRPr sz="1150">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6" name="Google Shape;1936;p2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7" name="Google Shape;1937;p295"/>
          <p:cNvPicPr preferRelativeResize="0"/>
          <p:nvPr/>
        </p:nvPicPr>
        <p:blipFill>
          <a:blip r:embed="rId3">
            <a:alphaModFix/>
          </a:blip>
          <a:stretch>
            <a:fillRect/>
          </a:stretch>
        </p:blipFill>
        <p:spPr>
          <a:xfrm>
            <a:off x="311700" y="1004900"/>
            <a:ext cx="8520600" cy="31337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3" name="Google Shape;1943;p2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20000"/>
              </a:lnSpc>
              <a:spcBef>
                <a:spcPts val="0"/>
              </a:spcBef>
              <a:spcAft>
                <a:spcPts val="0"/>
              </a:spcAft>
              <a:buNone/>
            </a:pPr>
            <a:r>
              <a:rPr lang="en" sz="3000">
                <a:solidFill>
                  <a:srgbClr val="3A3A3A"/>
                </a:solidFill>
                <a:highlight>
                  <a:srgbClr val="FFFFFF"/>
                </a:highlight>
              </a:rPr>
              <a:t>Animation In ReactJS</a:t>
            </a:r>
            <a:endParaRPr sz="3000">
              <a:solidFill>
                <a:srgbClr val="3A3A3A"/>
              </a:solidFill>
              <a:highlight>
                <a:srgbClr val="FFFFFF"/>
              </a:highlight>
            </a:endParaRPr>
          </a:p>
          <a:p>
            <a:pPr indent="0" lvl="0" marL="0" rtl="0" algn="l">
              <a:lnSpc>
                <a:spcPct val="100000"/>
              </a:lnSpc>
              <a:spcBef>
                <a:spcPts val="2300"/>
              </a:spcBef>
              <a:spcAft>
                <a:spcPts val="0"/>
              </a:spcAft>
              <a:buNone/>
            </a:pPr>
            <a:r>
              <a:rPr lang="en" sz="2120" u="sng">
                <a:solidFill>
                  <a:schemeClr val="accent5"/>
                </a:solidFill>
                <a:hlinkClick r:id="rId3">
                  <a:extLst>
                    <a:ext uri="{A12FA001-AC4F-418D-AE19-62706E023703}">
                      <ahyp:hlinkClr val="tx"/>
                    </a:ext>
                  </a:extLst>
                </a:hlinkClick>
              </a:rPr>
              <a:t>https://www.w3schools.blog/animation-reactjs</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lnSpc>
                <a:spcPct val="100000"/>
              </a:lnSpc>
              <a:spcBef>
                <a:spcPts val="0"/>
              </a:spcBef>
              <a:spcAft>
                <a:spcPts val="0"/>
              </a:spcAft>
              <a:buNone/>
            </a:pPr>
            <a:r>
              <a:rPr lang="en" sz="2120" u="sng">
                <a:solidFill>
                  <a:schemeClr val="hlink"/>
                </a:solidFill>
                <a:hlinkClick r:id="rId4"/>
              </a:rPr>
              <a:t>https://www.tutorialspoint.com/reactjs/reactjs_animations.htm</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lnSpc>
                <a:spcPct val="100000"/>
              </a:lnSpc>
              <a:spcBef>
                <a:spcPts val="0"/>
              </a:spcBef>
              <a:spcAft>
                <a:spcPts val="0"/>
              </a:spcAft>
              <a:buNone/>
            </a:pPr>
            <a:r>
              <a:rPr lang="en" sz="2120" u="sng">
                <a:solidFill>
                  <a:schemeClr val="hlink"/>
                </a:solidFill>
                <a:hlinkClick r:id="rId5"/>
              </a:rPr>
              <a:t>https://www.youtube.com/watch?v=S8yn3-WpVV8</a:t>
            </a:r>
            <a:endParaRPr sz="2120">
              <a:solidFill>
                <a:schemeClr val="dk1"/>
              </a:solidFill>
            </a:endParaRPr>
          </a:p>
          <a:p>
            <a:pPr indent="0" lvl="0" marL="0" rtl="0" algn="l">
              <a:lnSpc>
                <a:spcPct val="100000"/>
              </a:lnSpc>
              <a:spcBef>
                <a:spcPts val="0"/>
              </a:spcBef>
              <a:spcAft>
                <a:spcPts val="0"/>
              </a:spcAft>
              <a:buNone/>
            </a:pPr>
            <a:r>
              <a:rPr lang="en" sz="2120" u="sng">
                <a:solidFill>
                  <a:schemeClr val="hlink"/>
                </a:solidFill>
                <a:hlinkClick r:id="rId6"/>
              </a:rPr>
              <a:t>https://www.youtube.com/watch?v=YszONjKpgg4</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lnSpc>
                <a:spcPct val="100000"/>
              </a:lnSpc>
              <a:spcBef>
                <a:spcPts val="0"/>
              </a:spcBef>
              <a:spcAft>
                <a:spcPts val="0"/>
              </a:spcAft>
              <a:buNone/>
            </a:pPr>
            <a:r>
              <a:t/>
            </a:r>
            <a:endParaRPr sz="212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9" name="Google Shape;1949;p2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0" name="Google Shape;1950;p297"/>
          <p:cNvPicPr preferRelativeResize="0"/>
          <p:nvPr/>
        </p:nvPicPr>
        <p:blipFill>
          <a:blip r:embed="rId3">
            <a:alphaModFix/>
          </a:blip>
          <a:stretch>
            <a:fillRect/>
          </a:stretch>
        </p:blipFill>
        <p:spPr>
          <a:xfrm>
            <a:off x="728663" y="1438275"/>
            <a:ext cx="7686675" cy="226695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56" name="Google Shape;1956;p2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2" name="Google Shape;1962;p2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we will see some of the practical topics</a:t>
            </a:r>
            <a:endParaRPr/>
          </a:p>
        </p:txBody>
      </p:sp>
      <p:sp>
        <p:nvSpPr>
          <p:cNvPr id="1968" name="Google Shape;1968;p3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9" name="Google Shape;1969;p300"/>
          <p:cNvPicPr preferRelativeResize="0"/>
          <p:nvPr/>
        </p:nvPicPr>
        <p:blipFill>
          <a:blip r:embed="rId3">
            <a:alphaModFix/>
          </a:blip>
          <a:stretch>
            <a:fillRect/>
          </a:stretch>
        </p:blipFill>
        <p:spPr>
          <a:xfrm>
            <a:off x="311700" y="1206550"/>
            <a:ext cx="8536650" cy="3416400"/>
          </a:xfrm>
          <a:prstGeom prst="rect">
            <a:avLst/>
          </a:prstGeom>
          <a:noFill/>
          <a:ln>
            <a:noFill/>
          </a:ln>
        </p:spPr>
      </p:pic>
      <p:sp>
        <p:nvSpPr>
          <p:cNvPr id="1970" name="Google Shape;1970;p300"/>
          <p:cNvSpPr txBox="1"/>
          <p:nvPr/>
        </p:nvSpPr>
        <p:spPr>
          <a:xfrm>
            <a:off x="4065225" y="3420725"/>
            <a:ext cx="49329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Creating simple project using existed library like React Router and Reactstrap, </a:t>
            </a:r>
            <a:endParaRPr b="1"/>
          </a:p>
          <a:p>
            <a:pPr indent="0" lvl="0" marL="0" rtl="0" algn="just">
              <a:spcBef>
                <a:spcPts val="0"/>
              </a:spcBef>
              <a:spcAft>
                <a:spcPts val="0"/>
              </a:spcAft>
              <a:buNone/>
            </a:pPr>
            <a:r>
              <a:rPr b="1" lang="en" sz="1200">
                <a:solidFill>
                  <a:srgbClr val="202124"/>
                </a:solidFill>
                <a:highlight>
                  <a:srgbClr val="FFFFFF"/>
                </a:highlight>
              </a:rPr>
              <a:t>Reactstrap makes use of class components whereas React-bootstrap makes use of functions and hooks</a:t>
            </a:r>
            <a:r>
              <a:rPr lang="en" sz="1200">
                <a:solidFill>
                  <a:srgbClr val="202124"/>
                </a:solidFill>
                <a:highlight>
                  <a:srgbClr val="FFFFFF"/>
                </a:highlight>
              </a:rPr>
              <a:t>. Both the codes yield similar output and the only difference is the use of the components. The user may choose either depending on their preferences.</a:t>
            </a:r>
            <a:endParaRPr b="1"/>
          </a:p>
        </p:txBody>
      </p:sp>
      <p:sp>
        <p:nvSpPr>
          <p:cNvPr id="1971" name="Google Shape;1971;p300"/>
          <p:cNvSpPr/>
          <p:nvPr/>
        </p:nvSpPr>
        <p:spPr>
          <a:xfrm>
            <a:off x="3259625" y="3953675"/>
            <a:ext cx="805500" cy="161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7" name="Google Shape;1977;p3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https://codeshare.io</a:t>
            </a: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can be used to share code temporarily</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Snipper.io</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can be used to share code temporarily</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https://snipper.io/s/-McIYXR6cEvW-VVXUeKE</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00">
                <a:solidFill>
                  <a:srgbClr val="202124"/>
                </a:solidFill>
                <a:highlight>
                  <a:srgbClr val="FFFFFF"/>
                </a:highlight>
                <a:latin typeface="Roboto"/>
                <a:ea typeface="Roboto"/>
                <a:cs typeface="Roboto"/>
                <a:sym typeface="Roboto"/>
              </a:rPr>
              <a:t>For code</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000">
              <a:solidFill>
                <a:srgbClr val="202124"/>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3" name="Google Shape;24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41"/>
          <p:cNvPicPr preferRelativeResize="0"/>
          <p:nvPr/>
        </p:nvPicPr>
        <p:blipFill>
          <a:blip r:embed="rId3">
            <a:alphaModFix/>
          </a:blip>
          <a:stretch>
            <a:fillRect/>
          </a:stretch>
        </p:blipFill>
        <p:spPr>
          <a:xfrm>
            <a:off x="0" y="756025"/>
            <a:ext cx="9144001" cy="4386225"/>
          </a:xfrm>
          <a:prstGeom prst="rect">
            <a:avLst/>
          </a:prstGeom>
          <a:noFill/>
          <a:ln>
            <a:noFill/>
          </a:ln>
        </p:spPr>
      </p:pic>
      <p:sp>
        <p:nvSpPr>
          <p:cNvPr id="245" name="Google Shape;245;p41"/>
          <p:cNvSpPr txBox="1"/>
          <p:nvPr/>
        </p:nvSpPr>
        <p:spPr>
          <a:xfrm>
            <a:off x="173525" y="0"/>
            <a:ext cx="9144000" cy="8313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2nd Method ..go to install</a:t>
            </a:r>
            <a:endParaRPr/>
          </a:p>
          <a:p>
            <a:pPr indent="0" lvl="0" marL="0" rtl="0" algn="l">
              <a:spcBef>
                <a:spcPts val="0"/>
              </a:spcBef>
              <a:spcAft>
                <a:spcPts val="0"/>
              </a:spcAft>
              <a:buNone/>
            </a:pPr>
            <a:r>
              <a:rPr lang="en" u="sng">
                <a:solidFill>
                  <a:schemeClr val="hlink"/>
                </a:solidFill>
                <a:hlinkClick r:id="rId4"/>
              </a:rPr>
              <a:t>https://chocolatey.org/install</a:t>
            </a:r>
            <a:endParaRPr/>
          </a:p>
          <a:p>
            <a:pPr indent="0" lvl="0" marL="0" rtl="0" algn="l">
              <a:spcBef>
                <a:spcPts val="0"/>
              </a:spcBef>
              <a:spcAft>
                <a:spcPts val="0"/>
              </a:spcAft>
              <a:buNone/>
            </a:pPr>
            <a:r>
              <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share the code online  </a:t>
            </a:r>
            <a:endParaRPr/>
          </a:p>
        </p:txBody>
      </p:sp>
      <p:sp>
        <p:nvSpPr>
          <p:cNvPr id="1983" name="Google Shape;1983;p3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4" name="Google Shape;1984;p302"/>
          <p:cNvPicPr preferRelativeResize="0"/>
          <p:nvPr/>
        </p:nvPicPr>
        <p:blipFill>
          <a:blip r:embed="rId3">
            <a:alphaModFix/>
          </a:blip>
          <a:stretch>
            <a:fillRect/>
          </a:stretch>
        </p:blipFill>
        <p:spPr>
          <a:xfrm>
            <a:off x="0" y="1288976"/>
            <a:ext cx="9143999" cy="3583200"/>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0" name="Google Shape;1990;p3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1" name="Google Shape;1991;p303"/>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992" name="Google Shape;1992;p303"/>
          <p:cNvSpPr/>
          <p:nvPr/>
        </p:nvSpPr>
        <p:spPr>
          <a:xfrm>
            <a:off x="2230900" y="2571750"/>
            <a:ext cx="1462500" cy="371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3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8" name="Google Shape;1998;p3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9" name="Google Shape;1999;p304"/>
          <p:cNvPicPr preferRelativeResize="0"/>
          <p:nvPr/>
        </p:nvPicPr>
        <p:blipFill>
          <a:blip r:embed="rId3">
            <a:alphaModFix/>
          </a:blip>
          <a:stretch>
            <a:fillRect/>
          </a:stretch>
        </p:blipFill>
        <p:spPr>
          <a:xfrm>
            <a:off x="311700" y="445025"/>
            <a:ext cx="8520600" cy="4123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3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https://snipper.io/s/-McIYXR6cEvW-VVXUeKE</a:t>
            </a:r>
            <a:endParaRPr/>
          </a:p>
          <a:p>
            <a:pPr indent="0" lvl="0" marL="0" rtl="0" algn="l">
              <a:spcBef>
                <a:spcPts val="0"/>
              </a:spcBef>
              <a:spcAft>
                <a:spcPts val="0"/>
              </a:spcAft>
              <a:buNone/>
            </a:pPr>
            <a:r>
              <a:t/>
            </a:r>
            <a:endParaRPr/>
          </a:p>
        </p:txBody>
      </p:sp>
      <p:sp>
        <p:nvSpPr>
          <p:cNvPr id="2005" name="Google Shape;2005;p3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6" name="Google Shape;2006;p305"/>
          <p:cNvPicPr preferRelativeResize="0"/>
          <p:nvPr/>
        </p:nvPicPr>
        <p:blipFill>
          <a:blip r:embed="rId4">
            <a:alphaModFix/>
          </a:blip>
          <a:stretch>
            <a:fillRect/>
          </a:stretch>
        </p:blipFill>
        <p:spPr>
          <a:xfrm>
            <a:off x="410850" y="1017725"/>
            <a:ext cx="8520601" cy="40079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3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2" name="Google Shape;2012;p3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https://reactjs.org/</a:t>
            </a:r>
            <a:endParaRPr/>
          </a:p>
          <a:p>
            <a:pPr indent="0" lvl="0" marL="0" rtl="0" algn="l">
              <a:spcBef>
                <a:spcPts val="1200"/>
              </a:spcBef>
              <a:spcAft>
                <a:spcPts val="0"/>
              </a:spcAft>
              <a:buNone/>
            </a:pPr>
            <a:r>
              <a:rPr lang="en"/>
              <a:t>For study purpose refer official site of React. </a:t>
            </a:r>
            <a:endParaRPr/>
          </a:p>
          <a:p>
            <a:pPr indent="0" lvl="0" marL="0" rtl="0" algn="l">
              <a:spcBef>
                <a:spcPts val="1200"/>
              </a:spcBef>
              <a:spcAft>
                <a:spcPts val="0"/>
              </a:spcAft>
              <a:buNone/>
            </a:pPr>
            <a:r>
              <a:rPr lang="en" u="sng">
                <a:solidFill>
                  <a:schemeClr val="hlink"/>
                </a:solidFill>
                <a:hlinkClick r:id="rId4"/>
              </a:rPr>
              <a:t>https://reactjs.org/docs/getting-started.html</a:t>
            </a:r>
            <a:endParaRPr/>
          </a:p>
          <a:p>
            <a:pPr indent="0" lvl="0" marL="0" rtl="0" algn="l">
              <a:spcBef>
                <a:spcPts val="1200"/>
              </a:spcBef>
              <a:spcAft>
                <a:spcPts val="0"/>
              </a:spcAft>
              <a:buNone/>
            </a:pPr>
            <a:r>
              <a:rPr lang="en"/>
              <a:t>For yarn and npm command refer</a:t>
            </a:r>
            <a:endParaRPr/>
          </a:p>
          <a:p>
            <a:pPr indent="0" lvl="0" marL="0" rtl="0" algn="l">
              <a:spcBef>
                <a:spcPts val="1200"/>
              </a:spcBef>
              <a:spcAft>
                <a:spcPts val="0"/>
              </a:spcAft>
              <a:buNone/>
            </a:pPr>
            <a:r>
              <a:rPr lang="en" u="sng">
                <a:solidFill>
                  <a:schemeClr val="hlink"/>
                </a:solidFill>
                <a:hlinkClick r:id="rId5"/>
              </a:rPr>
              <a:t>https://classic.yarnpkg.com/en/docs/install/#windows-stable</a:t>
            </a:r>
            <a:endParaRPr/>
          </a:p>
          <a:p>
            <a:pPr indent="0" lvl="0" marL="0" rtl="0" algn="l">
              <a:spcBef>
                <a:spcPts val="1200"/>
              </a:spcBef>
              <a:spcAft>
                <a:spcPts val="0"/>
              </a:spcAft>
              <a:buNone/>
            </a:pPr>
            <a:r>
              <a:rPr b="1" lang="en" u="sng"/>
              <a:t>Snipper.io link of files:-</a:t>
            </a:r>
            <a:endParaRPr b="1" u="sng"/>
          </a:p>
          <a:p>
            <a:pPr indent="0" lvl="0" marL="0" rtl="0" algn="l">
              <a:spcBef>
                <a:spcPts val="1200"/>
              </a:spcBef>
              <a:spcAft>
                <a:spcPts val="0"/>
              </a:spcAft>
              <a:buClr>
                <a:schemeClr val="dk1"/>
              </a:buClr>
              <a:buSzPts val="1100"/>
              <a:buFont typeface="Arial"/>
              <a:buNone/>
            </a:pPr>
            <a:r>
              <a:rPr lang="en" sz="1400">
                <a:solidFill>
                  <a:srgbClr val="202124"/>
                </a:solidFill>
                <a:highlight>
                  <a:schemeClr val="lt1"/>
                </a:highlight>
                <a:latin typeface="Roboto"/>
                <a:ea typeface="Roboto"/>
                <a:cs typeface="Roboto"/>
                <a:sym typeface="Roboto"/>
              </a:rPr>
              <a:t>snipper.io/s/-McIYXR6cEvW-VVXUeKE</a:t>
            </a:r>
            <a:endParaRPr/>
          </a:p>
          <a:p>
            <a:pPr indent="0" lvl="0" marL="0" rtl="0" algn="l">
              <a:spcBef>
                <a:spcPts val="1200"/>
              </a:spcBef>
              <a:spcAft>
                <a:spcPts val="1200"/>
              </a:spcAft>
              <a:buNone/>
            </a:pPr>
            <a:r>
              <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07"/>
          <p:cNvSpPr txBox="1"/>
          <p:nvPr>
            <p:ph type="title"/>
          </p:nvPr>
        </p:nvSpPr>
        <p:spPr>
          <a:xfrm>
            <a:off x="311700" y="445025"/>
            <a:ext cx="8520600" cy="10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 studio code site:- </a:t>
            </a:r>
            <a:endParaRPr sz="3355"/>
          </a:p>
          <a:p>
            <a:pPr indent="0" lvl="0" marL="0" rtl="0" algn="l">
              <a:spcBef>
                <a:spcPts val="0"/>
              </a:spcBef>
              <a:spcAft>
                <a:spcPts val="0"/>
              </a:spcAft>
              <a:buNone/>
            </a:pPr>
            <a:r>
              <a:t/>
            </a:r>
            <a:endParaRPr sz="3355"/>
          </a:p>
          <a:p>
            <a:pPr indent="0" lvl="0" marL="0" rtl="0" algn="l">
              <a:spcBef>
                <a:spcPts val="0"/>
              </a:spcBef>
              <a:spcAft>
                <a:spcPts val="0"/>
              </a:spcAft>
              <a:buClr>
                <a:schemeClr val="dk1"/>
              </a:buClr>
              <a:buSzPct val="51030"/>
              <a:buFont typeface="Arial"/>
              <a:buNone/>
            </a:pPr>
            <a:r>
              <a:rPr lang="en" sz="2155" u="sng">
                <a:solidFill>
                  <a:srgbClr val="3367D6"/>
                </a:solidFill>
                <a:highlight>
                  <a:schemeClr val="lt1"/>
                </a:highlight>
                <a:latin typeface="Roboto"/>
                <a:ea typeface="Roboto"/>
                <a:cs typeface="Roboto"/>
                <a:sym typeface="Roboto"/>
                <a:hlinkClick r:id="rId3">
                  <a:extLst>
                    <a:ext uri="{A12FA001-AC4F-418D-AE19-62706E023703}">
                      <ahyp:hlinkClr val="tx"/>
                    </a:ext>
                  </a:extLst>
                </a:hlinkClick>
              </a:rPr>
              <a:t>https://code.visualstudio.com/download</a:t>
            </a:r>
            <a:endParaRPr sz="3955"/>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8" name="Google Shape;2018;p3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rPr lang="en" sz="2700" u="sng">
                <a:solidFill>
                  <a:schemeClr val="hlink"/>
                </a:solidFill>
                <a:hlinkClick r:id="rId4"/>
              </a:rPr>
              <a:t>https://code.visualstudio.com/docs/?dv=win32user</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rPr lang="en" sz="2700"/>
              <a:t>For Node.js installation:- </a:t>
            </a:r>
            <a:endParaRPr sz="2700"/>
          </a:p>
          <a:p>
            <a:pPr indent="0" lvl="0" marL="0" rtl="0" algn="l">
              <a:lnSpc>
                <a:spcPct val="100000"/>
              </a:lnSpc>
              <a:spcBef>
                <a:spcPts val="0"/>
              </a:spcBef>
              <a:spcAft>
                <a:spcPts val="0"/>
              </a:spcAft>
              <a:buClr>
                <a:schemeClr val="dk1"/>
              </a:buClr>
              <a:buSzPct val="39285"/>
              <a:buFont typeface="Arial"/>
              <a:buNone/>
            </a:pPr>
            <a:r>
              <a:rPr lang="en" sz="2800" u="sng">
                <a:solidFill>
                  <a:schemeClr val="accent5"/>
                </a:solidFill>
                <a:hlinkClick r:id="rId5">
                  <a:extLst>
                    <a:ext uri="{A12FA001-AC4F-418D-AE19-62706E023703}">
                      <ahyp:hlinkClr val="tx"/>
                    </a:ext>
                  </a:extLst>
                </a:hlinkClick>
              </a:rPr>
              <a:t>https://nodesource.com/blog/installing-nodejs-tutorial-windows/</a:t>
            </a:r>
            <a:endParaRPr sz="2800">
              <a:solidFill>
                <a:schemeClr val="dk1"/>
              </a:solidFill>
            </a:endParaRPr>
          </a:p>
          <a:p>
            <a:pPr indent="0" lvl="0" marL="0" rtl="0" algn="l">
              <a:lnSpc>
                <a:spcPct val="100000"/>
              </a:lnSpc>
              <a:spcBef>
                <a:spcPts val="0"/>
              </a:spcBef>
              <a:spcAft>
                <a:spcPts val="0"/>
              </a:spcAft>
              <a:buClr>
                <a:schemeClr val="dk1"/>
              </a:buClr>
              <a:buSzPct val="39285"/>
              <a:buFont typeface="Arial"/>
              <a:buNone/>
            </a:pPr>
            <a:r>
              <a:t/>
            </a:r>
            <a:endParaRPr sz="2800">
              <a:solidFill>
                <a:schemeClr val="dk1"/>
              </a:solidFill>
            </a:endParaRPr>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Clr>
                <a:schemeClr val="dk1"/>
              </a:buClr>
              <a:buSzPct val="40740"/>
              <a:buFont typeface="Arial"/>
              <a:buNone/>
            </a:pPr>
            <a:r>
              <a:t/>
            </a:r>
            <a:endParaRPr sz="2700"/>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4" name="Google Shape;2024;p3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770"/>
              <a:buFont typeface="Arial"/>
              <a:buNone/>
            </a:pPr>
            <a:r>
              <a:rPr b="1" lang="en" sz="1910">
                <a:solidFill>
                  <a:srgbClr val="030303"/>
                </a:solidFill>
                <a:highlight>
                  <a:srgbClr val="F9F9F9"/>
                </a:highlight>
                <a:latin typeface="Roboto"/>
                <a:ea typeface="Roboto"/>
                <a:cs typeface="Roboto"/>
                <a:sym typeface="Roboto"/>
              </a:rPr>
              <a:t>Learn React JS with Project in 2 Hours | React Tutorial for Beginners </a:t>
            </a:r>
            <a:endParaRPr b="1" sz="1910">
              <a:solidFill>
                <a:srgbClr val="030303"/>
              </a:solidFill>
              <a:highlight>
                <a:srgbClr val="F9F9F9"/>
              </a:highlight>
              <a:latin typeface="Roboto"/>
              <a:ea typeface="Roboto"/>
              <a:cs typeface="Roboto"/>
              <a:sym typeface="Roboto"/>
            </a:endParaRPr>
          </a:p>
          <a:p>
            <a:pPr indent="0" lvl="0" marL="0" rtl="0" algn="l">
              <a:lnSpc>
                <a:spcPct val="95000"/>
              </a:lnSpc>
              <a:spcBef>
                <a:spcPts val="0"/>
              </a:spcBef>
              <a:spcAft>
                <a:spcPts val="0"/>
              </a:spcAft>
              <a:buClr>
                <a:schemeClr val="dk1"/>
              </a:buClr>
              <a:buSzPts val="770"/>
              <a:buFont typeface="Arial"/>
              <a:buNone/>
            </a:pPr>
            <a:r>
              <a:rPr lang="en" sz="1280" u="sng">
                <a:solidFill>
                  <a:schemeClr val="accent5"/>
                </a:solidFill>
                <a:hlinkClick r:id="rId3">
                  <a:extLst>
                    <a:ext uri="{A12FA001-AC4F-418D-AE19-62706E023703}">
                      <ahyp:hlinkClr val="tx"/>
                    </a:ext>
                  </a:extLst>
                </a:hlinkClick>
              </a:rPr>
              <a:t>https://www.youtube.com/watch?v=0riHps91AzE</a:t>
            </a:r>
            <a:endParaRPr sz="1280">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280">
              <a:solidFill>
                <a:schemeClr val="dk1"/>
              </a:solidFill>
            </a:endParaRPr>
          </a:p>
          <a:p>
            <a:pPr indent="0" lvl="0" marL="0" rtl="0" algn="l">
              <a:lnSpc>
                <a:spcPct val="95000"/>
              </a:lnSpc>
              <a:spcBef>
                <a:spcPts val="0"/>
              </a:spcBef>
              <a:spcAft>
                <a:spcPts val="0"/>
              </a:spcAft>
              <a:buClr>
                <a:schemeClr val="dk1"/>
              </a:buClr>
              <a:buSzPts val="770"/>
              <a:buFont typeface="Arial"/>
              <a:buNone/>
            </a:pPr>
            <a:r>
              <a:t/>
            </a:r>
            <a:endParaRPr sz="1280">
              <a:solidFill>
                <a:schemeClr val="dk1"/>
              </a:solidFill>
            </a:endParaRPr>
          </a:p>
          <a:p>
            <a:pPr indent="0" lvl="0" marL="0" rtl="0" algn="l">
              <a:lnSpc>
                <a:spcPct val="95000"/>
              </a:lnSpc>
              <a:spcBef>
                <a:spcPts val="0"/>
              </a:spcBef>
              <a:spcAft>
                <a:spcPts val="0"/>
              </a:spcAft>
              <a:buClr>
                <a:schemeClr val="dk1"/>
              </a:buClr>
              <a:buSzPts val="770"/>
              <a:buFont typeface="Arial"/>
              <a:buNone/>
            </a:pPr>
            <a:r>
              <a:rPr b="1" lang="en" sz="1910">
                <a:solidFill>
                  <a:srgbClr val="030303"/>
                </a:solidFill>
                <a:highlight>
                  <a:srgbClr val="F9F9F9"/>
                </a:highlight>
                <a:latin typeface="Roboto"/>
                <a:ea typeface="Roboto"/>
                <a:cs typeface="Roboto"/>
                <a:sym typeface="Roboto"/>
              </a:rPr>
              <a:t>Complete React JS Tutorial in Hindi with 5 Projects in 2022</a:t>
            </a:r>
            <a:endParaRPr b="1" sz="1910">
              <a:solidFill>
                <a:srgbClr val="030303"/>
              </a:solidFill>
              <a:highlight>
                <a:srgbClr val="F9F9F9"/>
              </a:highlight>
              <a:latin typeface="Roboto"/>
              <a:ea typeface="Roboto"/>
              <a:cs typeface="Roboto"/>
              <a:sym typeface="Roboto"/>
            </a:endParaRPr>
          </a:p>
          <a:p>
            <a:pPr indent="0" lvl="0" marL="0" rtl="0" algn="l">
              <a:lnSpc>
                <a:spcPct val="95000"/>
              </a:lnSpc>
              <a:spcBef>
                <a:spcPts val="0"/>
              </a:spcBef>
              <a:spcAft>
                <a:spcPts val="0"/>
              </a:spcAft>
              <a:buClr>
                <a:schemeClr val="dk1"/>
              </a:buClr>
              <a:buSzPts val="770"/>
              <a:buFont typeface="Arial"/>
              <a:buNone/>
            </a:pPr>
            <a:r>
              <a:t/>
            </a:r>
            <a:endParaRPr sz="1280">
              <a:solidFill>
                <a:schemeClr val="dk1"/>
              </a:solidFill>
            </a:endParaRPr>
          </a:p>
          <a:p>
            <a:pPr indent="0" lvl="0" marL="0" rtl="0" algn="l">
              <a:lnSpc>
                <a:spcPct val="95000"/>
              </a:lnSpc>
              <a:spcBef>
                <a:spcPts val="0"/>
              </a:spcBef>
              <a:spcAft>
                <a:spcPts val="0"/>
              </a:spcAft>
              <a:buNone/>
            </a:pPr>
            <a:r>
              <a:rPr lang="en" sz="1280" u="sng">
                <a:solidFill>
                  <a:schemeClr val="accent5"/>
                </a:solidFill>
                <a:hlinkClick r:id="rId4">
                  <a:extLst>
                    <a:ext uri="{A12FA001-AC4F-418D-AE19-62706E023703}">
                      <ahyp:hlinkClr val="tx"/>
                    </a:ext>
                  </a:extLst>
                </a:hlinkClick>
              </a:rPr>
              <a:t>https://www.youtube.com/watch?v=EHTWMpD6S_0</a:t>
            </a:r>
            <a:endParaRPr sz="1280">
              <a:solidFill>
                <a:schemeClr val="dk1"/>
              </a:solidFill>
            </a:endParaRPr>
          </a:p>
          <a:p>
            <a:pPr indent="0" lvl="0" marL="0" rtl="0" algn="l">
              <a:lnSpc>
                <a:spcPct val="95000"/>
              </a:lnSpc>
              <a:spcBef>
                <a:spcPts val="0"/>
              </a:spcBef>
              <a:spcAft>
                <a:spcPts val="0"/>
              </a:spcAft>
              <a:buNone/>
            </a:pPr>
            <a:r>
              <a:t/>
            </a:r>
            <a:endParaRPr sz="1280">
              <a:solidFill>
                <a:schemeClr val="dk1"/>
              </a:solidFill>
            </a:endParaRPr>
          </a:p>
          <a:p>
            <a:pPr indent="0" lvl="0" marL="0" rtl="0" algn="l">
              <a:lnSpc>
                <a:spcPct val="95000"/>
              </a:lnSpc>
              <a:spcBef>
                <a:spcPts val="0"/>
              </a:spcBef>
              <a:spcAft>
                <a:spcPts val="0"/>
              </a:spcAft>
              <a:buNone/>
            </a:pPr>
            <a:r>
              <a:t/>
            </a:r>
            <a:endParaRPr sz="1280">
              <a:solidFill>
                <a:schemeClr val="dk1"/>
              </a:solidFill>
            </a:endParaRPr>
          </a:p>
          <a:p>
            <a:pPr indent="0" lvl="0" marL="0" rtl="0" algn="l">
              <a:lnSpc>
                <a:spcPct val="95000"/>
              </a:lnSpc>
              <a:spcBef>
                <a:spcPts val="0"/>
              </a:spcBef>
              <a:spcAft>
                <a:spcPts val="0"/>
              </a:spcAft>
              <a:buClr>
                <a:schemeClr val="dk1"/>
              </a:buClr>
              <a:buSzPts val="770"/>
              <a:buFont typeface="Arial"/>
              <a:buNone/>
            </a:pPr>
            <a:r>
              <a:rPr lang="en" sz="1280" u="sng">
                <a:solidFill>
                  <a:srgbClr val="1155CC"/>
                </a:solidFill>
                <a:hlinkClick r:id="rId5">
                  <a:extLst>
                    <a:ext uri="{A12FA001-AC4F-418D-AE19-62706E023703}">
                      <ahyp:hlinkClr val="tx"/>
                    </a:ext>
                  </a:extLst>
                </a:hlinkClick>
              </a:rPr>
              <a:t>https://youtu.be/I2UBjN5ER4s</a:t>
            </a:r>
            <a:endParaRPr sz="128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152400" y="152400"/>
            <a:ext cx="8679899" cy="4687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272675"/>
            <a:ext cx="8520600" cy="74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90"/>
              <a:buNone/>
            </a:pPr>
            <a:r>
              <a:rPr lang="en" sz="2120"/>
              <a:t>This is also a package manager </a:t>
            </a:r>
            <a:r>
              <a:rPr lang="en" sz="2120"/>
              <a:t>which</a:t>
            </a:r>
            <a:r>
              <a:rPr lang="en" sz="2120"/>
              <a:t> is used to install couple of  </a:t>
            </a:r>
            <a:r>
              <a:rPr lang="en" sz="2120"/>
              <a:t>packages</a:t>
            </a:r>
            <a:r>
              <a:rPr lang="en" sz="2120"/>
              <a:t> on your system by adding it to your environmental variable. </a:t>
            </a:r>
            <a:endParaRPr sz="2120"/>
          </a:p>
        </p:txBody>
      </p:sp>
      <p:sp>
        <p:nvSpPr>
          <p:cNvPr id="251" name="Google Shape;25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42"/>
          <p:cNvPicPr preferRelativeResize="0"/>
          <p:nvPr/>
        </p:nvPicPr>
        <p:blipFill>
          <a:blip r:embed="rId3">
            <a:alphaModFix/>
          </a:blip>
          <a:stretch>
            <a:fillRect/>
          </a:stretch>
        </p:blipFill>
        <p:spPr>
          <a:xfrm>
            <a:off x="0" y="1152474"/>
            <a:ext cx="9144001" cy="3989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43"/>
          <p:cNvSpPr txBox="1"/>
          <p:nvPr>
            <p:ph idx="1" type="body"/>
          </p:nvPr>
        </p:nvSpPr>
        <p:spPr>
          <a:xfrm>
            <a:off x="311700" y="148725"/>
            <a:ext cx="8520600" cy="46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command need to be executed in powershell command prompt. </a:t>
            </a:r>
            <a:endParaRPr/>
          </a:p>
          <a:p>
            <a:pPr indent="0" lvl="0" marL="0" rtl="0" algn="l">
              <a:spcBef>
                <a:spcPts val="1200"/>
              </a:spcBef>
              <a:spcAft>
                <a:spcPts val="0"/>
              </a:spcAft>
              <a:buNone/>
            </a:pPr>
            <a:r>
              <a:rPr lang="en"/>
              <a:t>This will insta</a:t>
            </a:r>
            <a:r>
              <a:rPr lang="en"/>
              <a:t>ll CHOCOLATEY in your system.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59" name="Google Shape;259;p43"/>
          <p:cNvPicPr preferRelativeResize="0"/>
          <p:nvPr/>
        </p:nvPicPr>
        <p:blipFill>
          <a:blip r:embed="rId3">
            <a:alphaModFix/>
          </a:blip>
          <a:stretch>
            <a:fillRect/>
          </a:stretch>
        </p:blipFill>
        <p:spPr>
          <a:xfrm>
            <a:off x="152400" y="1487275"/>
            <a:ext cx="8839200" cy="313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4"/>
          <p:cNvSpPr txBox="1"/>
          <p:nvPr>
            <p:ph idx="1" type="body"/>
          </p:nvPr>
        </p:nvSpPr>
        <p:spPr>
          <a:xfrm>
            <a:off x="311700" y="1152475"/>
            <a:ext cx="8520600" cy="3416400"/>
          </a:xfrm>
          <a:prstGeom prst="rect">
            <a:avLst/>
          </a:prstGeom>
          <a:solidFill>
            <a:srgbClr val="FF0000"/>
          </a:solidFill>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idx="1" type="body"/>
          </p:nvPr>
        </p:nvSpPr>
        <p:spPr>
          <a:xfrm>
            <a:off x="311700" y="371825"/>
            <a:ext cx="8520600" cy="4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can start setting up our react project now, </a:t>
            </a:r>
            <a:r>
              <a:rPr lang="en" sz="2000"/>
              <a:t>Now either you use yarn or npm for creating your react project.</a:t>
            </a:r>
            <a:endParaRPr sz="2000"/>
          </a:p>
          <a:p>
            <a:pPr indent="0" lvl="0" marL="0" rtl="0" algn="l">
              <a:spcBef>
                <a:spcPts val="1200"/>
              </a:spcBef>
              <a:spcAft>
                <a:spcPts val="0"/>
              </a:spcAft>
              <a:buNone/>
            </a:pPr>
            <a:r>
              <a:rPr b="1" lang="en" sz="1400">
                <a:solidFill>
                  <a:srgbClr val="202124"/>
                </a:solidFill>
                <a:highlight>
                  <a:schemeClr val="lt1"/>
                </a:highlight>
                <a:latin typeface="Roboto"/>
                <a:ea typeface="Roboto"/>
                <a:cs typeface="Roboto"/>
                <a:sym typeface="Roboto"/>
              </a:rPr>
              <a:t>Put this command</a:t>
            </a:r>
            <a:endParaRPr b="1"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None/>
            </a:pPr>
            <a:r>
              <a:rPr b="1" lang="en" sz="1400">
                <a:solidFill>
                  <a:srgbClr val="202124"/>
                </a:solidFill>
                <a:highlight>
                  <a:schemeClr val="lt1"/>
                </a:highlight>
                <a:latin typeface="Roboto"/>
                <a:ea typeface="Roboto"/>
                <a:cs typeface="Roboto"/>
                <a:sym typeface="Roboto"/>
              </a:rPr>
              <a:t>Using yarn :-</a:t>
            </a:r>
            <a:endParaRPr b="1"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400">
                <a:solidFill>
                  <a:srgbClr val="202124"/>
                </a:solidFill>
                <a:highlight>
                  <a:schemeClr val="lt1"/>
                </a:highlight>
                <a:latin typeface="Roboto"/>
                <a:ea typeface="Roboto"/>
                <a:cs typeface="Roboto"/>
                <a:sym typeface="Roboto"/>
              </a:rPr>
              <a:t>yarn create react-app app1</a:t>
            </a:r>
            <a:endParaRPr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None/>
            </a:pPr>
            <a:r>
              <a:rPr lang="en" sz="1400">
                <a:solidFill>
                  <a:srgbClr val="202124"/>
                </a:solidFill>
                <a:highlight>
                  <a:schemeClr val="lt1"/>
                </a:highlight>
                <a:latin typeface="Roboto"/>
                <a:ea typeface="Roboto"/>
                <a:cs typeface="Roboto"/>
                <a:sym typeface="Roboto"/>
              </a:rPr>
              <a:t>Or</a:t>
            </a:r>
            <a:endParaRPr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b="1" lang="en" sz="1400">
                <a:solidFill>
                  <a:srgbClr val="202124"/>
                </a:solidFill>
                <a:highlight>
                  <a:schemeClr val="lt1"/>
                </a:highlight>
                <a:latin typeface="Roboto"/>
                <a:ea typeface="Roboto"/>
                <a:cs typeface="Roboto"/>
                <a:sym typeface="Roboto"/>
              </a:rPr>
              <a:t>Using npm :-</a:t>
            </a:r>
            <a:r>
              <a:rPr lang="en" sz="1400">
                <a:solidFill>
                  <a:srgbClr val="202124"/>
                </a:solidFill>
                <a:highlight>
                  <a:schemeClr val="lt1"/>
                </a:highlight>
                <a:latin typeface="Roboto"/>
                <a:ea typeface="Roboto"/>
                <a:cs typeface="Roboto"/>
                <a:sym typeface="Roboto"/>
              </a:rPr>
              <a:t> </a:t>
            </a:r>
            <a:endParaRPr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None/>
            </a:pPr>
            <a:r>
              <a:rPr lang="en" sz="1400">
                <a:solidFill>
                  <a:srgbClr val="202124"/>
                </a:solidFill>
                <a:highlight>
                  <a:schemeClr val="lt1"/>
                </a:highlight>
                <a:latin typeface="Roboto"/>
                <a:ea typeface="Roboto"/>
                <a:cs typeface="Roboto"/>
                <a:sym typeface="Roboto"/>
              </a:rPr>
              <a:t> npx create-react-app app2</a:t>
            </a:r>
            <a:endParaRPr sz="1400">
              <a:solidFill>
                <a:srgbClr val="202124"/>
              </a:solidFill>
              <a:highlight>
                <a:schemeClr val="lt1"/>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400">
                <a:solidFill>
                  <a:srgbClr val="202124"/>
                </a:solidFill>
                <a:highlight>
                  <a:schemeClr val="lt1"/>
                </a:highlight>
                <a:latin typeface="Roboto"/>
                <a:ea typeface="Roboto"/>
                <a:cs typeface="Roboto"/>
                <a:sym typeface="Roboto"/>
              </a:rPr>
              <a:t> </a:t>
            </a:r>
            <a:r>
              <a:rPr lang="en" sz="1700">
                <a:solidFill>
                  <a:srgbClr val="202124"/>
                </a:solidFill>
                <a:highlight>
                  <a:schemeClr val="lt1"/>
                </a:highlight>
                <a:latin typeface="Roboto"/>
                <a:ea typeface="Roboto"/>
                <a:cs typeface="Roboto"/>
                <a:sym typeface="Roboto"/>
              </a:rPr>
              <a:t>(</a:t>
            </a:r>
            <a:r>
              <a:rPr lang="en" sz="1500" u="sng">
                <a:solidFill>
                  <a:srgbClr val="3367D6"/>
                </a:solidFill>
                <a:highlight>
                  <a:schemeClr val="lt1"/>
                </a:highlight>
                <a:latin typeface="Roboto"/>
                <a:ea typeface="Roboto"/>
                <a:cs typeface="Roboto"/>
                <a:sym typeface="Roboto"/>
                <a:hlinkClick r:id="rId3">
                  <a:extLst>
                    <a:ext uri="{A12FA001-AC4F-418D-AE19-62706E023703}">
                      <ahyp:hlinkClr val="tx"/>
                    </a:ext>
                  </a:extLst>
                </a:hlinkClick>
              </a:rPr>
              <a:t>https://docs.npmjs.com/cli/v7/commands/npm-install</a:t>
            </a:r>
            <a:r>
              <a:rPr lang="en" sz="1700">
                <a:solidFill>
                  <a:srgbClr val="202124"/>
                </a:solidFill>
                <a:highlight>
                  <a:schemeClr val="lt1"/>
                </a:highlight>
                <a:latin typeface="Roboto"/>
                <a:ea typeface="Roboto"/>
                <a:cs typeface="Roboto"/>
                <a:sym typeface="Roboto"/>
              </a:rPr>
              <a:t>)</a:t>
            </a:r>
            <a:endParaRPr sz="1700">
              <a:solidFill>
                <a:srgbClr val="202124"/>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6"/>
          <p:cNvPicPr preferRelativeResize="0"/>
          <p:nvPr/>
        </p:nvPicPr>
        <p:blipFill>
          <a:blip r:embed="rId3">
            <a:alphaModFix/>
          </a:blip>
          <a:stretch>
            <a:fillRect/>
          </a:stretch>
        </p:blipFill>
        <p:spPr>
          <a:xfrm>
            <a:off x="311699" y="0"/>
            <a:ext cx="8520600" cy="5143500"/>
          </a:xfrm>
          <a:prstGeom prst="rect">
            <a:avLst/>
          </a:prstGeom>
          <a:noFill/>
          <a:ln>
            <a:noFill/>
          </a:ln>
        </p:spPr>
      </p:pic>
      <p:sp>
        <p:nvSpPr>
          <p:cNvPr id="278" name="Google Shape;278;p46"/>
          <p:cNvSpPr txBox="1"/>
          <p:nvPr/>
        </p:nvSpPr>
        <p:spPr>
          <a:xfrm>
            <a:off x="5549925" y="238250"/>
            <a:ext cx="2873100" cy="400200"/>
          </a:xfrm>
          <a:prstGeom prst="rect">
            <a:avLst/>
          </a:prstGeom>
          <a:solidFill>
            <a:srgbClr val="2D2D2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47"/>
          <p:cNvPicPr preferRelativeResize="0"/>
          <p:nvPr/>
        </p:nvPicPr>
        <p:blipFill>
          <a:blip r:embed="rId3">
            <a:alphaModFix/>
          </a:blip>
          <a:stretch>
            <a:fillRect/>
          </a:stretch>
        </p:blipFill>
        <p:spPr>
          <a:xfrm>
            <a:off x="311699" y="0"/>
            <a:ext cx="85206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1" name="Google Shape;29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8"/>
          <p:cNvPicPr preferRelativeResize="0"/>
          <p:nvPr/>
        </p:nvPicPr>
        <p:blipFill>
          <a:blip r:embed="rId3">
            <a:alphaModFix/>
          </a:blip>
          <a:stretch>
            <a:fillRect/>
          </a:stretch>
        </p:blipFill>
        <p:spPr>
          <a:xfrm>
            <a:off x="311699" y="0"/>
            <a:ext cx="8520600"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185900"/>
            <a:ext cx="8520600" cy="8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Now goto that folder through cmd prompt or by directly through folder url by putting cmd over there</a:t>
            </a:r>
            <a:endParaRPr sz="1820"/>
          </a:p>
        </p:txBody>
      </p:sp>
      <p:sp>
        <p:nvSpPr>
          <p:cNvPr id="298" name="Google Shape;29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49"/>
          <p:cNvPicPr preferRelativeResize="0"/>
          <p:nvPr/>
        </p:nvPicPr>
        <p:blipFill>
          <a:blip r:embed="rId3">
            <a:alphaModFix/>
          </a:blip>
          <a:stretch>
            <a:fillRect/>
          </a:stretch>
        </p:blipFill>
        <p:spPr>
          <a:xfrm>
            <a:off x="311700" y="1152475"/>
            <a:ext cx="7085675" cy="2144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To open visual studio code window for current project use below command</a:t>
            </a:r>
            <a:endParaRPr sz="1920"/>
          </a:p>
        </p:txBody>
      </p:sp>
      <p:sp>
        <p:nvSpPr>
          <p:cNvPr id="305" name="Google Shape;30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6" name="Google Shape;306;p50"/>
          <p:cNvPicPr preferRelativeResize="0"/>
          <p:nvPr/>
        </p:nvPicPr>
        <p:blipFill>
          <a:blip r:embed="rId3">
            <a:alphaModFix/>
          </a:blip>
          <a:stretch>
            <a:fillRect/>
          </a:stretch>
        </p:blipFill>
        <p:spPr>
          <a:xfrm>
            <a:off x="536625" y="1413575"/>
            <a:ext cx="6280075" cy="152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2" name="Google Shape;31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package.json file in editor</a:t>
            </a:r>
            <a:endParaRPr/>
          </a:p>
          <a:p>
            <a:pPr indent="0" lvl="0" marL="0" rtl="0" algn="l">
              <a:spcBef>
                <a:spcPts val="1200"/>
              </a:spcBef>
              <a:spcAft>
                <a:spcPts val="0"/>
              </a:spcAft>
              <a:buNone/>
            </a:pPr>
            <a:r>
              <a:rPr lang="en"/>
              <a:t>For whom the app1 project is not created can refer below zip file</a:t>
            </a:r>
            <a:endParaRPr/>
          </a:p>
          <a:p>
            <a:pPr indent="0" lvl="0" marL="0" rtl="0" algn="l">
              <a:lnSpc>
                <a:spcPct val="100000"/>
              </a:lnSpc>
              <a:spcBef>
                <a:spcPts val="1200"/>
              </a:spcBef>
              <a:spcAft>
                <a:spcPts val="0"/>
              </a:spcAft>
              <a:buClr>
                <a:schemeClr val="dk1"/>
              </a:buClr>
              <a:buSzPts val="1100"/>
              <a:buFont typeface="Arial"/>
              <a:buNone/>
            </a:pPr>
            <a:r>
              <a:rPr lang="en" sz="1900">
                <a:solidFill>
                  <a:schemeClr val="dk1"/>
                </a:solidFill>
              </a:rPr>
              <a:t>App1 zip file from sir:</a:t>
            </a:r>
            <a:endParaRPr sz="19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900" u="sng">
                <a:solidFill>
                  <a:schemeClr val="hlink"/>
                </a:solidFill>
                <a:highlight>
                  <a:schemeClr val="lt1"/>
                </a:highlight>
                <a:latin typeface="Roboto"/>
                <a:ea typeface="Roboto"/>
                <a:cs typeface="Roboto"/>
                <a:sym typeface="Roboto"/>
                <a:hlinkClick r:id="rId3"/>
              </a:rPr>
              <a:t>https://drive.google.com/file/d/15bZJOE-_VNqX5PuyM5NDiZUD-B10tOJq/view</a:t>
            </a:r>
            <a:endParaRPr sz="1900" u="sng">
              <a:solidFill>
                <a:srgbClr val="3367D6"/>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900" u="sng">
              <a:solidFill>
                <a:srgbClr val="3367D6"/>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Everything related to react is available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19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https://reactjs.org/</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t/>
            </a:r>
            <a:endParaRPr sz="2700"/>
          </a:p>
          <a:p>
            <a:pPr indent="0" lvl="0" marL="0" marR="0" rtl="0" algn="l">
              <a:lnSpc>
                <a:spcPct val="100000"/>
              </a:lnSpc>
              <a:spcBef>
                <a:spcPts val="0"/>
              </a:spcBef>
              <a:spcAft>
                <a:spcPts val="0"/>
              </a:spcAft>
              <a:buNone/>
            </a:pPr>
            <a:r>
              <a:rPr lang="en" sz="19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https://classic.yarnpkg.com/en/docs/install/#windows-stable</a:t>
            </a:r>
            <a:endParaRPr sz="1900" u="sng">
              <a:solidFill>
                <a:srgbClr val="3367D6"/>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b="1" sz="1900">
              <a:solidFill>
                <a:srgbClr val="3367D6"/>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900">
              <a:solidFill>
                <a:srgbClr val="000000"/>
              </a:solidFill>
            </a:endParaRPr>
          </a:p>
          <a:p>
            <a:pPr indent="0" lvl="0" marL="0" marR="0" rtl="0" algn="l">
              <a:lnSpc>
                <a:spcPct val="100000"/>
              </a:lnSpc>
              <a:spcBef>
                <a:spcPts val="0"/>
              </a:spcBef>
              <a:spcAft>
                <a:spcPts val="0"/>
              </a:spcAft>
              <a:buNone/>
            </a:pPr>
            <a:r>
              <a:rPr lang="en" sz="1900">
                <a:solidFill>
                  <a:srgbClr val="000000"/>
                </a:solidFill>
              </a:rPr>
              <a:t>App1 zip file from sir:</a:t>
            </a:r>
            <a:endParaRPr sz="1900">
              <a:solidFill>
                <a:srgbClr val="000000"/>
              </a:solidFill>
            </a:endParaRPr>
          </a:p>
          <a:p>
            <a:pPr indent="0" lvl="0" marL="0" marR="0" rtl="0" algn="l">
              <a:lnSpc>
                <a:spcPct val="100000"/>
              </a:lnSpc>
              <a:spcBef>
                <a:spcPts val="0"/>
              </a:spcBef>
              <a:spcAft>
                <a:spcPts val="0"/>
              </a:spcAft>
              <a:buNone/>
            </a:pPr>
            <a:r>
              <a:t/>
            </a:r>
            <a:endParaRPr sz="1900">
              <a:solidFill>
                <a:srgbClr val="000000"/>
              </a:solidFill>
            </a:endParaRPr>
          </a:p>
          <a:p>
            <a:pPr indent="0" lvl="0" marL="0" marR="0" rtl="0" algn="l">
              <a:lnSpc>
                <a:spcPct val="100000"/>
              </a:lnSpc>
              <a:spcBef>
                <a:spcPts val="0"/>
              </a:spcBef>
              <a:spcAft>
                <a:spcPts val="0"/>
              </a:spcAft>
              <a:buNone/>
            </a:pPr>
            <a:r>
              <a:rPr lang="en" sz="1900" u="sng">
                <a:solidFill>
                  <a:srgbClr val="3367D6"/>
                </a:solidFill>
                <a:highlight>
                  <a:srgbClr val="FFFFFF"/>
                </a:highlight>
                <a:latin typeface="Roboto"/>
                <a:ea typeface="Roboto"/>
                <a:cs typeface="Roboto"/>
                <a:sym typeface="Roboto"/>
              </a:rPr>
              <a:t>https://drive.google.com/file/d/15bZJOE-_VNqX5PuyM5NDiZUD-B10tOJq/view</a:t>
            </a:r>
            <a:endParaRPr sz="1900" u="sng">
              <a:solidFill>
                <a:srgbClr val="3367D6"/>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t/>
            </a:r>
            <a:endParaRPr sz="1900" u="sng">
              <a:solidFill>
                <a:srgbClr val="3367D6"/>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None/>
            </a:pPr>
            <a:r>
              <a:rPr lang="en" sz="1900">
                <a:solidFill>
                  <a:schemeClr val="dk1"/>
                </a:solidFill>
              </a:rPr>
              <a:t>App1 zip file  alternate link:</a:t>
            </a:r>
            <a:endParaRPr sz="1900">
              <a:solidFill>
                <a:schemeClr val="dk1"/>
              </a:solidFill>
            </a:endParaRPr>
          </a:p>
          <a:p>
            <a:pPr indent="0" lvl="0" marL="0" marR="0" rtl="0" algn="l">
              <a:lnSpc>
                <a:spcPct val="100000"/>
              </a:lnSpc>
              <a:spcBef>
                <a:spcPts val="0"/>
              </a:spcBef>
              <a:spcAft>
                <a:spcPts val="0"/>
              </a:spcAft>
              <a:buNone/>
            </a:pPr>
            <a:r>
              <a:rPr lang="en" sz="1900" u="sng">
                <a:solidFill>
                  <a:srgbClr val="3367D6"/>
                </a:solidFill>
                <a:highlight>
                  <a:srgbClr val="FFFFFF"/>
                </a:highlight>
                <a:latin typeface="Roboto"/>
                <a:ea typeface="Roboto"/>
                <a:cs typeface="Roboto"/>
                <a:sym typeface="Roboto"/>
              </a:rPr>
              <a:t>shorturl.at/ADNZ5</a:t>
            </a:r>
            <a:endParaRPr sz="1900" u="sng">
              <a:solidFill>
                <a:srgbClr val="3367D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t/>
            </a:r>
            <a:endParaRPr sz="2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8" name="Google Shape;31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52"/>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20" name="Google Shape;320;p52"/>
          <p:cNvSpPr txBox="1"/>
          <p:nvPr/>
        </p:nvSpPr>
        <p:spPr>
          <a:xfrm>
            <a:off x="359425" y="2571750"/>
            <a:ext cx="1747500" cy="18471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Folder and File structure.</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Project </a:t>
            </a:r>
            <a:r>
              <a:rPr b="1" lang="en" sz="1600"/>
              <a:t>structure</a:t>
            </a:r>
            <a:r>
              <a:rPr b="1" lang="en" sz="1600"/>
              <a:t> </a:t>
            </a:r>
            <a:r>
              <a:rPr lang="en"/>
              <a:t>on the left side of the screen</a:t>
            </a:r>
            <a:endParaRPr/>
          </a:p>
        </p:txBody>
      </p:sp>
      <p:sp>
        <p:nvSpPr>
          <p:cNvPr id="321" name="Google Shape;321;p52"/>
          <p:cNvSpPr/>
          <p:nvPr/>
        </p:nvSpPr>
        <p:spPr>
          <a:xfrm>
            <a:off x="929550" y="1784725"/>
            <a:ext cx="421500" cy="786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140"/>
              <a:t>Folder and File structure</a:t>
            </a:r>
            <a:endParaRPr b="1" sz="2140"/>
          </a:p>
          <a:p>
            <a:pPr indent="0" lvl="0" marL="0" rtl="0" algn="l">
              <a:spcBef>
                <a:spcPts val="0"/>
              </a:spcBef>
              <a:spcAft>
                <a:spcPts val="0"/>
              </a:spcAft>
              <a:buSzPts val="990"/>
              <a:buNone/>
            </a:pPr>
            <a:r>
              <a:t/>
            </a:r>
            <a:endParaRPr sz="3220"/>
          </a:p>
        </p:txBody>
      </p:sp>
      <p:sp>
        <p:nvSpPr>
          <p:cNvPr id="327" name="Google Shape;32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1500">
                <a:solidFill>
                  <a:schemeClr val="dk1"/>
                </a:solidFill>
              </a:rPr>
              <a:t>In React application, there are several files and folders in the root directory. Some of them are as follows:</a:t>
            </a:r>
            <a:endParaRPr b="1" sz="1500">
              <a:solidFill>
                <a:schemeClr val="dk1"/>
              </a:solidFill>
            </a:endParaRPr>
          </a:p>
          <a:p>
            <a:pPr indent="0" lvl="0" marL="0" rtl="0" algn="l">
              <a:lnSpc>
                <a:spcPct val="100000"/>
              </a:lnSpc>
              <a:spcBef>
                <a:spcPts val="0"/>
              </a:spcBef>
              <a:spcAft>
                <a:spcPts val="0"/>
              </a:spcAft>
              <a:buNone/>
            </a:pPr>
            <a:r>
              <a:t/>
            </a:r>
            <a:endParaRPr b="1" sz="15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Clr>
                <a:schemeClr val="dk1"/>
              </a:buClr>
              <a:buSzPct val="84615"/>
              <a:buFont typeface="Arial"/>
              <a:buNone/>
            </a:pPr>
            <a:r>
              <a:t/>
            </a:r>
            <a:endParaRPr sz="1300">
              <a:solidFill>
                <a:schemeClr val="dk1"/>
              </a:solidFill>
            </a:endParaRPr>
          </a:p>
          <a:p>
            <a:pPr indent="-316412" lvl="0" marL="457200" rtl="0" algn="just">
              <a:lnSpc>
                <a:spcPct val="105000"/>
              </a:lnSpc>
              <a:spcBef>
                <a:spcPts val="0"/>
              </a:spcBef>
              <a:spcAft>
                <a:spcPts val="0"/>
              </a:spcAft>
              <a:buSzPct val="100000"/>
              <a:buAutoNum type="arabicParenR"/>
            </a:pPr>
            <a:r>
              <a:rPr b="1" lang="en" sz="1495"/>
              <a:t>Node_modules</a:t>
            </a:r>
            <a:r>
              <a:rPr lang="en" sz="1495"/>
              <a:t>:- It contains the React library and any other third-party libraries needed. Folder contains couple of libraries that are installed while creating this basic react project also it keep track of all the files which our  project is eventually using. for exL- </a:t>
            </a:r>
            <a:r>
              <a:rPr b="1" lang="en" sz="1495"/>
              <a:t>r</a:t>
            </a:r>
            <a:r>
              <a:rPr b="1" lang="en" sz="1495" u="sng">
                <a:hlinkClick r:id="rId3"/>
              </a:rPr>
              <a:t>eact-dom</a:t>
            </a:r>
            <a:r>
              <a:rPr lang="en" sz="1495"/>
              <a:t> library.</a:t>
            </a:r>
            <a:endParaRPr sz="1495"/>
          </a:p>
          <a:p>
            <a:pPr indent="0" lvl="0" marL="457200" rtl="0" algn="just">
              <a:lnSpc>
                <a:spcPct val="105000"/>
              </a:lnSpc>
              <a:spcBef>
                <a:spcPts val="1200"/>
              </a:spcBef>
              <a:spcAft>
                <a:spcPts val="0"/>
              </a:spcAft>
              <a:buNone/>
            </a:pPr>
            <a:r>
              <a:t/>
            </a:r>
            <a:endParaRPr sz="1495"/>
          </a:p>
          <a:p>
            <a:pPr indent="-316412" lvl="0" marL="457200" rtl="0" algn="just">
              <a:lnSpc>
                <a:spcPct val="105000"/>
              </a:lnSpc>
              <a:spcBef>
                <a:spcPts val="1200"/>
              </a:spcBef>
              <a:spcAft>
                <a:spcPts val="0"/>
              </a:spcAft>
              <a:buSzPct val="100000"/>
              <a:buAutoNum type="arabicParenR"/>
            </a:pPr>
            <a:r>
              <a:rPr b="1" lang="en" sz="1495"/>
              <a:t>Public</a:t>
            </a:r>
            <a:r>
              <a:rPr lang="en" sz="1495"/>
              <a:t>:- It holds the public assets of the application. It contains the index.html  where react will mount the application by default on the  the&lt;div id= “root”&gt; &lt;/div&gt;  element. Also it contains all the static files that we need to add/comprises in our project. Like images, svg or audio files etc. also couple of icons are available here like favicon.ico.</a:t>
            </a:r>
            <a:endParaRPr sz="1495"/>
          </a:p>
          <a:p>
            <a:pPr indent="0" lvl="0" marL="457200" rtl="0" algn="just">
              <a:lnSpc>
                <a:spcPct val="105000"/>
              </a:lnSpc>
              <a:spcBef>
                <a:spcPts val="1200"/>
              </a:spcBef>
              <a:spcAft>
                <a:spcPts val="0"/>
              </a:spcAft>
              <a:buNone/>
            </a:pPr>
            <a:r>
              <a:t/>
            </a:r>
            <a:endParaRPr sz="1495"/>
          </a:p>
          <a:p>
            <a:pPr indent="0" lvl="0" marL="0" rtl="0" algn="l">
              <a:spcBef>
                <a:spcPts val="1200"/>
              </a:spcBef>
              <a:spcAft>
                <a:spcPts val="1200"/>
              </a:spcAft>
              <a:buNone/>
            </a:pPr>
            <a:r>
              <a:t/>
            </a:r>
            <a:endParaRPr sz="13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3" name="Google Shape;333;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4" name="Google Shape;334;p54"/>
          <p:cNvPicPr preferRelativeResize="0"/>
          <p:nvPr/>
        </p:nvPicPr>
        <p:blipFill>
          <a:blip r:embed="rId3">
            <a:alphaModFix/>
          </a:blip>
          <a:stretch>
            <a:fillRect/>
          </a:stretch>
        </p:blipFill>
        <p:spPr>
          <a:xfrm>
            <a:off x="0" y="212008"/>
            <a:ext cx="9144000" cy="4719484"/>
          </a:xfrm>
          <a:prstGeom prst="rect">
            <a:avLst/>
          </a:prstGeom>
          <a:noFill/>
          <a:ln>
            <a:noFill/>
          </a:ln>
        </p:spPr>
      </p:pic>
      <p:sp>
        <p:nvSpPr>
          <p:cNvPr id="335" name="Google Shape;335;p54"/>
          <p:cNvSpPr txBox="1"/>
          <p:nvPr/>
        </p:nvSpPr>
        <p:spPr>
          <a:xfrm>
            <a:off x="63500" y="3416300"/>
            <a:ext cx="4229100" cy="1052100"/>
          </a:xfrm>
          <a:prstGeom prst="rect">
            <a:avLst/>
          </a:prstGeom>
          <a:solidFill>
            <a:srgbClr val="FFF2CC"/>
          </a:solidFill>
          <a:ln>
            <a:noFill/>
          </a:ln>
        </p:spPr>
        <p:txBody>
          <a:bodyPr anchorCtr="0" anchor="t" bIns="91425" lIns="91425" spcFirstLastPara="1" rIns="91425" wrap="square" tIns="91425">
            <a:spAutoFit/>
          </a:bodyPr>
          <a:lstStyle/>
          <a:p>
            <a:pPr indent="0" lvl="0" marL="0" rtl="0" algn="just">
              <a:lnSpc>
                <a:spcPct val="105000"/>
              </a:lnSpc>
              <a:spcBef>
                <a:spcPts val="0"/>
              </a:spcBef>
              <a:spcAft>
                <a:spcPts val="0"/>
              </a:spcAft>
              <a:buNone/>
            </a:pPr>
            <a:r>
              <a:rPr lang="en" sz="1495">
                <a:solidFill>
                  <a:schemeClr val="dk2"/>
                </a:solidFill>
              </a:rPr>
              <a:t>It contains the index.html  where react will mount the application by default on the  the</a:t>
            </a:r>
            <a:endParaRPr sz="1495">
              <a:solidFill>
                <a:schemeClr val="dk2"/>
              </a:solidFill>
            </a:endParaRPr>
          </a:p>
          <a:p>
            <a:pPr indent="0" lvl="0" marL="0" rtl="0" algn="just">
              <a:lnSpc>
                <a:spcPct val="105000"/>
              </a:lnSpc>
              <a:spcBef>
                <a:spcPts val="1200"/>
              </a:spcBef>
              <a:spcAft>
                <a:spcPts val="1200"/>
              </a:spcAft>
              <a:buNone/>
            </a:pPr>
            <a:r>
              <a:rPr lang="en" sz="1495">
                <a:solidFill>
                  <a:schemeClr val="dk2"/>
                </a:solidFill>
              </a:rPr>
              <a:t>&lt;div id= “root”&gt; &lt;/div&gt;  element. </a:t>
            </a:r>
            <a:endParaRPr/>
          </a:p>
        </p:txBody>
      </p:sp>
      <p:sp>
        <p:nvSpPr>
          <p:cNvPr id="336" name="Google Shape;336;p54"/>
          <p:cNvSpPr/>
          <p:nvPr/>
        </p:nvSpPr>
        <p:spPr>
          <a:xfrm>
            <a:off x="736600" y="2984500"/>
            <a:ext cx="609600" cy="41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4"/>
          <p:cNvSpPr/>
          <p:nvPr/>
        </p:nvSpPr>
        <p:spPr>
          <a:xfrm>
            <a:off x="3048000" y="2108200"/>
            <a:ext cx="520800" cy="1308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ph idx="1" type="body"/>
          </p:nvPr>
        </p:nvSpPr>
        <p:spPr>
          <a:xfrm>
            <a:off x="311700" y="185900"/>
            <a:ext cx="8520600" cy="4957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sz="1495"/>
              <a:t>3) </a:t>
            </a:r>
            <a:r>
              <a:rPr b="1" lang="en" sz="1495"/>
              <a:t>src(source) Folder</a:t>
            </a:r>
            <a:r>
              <a:rPr lang="en" sz="1495"/>
              <a:t>:- It contains the App.css, App.js, App.test.js, index.css, index.js etc. files. Here, the  App.js file is responsible for displaying the output screen in React. It consist of all the components and the folder which our project is having for displaying the same on the DOM. </a:t>
            </a:r>
            <a:endParaRPr sz="1495"/>
          </a:p>
          <a:p>
            <a:pPr indent="0" lvl="0" marL="0" rtl="0" algn="just">
              <a:lnSpc>
                <a:spcPct val="105000"/>
              </a:lnSpc>
              <a:spcBef>
                <a:spcPts val="1200"/>
              </a:spcBef>
              <a:spcAft>
                <a:spcPts val="0"/>
              </a:spcAft>
              <a:buNone/>
            </a:pPr>
            <a:r>
              <a:rPr lang="en" sz="1495"/>
              <a:t>4) </a:t>
            </a:r>
            <a:r>
              <a:rPr b="1" lang="en" sz="1495"/>
              <a:t>.gitignore file</a:t>
            </a:r>
            <a:r>
              <a:rPr lang="en" sz="1495"/>
              <a:t> :- </a:t>
            </a:r>
            <a:r>
              <a:rPr lang="en" sz="1495"/>
              <a:t>It is a files used to exclude files and folders from being tracked by GIT. In simpler words, it means the files or folders we do not want to be committed to GIT’s project repository.  Example:  We do not want to include  large folders like node_models</a:t>
            </a:r>
            <a:endParaRPr sz="1495"/>
          </a:p>
          <a:p>
            <a:pPr indent="0" lvl="0" marL="0" rtl="0" algn="just">
              <a:lnSpc>
                <a:spcPct val="105000"/>
              </a:lnSpc>
              <a:spcBef>
                <a:spcPts val="1200"/>
              </a:spcBef>
              <a:spcAft>
                <a:spcPts val="0"/>
              </a:spcAft>
              <a:buNone/>
            </a:pPr>
            <a:r>
              <a:rPr lang="en" sz="1495"/>
              <a:t>Or It </a:t>
            </a:r>
            <a:r>
              <a:rPr lang="en" sz="1495"/>
              <a:t>is used for </a:t>
            </a:r>
            <a:r>
              <a:rPr lang="en" sz="1495"/>
              <a:t>ignoring</a:t>
            </a:r>
            <a:r>
              <a:rPr lang="en" sz="1495"/>
              <a:t> to push into git repository as not all the files we are putting inside git because of it’s size as well as usefulness. So the file which we don’t want to put are listed here in this file. By default they have specified couple of files we must ignore. Since node_module file is big it is available there. So all the files which you want to ignore while </a:t>
            </a:r>
            <a:r>
              <a:rPr lang="en" sz="1495"/>
              <a:t>pushing</a:t>
            </a:r>
            <a:r>
              <a:rPr lang="en" sz="1495"/>
              <a:t> in Gitrepository are placed here. Bydefault they have specified couple of files over here like </a:t>
            </a:r>
            <a:r>
              <a:rPr lang="en" sz="1278">
                <a:solidFill>
                  <a:srgbClr val="D4D4D4"/>
                </a:solidFill>
                <a:highlight>
                  <a:srgbClr val="1E1E1E"/>
                </a:highlight>
                <a:latin typeface="Consolas"/>
                <a:ea typeface="Consolas"/>
                <a:cs typeface="Consolas"/>
                <a:sym typeface="Consolas"/>
              </a:rPr>
              <a:t>node_modules </a:t>
            </a:r>
            <a:endParaRPr sz="1278">
              <a:solidFill>
                <a:srgbClr val="D4D4D4"/>
              </a:solidFill>
              <a:highlight>
                <a:srgbClr val="1E1E1E"/>
              </a:highlight>
              <a:latin typeface="Consolas"/>
              <a:ea typeface="Consolas"/>
              <a:cs typeface="Consolas"/>
              <a:sym typeface="Consolas"/>
            </a:endParaRPr>
          </a:p>
          <a:p>
            <a:pPr indent="0" lvl="0" marL="457200" marR="0" rtl="0" algn="just">
              <a:lnSpc>
                <a:spcPct val="105000"/>
              </a:lnSpc>
              <a:spcBef>
                <a:spcPts val="1200"/>
              </a:spcBef>
              <a:spcAft>
                <a:spcPts val="0"/>
              </a:spcAft>
              <a:buNone/>
            </a:pPr>
            <a:r>
              <a:rPr lang="en" sz="1495"/>
              <a:t>Whenever any error occurs while installing or </a:t>
            </a:r>
            <a:r>
              <a:rPr lang="en" sz="1495"/>
              <a:t>debugging</a:t>
            </a:r>
            <a:r>
              <a:rPr lang="en" sz="1495"/>
              <a:t> such a files are created in </a:t>
            </a:r>
            <a:r>
              <a:rPr lang="en" sz="1495"/>
              <a:t>your</a:t>
            </a:r>
            <a:r>
              <a:rPr lang="en" sz="1495"/>
              <a:t> project directory. , </a:t>
            </a:r>
            <a:endParaRPr sz="1495"/>
          </a:p>
          <a:p>
            <a:pPr indent="0" lvl="0" marL="457200" marR="0" rtl="0" algn="just">
              <a:lnSpc>
                <a:spcPct val="105000"/>
              </a:lnSpc>
              <a:spcBef>
                <a:spcPts val="1200"/>
              </a:spcBef>
              <a:spcAft>
                <a:spcPts val="0"/>
              </a:spcAft>
              <a:buNone/>
            </a:pPr>
            <a:r>
              <a:rPr lang="en" sz="1278">
                <a:solidFill>
                  <a:srgbClr val="D4D4D4"/>
                </a:solidFill>
                <a:highlight>
                  <a:srgbClr val="1E1E1E"/>
                </a:highlight>
                <a:latin typeface="Consolas"/>
                <a:ea typeface="Consolas"/>
                <a:cs typeface="Consolas"/>
                <a:sym typeface="Consolas"/>
              </a:rPr>
              <a:t>npm-debug.log*</a:t>
            </a:r>
            <a:endParaRPr sz="1278">
              <a:solidFill>
                <a:srgbClr val="D4D4D4"/>
              </a:solidFill>
              <a:highlight>
                <a:srgbClr val="1E1E1E"/>
              </a:highlight>
              <a:latin typeface="Consolas"/>
              <a:ea typeface="Consolas"/>
              <a:cs typeface="Consolas"/>
              <a:sym typeface="Consolas"/>
            </a:endParaRPr>
          </a:p>
          <a:p>
            <a:pPr indent="0" lvl="0" marL="457200" marR="0" rtl="0" algn="just">
              <a:lnSpc>
                <a:spcPct val="105000"/>
              </a:lnSpc>
              <a:spcBef>
                <a:spcPts val="1200"/>
              </a:spcBef>
              <a:spcAft>
                <a:spcPts val="0"/>
              </a:spcAft>
              <a:buNone/>
            </a:pPr>
            <a:r>
              <a:rPr lang="en" sz="1278">
                <a:solidFill>
                  <a:srgbClr val="D4D4D4"/>
                </a:solidFill>
                <a:highlight>
                  <a:srgbClr val="1E1E1E"/>
                </a:highlight>
                <a:latin typeface="Consolas"/>
                <a:ea typeface="Consolas"/>
                <a:cs typeface="Consolas"/>
                <a:sym typeface="Consolas"/>
              </a:rPr>
              <a:t>yarn-debug.log*</a:t>
            </a:r>
            <a:endParaRPr sz="1278">
              <a:solidFill>
                <a:srgbClr val="D4D4D4"/>
              </a:solidFill>
              <a:highlight>
                <a:srgbClr val="1E1E1E"/>
              </a:highlight>
              <a:latin typeface="Consolas"/>
              <a:ea typeface="Consolas"/>
              <a:cs typeface="Consolas"/>
              <a:sym typeface="Consolas"/>
            </a:endParaRPr>
          </a:p>
          <a:p>
            <a:pPr indent="0" lvl="0" marL="457200" marR="0" rtl="0" algn="just">
              <a:lnSpc>
                <a:spcPct val="105000"/>
              </a:lnSpc>
              <a:spcBef>
                <a:spcPts val="1200"/>
              </a:spcBef>
              <a:spcAft>
                <a:spcPts val="0"/>
              </a:spcAft>
              <a:buNone/>
            </a:pPr>
            <a:r>
              <a:rPr lang="en" sz="1278">
                <a:solidFill>
                  <a:srgbClr val="D4D4D4"/>
                </a:solidFill>
                <a:highlight>
                  <a:srgbClr val="1E1E1E"/>
                </a:highlight>
                <a:latin typeface="Consolas"/>
                <a:ea typeface="Consolas"/>
                <a:cs typeface="Consolas"/>
                <a:sym typeface="Consolas"/>
              </a:rPr>
              <a:t>yarn-error.log*</a:t>
            </a:r>
            <a:endParaRPr sz="1278">
              <a:solidFill>
                <a:srgbClr val="D4D4D4"/>
              </a:solidFill>
              <a:highlight>
                <a:srgbClr val="1E1E1E"/>
              </a:highlight>
              <a:latin typeface="Consolas"/>
              <a:ea typeface="Consolas"/>
              <a:cs typeface="Consolas"/>
              <a:sym typeface="Consolas"/>
            </a:endParaRPr>
          </a:p>
          <a:p>
            <a:pPr indent="0" lvl="0" marL="457200" marR="0" rtl="0" algn="just">
              <a:lnSpc>
                <a:spcPct val="105000"/>
              </a:lnSpc>
              <a:spcBef>
                <a:spcPts val="1200"/>
              </a:spcBef>
              <a:spcAft>
                <a:spcPts val="0"/>
              </a:spcAft>
              <a:buNone/>
            </a:pPr>
            <a:r>
              <a:t/>
            </a:r>
            <a:endParaRPr sz="1278">
              <a:solidFill>
                <a:srgbClr val="D4D4D4"/>
              </a:solidFill>
              <a:highlight>
                <a:srgbClr val="1E1E1E"/>
              </a:highlight>
              <a:latin typeface="Consolas"/>
              <a:ea typeface="Consolas"/>
              <a:cs typeface="Consolas"/>
              <a:sym typeface="Consolas"/>
            </a:endParaRPr>
          </a:p>
          <a:p>
            <a:pPr indent="0" lvl="0" marL="457200" rtl="0" algn="just">
              <a:lnSpc>
                <a:spcPct val="105000"/>
              </a:lnSpc>
              <a:spcBef>
                <a:spcPts val="1200"/>
              </a:spcBef>
              <a:spcAft>
                <a:spcPts val="1200"/>
              </a:spcAft>
              <a:buSzPts val="852"/>
              <a:buNone/>
            </a:pPr>
            <a:r>
              <a:t/>
            </a:r>
            <a:endParaRPr sz="1495"/>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idx="1" type="body"/>
          </p:nvPr>
        </p:nvSpPr>
        <p:spPr>
          <a:xfrm>
            <a:off x="311700" y="0"/>
            <a:ext cx="8520600" cy="456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5) </a:t>
            </a:r>
            <a:r>
              <a:rPr b="1" lang="en"/>
              <a:t>package.json</a:t>
            </a:r>
            <a:r>
              <a:rPr lang="en"/>
              <a:t>:- </a:t>
            </a:r>
            <a:endParaRPr/>
          </a:p>
          <a:p>
            <a:pPr indent="0" lvl="0" marL="0" marR="0" rtl="0" algn="l">
              <a:lnSpc>
                <a:spcPct val="115000"/>
              </a:lnSpc>
              <a:spcBef>
                <a:spcPts val="1200"/>
              </a:spcBef>
              <a:spcAft>
                <a:spcPts val="0"/>
              </a:spcAft>
              <a:buNone/>
            </a:pPr>
            <a:r>
              <a:rPr lang="en" sz="1700"/>
              <a:t>It holds various metadata required for the project.  It gives information to npm,  which allows to identify the project as well as handle the project’s dependencies. IT manages app dependencies that are present in our node_modules, along with scripts that one can run on app.</a:t>
            </a:r>
            <a:endParaRPr sz="1700"/>
          </a:p>
          <a:p>
            <a:pPr indent="0" lvl="0" marL="0" rtl="0" algn="l">
              <a:spcBef>
                <a:spcPts val="1200"/>
              </a:spcBef>
              <a:spcAft>
                <a:spcPts val="0"/>
              </a:spcAft>
              <a:buNone/>
            </a:pPr>
            <a:r>
              <a:rPr lang="en" sz="1700"/>
              <a:t>It is the most important file in your project. W/O package.json your project won’t run. </a:t>
            </a:r>
            <a:endParaRPr sz="1700"/>
          </a:p>
          <a:p>
            <a:pPr indent="-336550" lvl="0" marL="457200" rtl="0" algn="l">
              <a:spcBef>
                <a:spcPts val="1200"/>
              </a:spcBef>
              <a:spcAft>
                <a:spcPts val="0"/>
              </a:spcAft>
              <a:buSzPts val="1700"/>
              <a:buChar char="-"/>
            </a:pPr>
            <a:r>
              <a:rPr lang="en" sz="1700"/>
              <a:t>In side file 1st thing it contain is name of the project, which we have provided while creating React app, like app1.</a:t>
            </a:r>
            <a:endParaRPr sz="1700"/>
          </a:p>
          <a:p>
            <a:pPr indent="-336550" lvl="0" marL="457200" rtl="0" algn="l">
              <a:spcBef>
                <a:spcPts val="0"/>
              </a:spcBef>
              <a:spcAft>
                <a:spcPts val="0"/>
              </a:spcAft>
              <a:buSzPts val="1700"/>
              <a:buChar char="-"/>
            </a:pPr>
            <a:r>
              <a:rPr lang="en" sz="1700"/>
              <a:t>2nd version is useful for componentanize and segregate  in project. If you are getting any updates of the version then simply update it. Right now it’s 0.1.0</a:t>
            </a:r>
            <a:endParaRPr sz="1700"/>
          </a:p>
          <a:p>
            <a:pPr indent="-336550" lvl="0" marL="457200" rtl="0" algn="l">
              <a:spcBef>
                <a:spcPts val="0"/>
              </a:spcBef>
              <a:spcAft>
                <a:spcPts val="0"/>
              </a:spcAft>
              <a:buSzPts val="1700"/>
              <a:buChar char="-"/>
            </a:pPr>
            <a:r>
              <a:rPr lang="en" sz="1700"/>
              <a:t>Private - we need to make sure that this project is private, it’s been not available to public and other users. </a:t>
            </a:r>
            <a:endParaRPr sz="1700"/>
          </a:p>
          <a:p>
            <a:pPr indent="-336550" lvl="0" marL="457200" rtl="0" algn="l">
              <a:spcBef>
                <a:spcPts val="0"/>
              </a:spcBef>
              <a:spcAft>
                <a:spcPts val="0"/>
              </a:spcAft>
              <a:buSzPts val="1700"/>
              <a:buChar char="-"/>
            </a:pPr>
            <a:r>
              <a:rPr lang="en" sz="1700"/>
              <a:t>Dependencies are packages and libraries useful into our project. 1st 3 are related to testing </a:t>
            </a:r>
            <a:endParaRPr sz="1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3" name="Google Shape;353;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"@testing-library/jest-dom"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"^5.11.4"</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"@testing-library/react"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"^11.1.0"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"@testing-library/user-event"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"^12.1.10"</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1200"/>
              </a:spcBef>
              <a:spcAft>
                <a:spcPts val="0"/>
              </a:spcAft>
              <a:buNone/>
            </a:pPr>
            <a:r>
              <a:rPr lang="en"/>
              <a:t>For  ex.if you have created one project and we need some test cases for that so above 3 libraries are configured for you. There is no need to add any library to adding test cases. </a:t>
            </a:r>
            <a:endParaRPr/>
          </a:p>
          <a:p>
            <a:pPr indent="-317182" lvl="0" marL="457200" rtl="0" algn="l">
              <a:spcBef>
                <a:spcPts val="1200"/>
              </a:spcBef>
              <a:spcAft>
                <a:spcPts val="0"/>
              </a:spcAft>
              <a:buSzPct val="100000"/>
              <a:buChar char="-"/>
            </a:pPr>
            <a:r>
              <a:rPr lang="en"/>
              <a:t>Next react which is simply a library it’s not a framework, we have installed react as library and we haven’t used it as framework. Which is used for building reusable UI component </a:t>
            </a:r>
            <a:r>
              <a:rPr lang="en"/>
              <a:t>across</a:t>
            </a:r>
            <a:r>
              <a:rPr lang="en"/>
              <a:t>  your project. </a:t>
            </a:r>
            <a:endParaRPr/>
          </a:p>
          <a:p>
            <a:pPr indent="-317182" lvl="0" marL="457200" rtl="0" algn="l">
              <a:spcBef>
                <a:spcPts val="0"/>
              </a:spcBef>
              <a:spcAft>
                <a:spcPts val="0"/>
              </a:spcAft>
              <a:buSzPct val="100000"/>
              <a:buChar char="-"/>
            </a:pPr>
            <a:r>
              <a:rPr lang="en"/>
              <a:t>React-dom:- useful for rendering your components on our actual browser DOM. </a:t>
            </a:r>
            <a:endParaRPr/>
          </a:p>
          <a:p>
            <a:pPr indent="-317182" lvl="0" marL="457200" rtl="0" algn="l">
              <a:spcBef>
                <a:spcPts val="0"/>
              </a:spcBef>
              <a:spcAft>
                <a:spcPts val="0"/>
              </a:spcAft>
              <a:buSzPct val="100000"/>
              <a:buChar char="-"/>
            </a:pPr>
            <a:r>
              <a:rPr lang="en"/>
              <a:t>React-scripts:-  are initially created by facebook itself. Which helps to run project on your system, also helps to build your project(means whenever you want to deploy your project .on the domain, then we need something called as production , so scripts helps to build your project and do couple of other things.</a:t>
            </a:r>
            <a:endParaRPr/>
          </a:p>
          <a:p>
            <a:pPr indent="-317182" lvl="0" marL="457200" rtl="0" algn="l">
              <a:spcBef>
                <a:spcPts val="0"/>
              </a:spcBef>
              <a:spcAft>
                <a:spcPts val="0"/>
              </a:spcAft>
              <a:buSzPct val="100000"/>
              <a:buChar char="-"/>
            </a:pPr>
            <a:r>
              <a:rPr lang="en"/>
              <a:t>Web-vital:- not a necessary file we can remove it,we might </a:t>
            </a:r>
            <a:r>
              <a:rPr lang="en"/>
              <a:t>required</a:t>
            </a:r>
            <a:r>
              <a:rPr lang="en"/>
              <a:t> in future but not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8"/>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Scripts:- which allows us to run our project.  We are provided 4 scripts as of now. </a:t>
            </a:r>
            <a:endParaRPr/>
          </a:p>
          <a:p>
            <a:pPr indent="-342900" lvl="0" marL="457200" rtl="0" algn="l">
              <a:lnSpc>
                <a:spcPct val="135714"/>
              </a:lnSpc>
              <a:spcBef>
                <a:spcPts val="0"/>
              </a:spcBef>
              <a:spcAft>
                <a:spcPts val="0"/>
              </a:spcAft>
              <a:buSzPts val="1800"/>
              <a:buChar char="-"/>
            </a:pPr>
            <a:r>
              <a:rPr lang="en" sz="1050">
                <a:solidFill>
                  <a:srgbClr val="9CDCFE"/>
                </a:solidFill>
                <a:highlight>
                  <a:srgbClr val="1E1E1E"/>
                </a:highlight>
                <a:latin typeface="Consolas"/>
                <a:ea typeface="Consolas"/>
                <a:cs typeface="Consolas"/>
                <a:sym typeface="Consolas"/>
              </a:rPr>
              <a:t>scripts"</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"start"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"react-scripts start"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"build"</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"react-scripts build"</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"test"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"react-scripts test"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342900" lvl="0" marL="457200" rtl="0" algn="l">
              <a:lnSpc>
                <a:spcPct val="135714"/>
              </a:lnSpc>
              <a:spcBef>
                <a:spcPts val="0"/>
              </a:spcBef>
              <a:spcAft>
                <a:spcPts val="0"/>
              </a:spcAft>
              <a:buSzPts val="1800"/>
              <a:buChar char="-"/>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"eject"</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"react-scripts eject"</a:t>
            </a:r>
            <a:endParaRPr sz="1050">
              <a:solidFill>
                <a:srgbClr val="CE9178"/>
              </a:solidFill>
              <a:highlight>
                <a:srgbClr val="1E1E1E"/>
              </a:highlight>
              <a:latin typeface="Consolas"/>
              <a:ea typeface="Consolas"/>
              <a:cs typeface="Consolas"/>
              <a:sym typeface="Consolas"/>
            </a:endParaRPr>
          </a:p>
          <a:p>
            <a:pPr indent="0" lvl="0" marL="457200" rtl="0" algn="l">
              <a:lnSpc>
                <a:spcPct val="135714"/>
              </a:lnSpc>
              <a:spcBef>
                <a:spcPts val="0"/>
              </a:spcBef>
              <a:spcAft>
                <a:spcPts val="0"/>
              </a:spcAft>
              <a:buNone/>
            </a:pPr>
            <a:r>
              <a:t/>
            </a:r>
            <a:endParaRPr/>
          </a:p>
        </p:txBody>
      </p:sp>
      <p:sp>
        <p:nvSpPr>
          <p:cNvPr id="360" name="Google Shape;360;p58"/>
          <p:cNvSpPr txBox="1"/>
          <p:nvPr/>
        </p:nvSpPr>
        <p:spPr>
          <a:xfrm>
            <a:off x="3817350" y="1524450"/>
            <a:ext cx="5326800" cy="3632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t>Start :</a:t>
            </a:r>
            <a:r>
              <a:rPr lang="en"/>
              <a:t>- allows us</a:t>
            </a:r>
            <a:r>
              <a:rPr b="1" lang="en"/>
              <a:t> to run project on browser, </a:t>
            </a:r>
            <a:r>
              <a:rPr lang="en"/>
              <a:t>It uses some package react-scripts followed by start. How your server run on your </a:t>
            </a:r>
            <a:r>
              <a:rPr lang="en"/>
              <a:t>browser</a:t>
            </a:r>
            <a:r>
              <a:rPr lang="en"/>
              <a:t>. What should happen when you build.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B</a:t>
            </a:r>
            <a:r>
              <a:rPr b="1" lang="en" u="sng"/>
              <a:t>uild.</a:t>
            </a:r>
            <a:r>
              <a:rPr lang="en"/>
              <a:t>:-  This will build your project.  This build will be in  optimized production build, This will remove all </a:t>
            </a:r>
            <a:r>
              <a:rPr lang="en"/>
              <a:t>unnecessary</a:t>
            </a:r>
            <a:r>
              <a:rPr lang="en"/>
              <a:t> codes, all the commented code,and create a production build  which is suitable for deploying on your  domain.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Test:</a:t>
            </a:r>
            <a:r>
              <a:rPr lang="en"/>
              <a:t>- If you write some test cases for project then we can use this command </a:t>
            </a:r>
            <a:r>
              <a:rPr lang="en"/>
              <a:t>whether</a:t>
            </a:r>
            <a:r>
              <a:rPr lang="en"/>
              <a:t> test cases are getting passed or not.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Eject:</a:t>
            </a:r>
            <a:r>
              <a:rPr lang="en"/>
              <a:t>- we hardly used this because lots of </a:t>
            </a:r>
            <a:r>
              <a:rPr lang="en"/>
              <a:t>template</a:t>
            </a:r>
            <a:r>
              <a:rPr lang="en"/>
              <a:t> are already configured , but if you want to add something which is newly required that react-scripts does not provide then we can use this command.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6" name="Google Shape;366;p59"/>
          <p:cNvSpPr txBox="1"/>
          <p:nvPr>
            <p:ph idx="1" type="body"/>
          </p:nvPr>
        </p:nvSpPr>
        <p:spPr>
          <a:xfrm>
            <a:off x="0" y="0"/>
            <a:ext cx="9144000" cy="45690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190"/>
              <a:t>We will see how to start </a:t>
            </a:r>
            <a:endParaRPr sz="1190"/>
          </a:p>
          <a:p>
            <a:pPr indent="0" lvl="0" marL="0" rtl="0" algn="l">
              <a:lnSpc>
                <a:spcPct val="125714"/>
              </a:lnSpc>
              <a:spcBef>
                <a:spcPts val="1200"/>
              </a:spcBef>
              <a:spcAft>
                <a:spcPts val="0"/>
              </a:spcAft>
              <a:buClr>
                <a:schemeClr val="dk1"/>
              </a:buClr>
              <a:buSzPts val="605"/>
              <a:buFont typeface="Arial"/>
              <a:buNone/>
            </a:pPr>
            <a:r>
              <a:rPr lang="en" sz="777">
                <a:solidFill>
                  <a:srgbClr val="9CDCFE"/>
                </a:solidFill>
                <a:highlight>
                  <a:srgbClr val="1E1E1E"/>
                </a:highlight>
                <a:latin typeface="Consolas"/>
                <a:ea typeface="Consolas"/>
                <a:cs typeface="Consolas"/>
                <a:sym typeface="Consolas"/>
              </a:rPr>
              <a:t>eslintConfig"</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"extends"</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"react-app"</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"react-app/jest"</a:t>
            </a:r>
            <a:endParaRPr sz="777">
              <a:solidFill>
                <a:srgbClr val="CE9178"/>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SzPts val="605"/>
              <a:buNone/>
            </a:pPr>
            <a:r>
              <a:rPr lang="en" sz="1190"/>
              <a:t>Above helps us when we are  </a:t>
            </a:r>
            <a:r>
              <a:rPr lang="en" sz="1190"/>
              <a:t>writing</a:t>
            </a:r>
            <a:r>
              <a:rPr lang="en" sz="1190"/>
              <a:t> any wrong syntax then it will give a red arrow at beyond that variable.</a:t>
            </a:r>
            <a:endParaRPr sz="1190"/>
          </a:p>
          <a:p>
            <a:pPr indent="0" lvl="0" marL="0" rtl="0" algn="l">
              <a:lnSpc>
                <a:spcPct val="125714"/>
              </a:lnSpc>
              <a:spcBef>
                <a:spcPts val="1200"/>
              </a:spcBef>
              <a:spcAft>
                <a:spcPts val="0"/>
              </a:spcAft>
              <a:buClr>
                <a:schemeClr val="dk1"/>
              </a:buClr>
              <a:buSzPts val="605"/>
              <a:buFont typeface="Arial"/>
              <a:buNone/>
            </a:pPr>
            <a:r>
              <a:rPr lang="en" sz="777">
                <a:solidFill>
                  <a:srgbClr val="9CDCFE"/>
                </a:solidFill>
                <a:highlight>
                  <a:srgbClr val="1E1E1E"/>
                </a:highlight>
                <a:latin typeface="Consolas"/>
                <a:ea typeface="Consolas"/>
                <a:cs typeface="Consolas"/>
                <a:sym typeface="Consolas"/>
              </a:rPr>
              <a:t>"browserslist"</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9CDCFE"/>
                </a:solidFill>
                <a:highlight>
                  <a:srgbClr val="1E1E1E"/>
                </a:highlight>
                <a:latin typeface="Consolas"/>
                <a:ea typeface="Consolas"/>
                <a:cs typeface="Consolas"/>
                <a:sym typeface="Consolas"/>
              </a:rPr>
              <a:t>"production"</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"&gt;0.2%"</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"not dead"</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605"/>
              <a:buFont typeface="Arial"/>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"not op_mini all"</a:t>
            </a:r>
            <a:endParaRPr sz="777">
              <a:solidFill>
                <a:srgbClr val="CE9178"/>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SzPts val="605"/>
              <a:buNone/>
            </a:pPr>
            <a:r>
              <a:rPr lang="en" sz="1190"/>
              <a:t>Above helps us whenever you build any production build so what version’s of browser your project should support, in above case we can see that all he version should be greater then 0.2%. And we do not support (</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"not op_mini all")</a:t>
            </a:r>
            <a:r>
              <a:rPr lang="en" sz="1190"/>
              <a:t> all the opera mini browsers.</a:t>
            </a:r>
            <a:endParaRPr sz="1190"/>
          </a:p>
          <a:p>
            <a:pPr indent="0" lvl="0" marL="0" rtl="0" algn="l">
              <a:lnSpc>
                <a:spcPct val="125714"/>
              </a:lnSpc>
              <a:spcBef>
                <a:spcPts val="1200"/>
              </a:spcBef>
              <a:spcAft>
                <a:spcPts val="0"/>
              </a:spcAft>
              <a:buSzPts val="605"/>
              <a:buNone/>
            </a:pPr>
            <a:r>
              <a:rPr lang="en" sz="777">
                <a:solidFill>
                  <a:srgbClr val="9CDCFE"/>
                </a:solidFill>
                <a:highlight>
                  <a:srgbClr val="1E1E1E"/>
                </a:highlight>
                <a:latin typeface="Consolas"/>
                <a:ea typeface="Consolas"/>
                <a:cs typeface="Consolas"/>
                <a:sym typeface="Consolas"/>
              </a:rPr>
              <a:t>"development"</a:t>
            </a: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605"/>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chrome version"</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605"/>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firefox version"</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605"/>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safari version"</a:t>
            </a:r>
            <a:endParaRPr sz="777">
              <a:solidFill>
                <a:srgbClr val="CE9178"/>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605"/>
              <a:buNone/>
            </a:pPr>
            <a:r>
              <a:rPr lang="en" sz="777">
                <a:solidFill>
                  <a:srgbClr val="D4D4D4"/>
                </a:solidFill>
                <a:highlight>
                  <a:srgbClr val="1E1E1E"/>
                </a:highlight>
                <a:latin typeface="Consolas"/>
                <a:ea typeface="Consolas"/>
                <a:cs typeface="Consolas"/>
                <a:sym typeface="Consolas"/>
              </a:rPr>
              <a:t>    ]</a:t>
            </a:r>
            <a:endParaRPr sz="777">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SzPts val="605"/>
              <a:buNone/>
            </a:pPr>
            <a:r>
              <a:rPr lang="en" sz="1190"/>
              <a:t> In terms of development what browser your project  should support when you ar running and deploying,. So it’s saying last one </a:t>
            </a:r>
            <a:endParaRPr sz="1190"/>
          </a:p>
          <a:p>
            <a:pPr indent="0" lvl="0" marL="0" rtl="0" algn="l">
              <a:lnSpc>
                <a:spcPct val="105000"/>
              </a:lnSpc>
              <a:spcBef>
                <a:spcPts val="1200"/>
              </a:spcBef>
              <a:spcAft>
                <a:spcPts val="0"/>
              </a:spcAft>
              <a:buSzPts val="605"/>
              <a:buNone/>
            </a:pPr>
            <a:r>
              <a:rPr lang="en" sz="1190"/>
              <a:t> </a:t>
            </a: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chrome version"</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05000"/>
              </a:lnSpc>
              <a:spcBef>
                <a:spcPts val="1200"/>
              </a:spcBef>
              <a:spcAft>
                <a:spcPts val="0"/>
              </a:spcAft>
              <a:buSzPts val="605"/>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firefox version"</a:t>
            </a:r>
            <a:r>
              <a:rPr lang="en" sz="777">
                <a:solidFill>
                  <a:srgbClr val="D4D4D4"/>
                </a:solidFill>
                <a:highlight>
                  <a:srgbClr val="1E1E1E"/>
                </a:highlight>
                <a:latin typeface="Consolas"/>
                <a:ea typeface="Consolas"/>
                <a:cs typeface="Consolas"/>
                <a:sym typeface="Consolas"/>
              </a:rPr>
              <a:t>,</a:t>
            </a:r>
            <a:endParaRPr sz="777">
              <a:solidFill>
                <a:srgbClr val="D4D4D4"/>
              </a:solidFill>
              <a:highlight>
                <a:srgbClr val="1E1E1E"/>
              </a:highlight>
              <a:latin typeface="Consolas"/>
              <a:ea typeface="Consolas"/>
              <a:cs typeface="Consolas"/>
              <a:sym typeface="Consolas"/>
            </a:endParaRPr>
          </a:p>
          <a:p>
            <a:pPr indent="0" lvl="0" marL="0" rtl="0" algn="l">
              <a:lnSpc>
                <a:spcPct val="125714"/>
              </a:lnSpc>
              <a:spcBef>
                <a:spcPts val="1200"/>
              </a:spcBef>
              <a:spcAft>
                <a:spcPts val="0"/>
              </a:spcAft>
              <a:buSzPts val="605"/>
              <a:buNone/>
            </a:pPr>
            <a:r>
              <a:rPr lang="en" sz="777">
                <a:solidFill>
                  <a:srgbClr val="D4D4D4"/>
                </a:solidFill>
                <a:highlight>
                  <a:srgbClr val="1E1E1E"/>
                </a:highlight>
                <a:latin typeface="Consolas"/>
                <a:ea typeface="Consolas"/>
                <a:cs typeface="Consolas"/>
                <a:sym typeface="Consolas"/>
              </a:rPr>
              <a:t>      </a:t>
            </a:r>
            <a:r>
              <a:rPr lang="en" sz="777">
                <a:solidFill>
                  <a:srgbClr val="CE9178"/>
                </a:solidFill>
                <a:highlight>
                  <a:srgbClr val="1E1E1E"/>
                </a:highlight>
                <a:latin typeface="Consolas"/>
                <a:ea typeface="Consolas"/>
                <a:cs typeface="Consolas"/>
                <a:sym typeface="Consolas"/>
              </a:rPr>
              <a:t>"last 1 safari version"</a:t>
            </a:r>
            <a:endParaRPr sz="777">
              <a:solidFill>
                <a:srgbClr val="CE9178"/>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SzPts val="605"/>
              <a:buNone/>
            </a:pPr>
            <a:r>
              <a:rPr lang="en" sz="777">
                <a:solidFill>
                  <a:srgbClr val="D4D4D4"/>
                </a:solidFill>
                <a:highlight>
                  <a:srgbClr val="1E1E1E"/>
                </a:highlight>
                <a:latin typeface="Consolas"/>
                <a:ea typeface="Consolas"/>
                <a:cs typeface="Consolas"/>
                <a:sym typeface="Consolas"/>
              </a:rPr>
              <a:t>    ]</a:t>
            </a:r>
            <a:endParaRPr sz="1190"/>
          </a:p>
          <a:p>
            <a:pPr indent="0" lvl="0" marL="0" rtl="0" algn="l">
              <a:lnSpc>
                <a:spcPct val="105000"/>
              </a:lnSpc>
              <a:spcBef>
                <a:spcPts val="0"/>
              </a:spcBef>
              <a:spcAft>
                <a:spcPts val="0"/>
              </a:spcAft>
              <a:buClr>
                <a:schemeClr val="dk1"/>
              </a:buClr>
              <a:buSzPts val="605"/>
              <a:buFont typeface="Arial"/>
              <a:buNone/>
            </a:pPr>
            <a:r>
              <a:t/>
            </a:r>
            <a:endParaRPr sz="1190"/>
          </a:p>
          <a:p>
            <a:pPr indent="0" lvl="0" marL="0" rtl="0" algn="l">
              <a:lnSpc>
                <a:spcPct val="105000"/>
              </a:lnSpc>
              <a:spcBef>
                <a:spcPts val="1200"/>
              </a:spcBef>
              <a:spcAft>
                <a:spcPts val="1200"/>
              </a:spcAft>
              <a:buSzPts val="605"/>
              <a:buNone/>
            </a:pPr>
            <a:r>
              <a:t/>
            </a:r>
            <a:endParaRPr sz="119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README.md</a:t>
            </a:r>
            <a:endParaRPr/>
          </a:p>
        </p:txBody>
      </p:sp>
      <p:sp>
        <p:nvSpPr>
          <p:cNvPr id="372" name="Google Shape;37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lang="en"/>
              <a:t>It provides the documentation to read about react topics.</a:t>
            </a:r>
            <a:endParaRPr/>
          </a:p>
          <a:p>
            <a:pPr indent="0" lvl="0" marL="0" rtl="0" algn="l">
              <a:spcBef>
                <a:spcPts val="1200"/>
              </a:spcBef>
              <a:spcAft>
                <a:spcPts val="0"/>
              </a:spcAft>
              <a:buNone/>
            </a:pPr>
            <a:r>
              <a:rPr lang="en"/>
              <a:t>This file usually giving brief like, different commands are available in your project, also what your project name, and what your project is </a:t>
            </a:r>
            <a:r>
              <a:rPr lang="en"/>
              <a:t>responsible</a:t>
            </a:r>
            <a:r>
              <a:rPr lang="en"/>
              <a:t> for doing and etc.</a:t>
            </a:r>
            <a:endParaRPr/>
          </a:p>
          <a:p>
            <a:pPr indent="0" lvl="0" marL="0" rtl="0" algn="l">
              <a:spcBef>
                <a:spcPts val="1200"/>
              </a:spcBef>
              <a:spcAft>
                <a:spcPts val="0"/>
              </a:spcAft>
              <a:buNone/>
            </a:pPr>
            <a:r>
              <a:rPr lang="en"/>
              <a:t>This file was eventually created by default template. </a:t>
            </a:r>
            <a:endParaRPr/>
          </a:p>
          <a:p>
            <a:pPr indent="0" lvl="0" marL="0" rtl="0" algn="l">
              <a:spcBef>
                <a:spcPts val="1200"/>
              </a:spcBef>
              <a:spcAft>
                <a:spcPts val="0"/>
              </a:spcAft>
              <a:buNone/>
            </a:pPr>
            <a:r>
              <a:rPr lang="en"/>
              <a:t>But if you try to create react project from scratch which is present inside advanced react then using webpack then all this files won’t be present.You have to </a:t>
            </a:r>
            <a:r>
              <a:rPr lang="en"/>
              <a:t>create</a:t>
            </a:r>
            <a:r>
              <a:rPr lang="en"/>
              <a:t> from scratch.</a:t>
            </a:r>
            <a:endParaRPr/>
          </a:p>
          <a:p>
            <a:pPr indent="0" lvl="0" marL="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8" name="Google Shape;37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61"/>
          <p:cNvPicPr preferRelativeResize="0"/>
          <p:nvPr/>
        </p:nvPicPr>
        <p:blipFill>
          <a:blip r:embed="rId3">
            <a:alphaModFix/>
          </a:blip>
          <a:stretch>
            <a:fillRect/>
          </a:stretch>
        </p:blipFill>
        <p:spPr>
          <a:xfrm>
            <a:off x="0" y="0"/>
            <a:ext cx="908477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r>
              <a:rPr lang="en"/>
              <a:t>hat is ReactJS</a:t>
            </a:r>
            <a:endParaRPr/>
          </a:p>
        </p:txBody>
      </p:sp>
      <p:sp>
        <p:nvSpPr>
          <p:cNvPr id="81" name="Google Shape;81;p17"/>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marR="0" rtl="0" algn="just">
              <a:lnSpc>
                <a:spcPct val="95000"/>
              </a:lnSpc>
              <a:spcBef>
                <a:spcPts val="0"/>
              </a:spcBef>
              <a:spcAft>
                <a:spcPts val="0"/>
              </a:spcAft>
              <a:buSzPts val="935"/>
              <a:buNone/>
            </a:pPr>
            <a:r>
              <a:rPr lang="en" sz="1320">
                <a:solidFill>
                  <a:srgbClr val="202124"/>
                </a:solidFill>
                <a:highlight>
                  <a:srgbClr val="FFFFFF"/>
                </a:highlight>
              </a:rPr>
              <a:t>ReactJS is a declarative, efficient and flexible JavaScript library for building reusable UI components. </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rPr lang="en" sz="1320">
                <a:solidFill>
                  <a:srgbClr val="202124"/>
                </a:solidFill>
                <a:highlight>
                  <a:srgbClr val="FFFFFF"/>
                </a:highlight>
              </a:rPr>
              <a:t>It is an open-source, component-based, front-end library which is responsible only for the view  layer of the application. React is a declarative, efficient, and flexible JavaScript library for building user interfaces. It lets you compose complex UIs from small and isolated pieces.</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rPr lang="en" sz="1320">
                <a:solidFill>
                  <a:srgbClr val="202124"/>
                </a:solidFill>
                <a:highlight>
                  <a:srgbClr val="FFFFFF"/>
                </a:highlight>
              </a:rPr>
              <a:t>It was initially developed and maintained by Facebook and later used in its products like WhatsApp and Instagram.</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t/>
            </a:r>
            <a:endParaRPr sz="1320">
              <a:solidFill>
                <a:srgbClr val="202124"/>
              </a:solidFill>
              <a:highlight>
                <a:srgbClr val="FFFFFF"/>
              </a:highlight>
            </a:endParaRPr>
          </a:p>
          <a:p>
            <a:pPr indent="0" lvl="0" marL="0" marR="0" rtl="0" algn="just">
              <a:lnSpc>
                <a:spcPct val="95000"/>
              </a:lnSpc>
              <a:spcBef>
                <a:spcPts val="0"/>
              </a:spcBef>
              <a:spcAft>
                <a:spcPts val="0"/>
              </a:spcAft>
              <a:buClr>
                <a:srgbClr val="000000"/>
              </a:buClr>
              <a:buSzPts val="935"/>
              <a:buFont typeface="Arial"/>
              <a:buNone/>
            </a:pPr>
            <a:r>
              <a:rPr lang="en" sz="1320">
                <a:solidFill>
                  <a:srgbClr val="202124"/>
                </a:solidFill>
                <a:highlight>
                  <a:srgbClr val="FFFFFF"/>
                </a:highlight>
              </a:rPr>
              <a:t>It is responsible for managing the view layer for both web and mobile based applications.  The declarative view makes your code more predictable and easier to debug.</a:t>
            </a:r>
            <a:endParaRPr sz="1320">
              <a:solidFill>
                <a:srgbClr val="202124"/>
              </a:solidFill>
              <a:highlight>
                <a:srgbClr val="FFFFFF"/>
              </a:highlight>
            </a:endParaRPr>
          </a:p>
          <a:p>
            <a:pPr indent="0" lvl="0" marL="0" marR="0" rtl="0" algn="just">
              <a:lnSpc>
                <a:spcPct val="95000"/>
              </a:lnSpc>
              <a:spcBef>
                <a:spcPts val="0"/>
              </a:spcBef>
              <a:spcAft>
                <a:spcPts val="0"/>
              </a:spcAft>
              <a:buSzPts val="935"/>
              <a:buNone/>
            </a:pPr>
            <a:r>
              <a:t/>
            </a:r>
            <a:endParaRPr sz="1320">
              <a:solidFill>
                <a:srgbClr val="202124"/>
              </a:solidFill>
              <a:highlight>
                <a:srgbClr val="FFFFFF"/>
              </a:highlight>
            </a:endParaRPr>
          </a:p>
          <a:p>
            <a:pPr indent="0" lvl="0" marL="0" rtl="0" algn="just">
              <a:lnSpc>
                <a:spcPct val="95000"/>
              </a:lnSpc>
              <a:spcBef>
                <a:spcPts val="900"/>
              </a:spcBef>
              <a:spcAft>
                <a:spcPts val="0"/>
              </a:spcAft>
              <a:buClr>
                <a:schemeClr val="dk1"/>
              </a:buClr>
              <a:buSzPts val="935"/>
              <a:buFont typeface="Arial"/>
              <a:buNone/>
            </a:pPr>
            <a:r>
              <a:rPr lang="en" sz="1320">
                <a:solidFill>
                  <a:srgbClr val="202124"/>
                </a:solidFill>
                <a:highlight>
                  <a:srgbClr val="FFFFFF"/>
                </a:highlight>
              </a:rPr>
              <a:t>What ReactJS used for?</a:t>
            </a:r>
            <a:endParaRPr sz="1320">
              <a:solidFill>
                <a:srgbClr val="202124"/>
              </a:solidFill>
              <a:highlight>
                <a:srgbClr val="FFFFFF"/>
              </a:highlight>
            </a:endParaRPr>
          </a:p>
          <a:p>
            <a:pPr indent="0" lvl="0" marL="0" rtl="0" algn="just">
              <a:lnSpc>
                <a:spcPct val="95000"/>
              </a:lnSpc>
              <a:spcBef>
                <a:spcPts val="900"/>
              </a:spcBef>
              <a:spcAft>
                <a:spcPts val="0"/>
              </a:spcAft>
              <a:buClr>
                <a:schemeClr val="dk1"/>
              </a:buClr>
              <a:buSzPts val="935"/>
              <a:buFont typeface="Arial"/>
              <a:buNone/>
            </a:pPr>
            <a:r>
              <a:rPr lang="en" sz="1320">
                <a:solidFill>
                  <a:srgbClr val="202124"/>
                </a:solidFill>
                <a:highlight>
                  <a:srgbClr val="FFFFFF"/>
                </a:highlight>
              </a:rPr>
              <a:t>React.js is an open-source JavaScript library that is used for </a:t>
            </a:r>
            <a:r>
              <a:rPr b="1" lang="en" sz="1320">
                <a:solidFill>
                  <a:srgbClr val="202124"/>
                </a:solidFill>
                <a:highlight>
                  <a:srgbClr val="FFFFFF"/>
                </a:highlight>
              </a:rPr>
              <a:t>building user interfaces specifically for single-page applications</a:t>
            </a:r>
            <a:r>
              <a:rPr lang="en" sz="1320">
                <a:solidFill>
                  <a:srgbClr val="202124"/>
                </a:solidFill>
                <a:highlight>
                  <a:srgbClr val="FFFFFF"/>
                </a:highlight>
              </a:rPr>
              <a:t>. It's used for handling the view layer for web and mobile apps.</a:t>
            </a:r>
            <a:endParaRPr sz="1320">
              <a:solidFill>
                <a:srgbClr val="202124"/>
              </a:solidFill>
              <a:highlight>
                <a:srgbClr val="FFFFFF"/>
              </a:highlight>
            </a:endParaRPr>
          </a:p>
          <a:p>
            <a:pPr indent="0" lvl="0" marL="0" rtl="0" algn="just">
              <a:lnSpc>
                <a:spcPct val="95000"/>
              </a:lnSpc>
              <a:spcBef>
                <a:spcPts val="0"/>
              </a:spcBef>
              <a:spcAft>
                <a:spcPts val="0"/>
              </a:spcAft>
              <a:buSzPts val="935"/>
              <a:buNone/>
            </a:pPr>
            <a:r>
              <a:t/>
            </a:r>
            <a:endParaRPr sz="1829"/>
          </a:p>
          <a:p>
            <a:pPr indent="0" lvl="0" marL="0" rtl="0" algn="just">
              <a:lnSpc>
                <a:spcPct val="95000"/>
              </a:lnSpc>
              <a:spcBef>
                <a:spcPts val="1200"/>
              </a:spcBef>
              <a:spcAft>
                <a:spcPts val="1200"/>
              </a:spcAft>
              <a:buSzPts val="935"/>
              <a:buNone/>
            </a:pPr>
            <a:r>
              <a:t/>
            </a:r>
            <a:endParaRPr sz="1829"/>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5" name="Google Shape;38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6" name="Google Shape;386;p62"/>
          <p:cNvPicPr preferRelativeResize="0"/>
          <p:nvPr/>
        </p:nvPicPr>
        <p:blipFill>
          <a:blip r:embed="rId3">
            <a:alphaModFix/>
          </a:blip>
          <a:stretch>
            <a:fillRect/>
          </a:stretch>
        </p:blipFill>
        <p:spPr>
          <a:xfrm>
            <a:off x="0" y="39112"/>
            <a:ext cx="9144001" cy="50652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2" name="Google Shape;39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Then we have yarn.lock </a:t>
            </a:r>
            <a:endParaRPr/>
          </a:p>
          <a:p>
            <a:pPr indent="0" lvl="0" marL="0" rtl="0" algn="l">
              <a:spcBef>
                <a:spcPts val="1200"/>
              </a:spcBef>
              <a:spcAft>
                <a:spcPts val="0"/>
              </a:spcAft>
              <a:buNone/>
            </a:pPr>
            <a:r>
              <a:rPr lang="en"/>
              <a:t>Those who have created project using yarn they will be able to see yarn.lock</a:t>
            </a:r>
            <a:endParaRPr/>
          </a:p>
          <a:p>
            <a:pPr indent="0" lvl="0" marL="0" rtl="0" algn="l">
              <a:spcBef>
                <a:spcPts val="1200"/>
              </a:spcBef>
              <a:spcAft>
                <a:spcPts val="0"/>
              </a:spcAft>
              <a:buNone/>
            </a:pPr>
            <a:r>
              <a:rPr lang="en"/>
              <a:t>I</a:t>
            </a:r>
            <a:r>
              <a:rPr lang="en"/>
              <a:t>n project structure, but for the people who were using npm they will see something like packagelock.json  </a:t>
            </a:r>
            <a:endParaRPr/>
          </a:p>
          <a:p>
            <a:pPr indent="0" lvl="0" marL="0" rtl="0" algn="l">
              <a:spcBef>
                <a:spcPts val="1200"/>
              </a:spcBef>
              <a:spcAft>
                <a:spcPts val="0"/>
              </a:spcAft>
              <a:buNone/>
            </a:pPr>
            <a:r>
              <a:rPr lang="en"/>
              <a:t>The purpose of this file is to keep track of dependencies which your project is using. dependencies inside dependencies . </a:t>
            </a:r>
            <a:endParaRPr/>
          </a:p>
          <a:p>
            <a:pPr indent="0" lvl="0" marL="0" rtl="0" algn="l">
              <a:spcBef>
                <a:spcPts val="1200"/>
              </a:spcBef>
              <a:spcAft>
                <a:spcPts val="1200"/>
              </a:spcAft>
              <a:buNone/>
            </a:pPr>
            <a:r>
              <a:rPr lang="en"/>
              <a:t>Ex:- react is a library which we are using in package.json but what dependencies this library using. This library will also have some dependencies or some packages which we have installed for running it. So  dependencies of  dependencies present inside yarn.lock.  If you can try to search in yarn.lock file as React then it will show many dependencies., you can see lots of things with react over here.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311700" y="260275"/>
            <a:ext cx="85206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1598"/>
              <a:t>All this things are dependencies which react script  is using. This is how the project structure actually looks like. </a:t>
            </a:r>
            <a:endParaRPr b="1" sz="1598"/>
          </a:p>
        </p:txBody>
      </p:sp>
      <p:sp>
        <p:nvSpPr>
          <p:cNvPr id="398" name="Google Shape;39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9" name="Google Shape;399;p64"/>
          <p:cNvPicPr preferRelativeResize="0"/>
          <p:nvPr/>
        </p:nvPicPr>
        <p:blipFill>
          <a:blip r:embed="rId3">
            <a:alphaModFix/>
          </a:blip>
          <a:stretch>
            <a:fillRect/>
          </a:stretch>
        </p:blipFill>
        <p:spPr>
          <a:xfrm>
            <a:off x="311700" y="1206550"/>
            <a:ext cx="8520599" cy="3416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we will execute some commands</a:t>
            </a:r>
            <a:endParaRPr/>
          </a:p>
        </p:txBody>
      </p:sp>
      <p:sp>
        <p:nvSpPr>
          <p:cNvPr id="405" name="Google Shape;405;p65"/>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Open package.json file and open terminal </a:t>
            </a:r>
            <a:endParaRPr/>
          </a:p>
          <a:p>
            <a:pPr indent="0" lvl="0" marL="0" rtl="0" algn="l">
              <a:spcBef>
                <a:spcPts val="1200"/>
              </a:spcBef>
              <a:spcAft>
                <a:spcPts val="0"/>
              </a:spcAft>
              <a:buNone/>
            </a:pPr>
            <a:r>
              <a:rPr lang="en"/>
              <a:t>Now this command is only for  those people who have created project using yarn they can use command </a:t>
            </a:r>
            <a:endParaRPr/>
          </a:p>
          <a:p>
            <a:pPr indent="0" lvl="0" marL="0" rtl="0" algn="l">
              <a:spcBef>
                <a:spcPts val="1200"/>
              </a:spcBef>
              <a:spcAft>
                <a:spcPts val="0"/>
              </a:spcAft>
              <a:buNone/>
            </a:pPr>
            <a:r>
              <a:rPr b="1" lang="en"/>
              <a:t>yarn start</a:t>
            </a:r>
            <a:r>
              <a:rPr lang="en"/>
              <a:t> and </a:t>
            </a:r>
            <a:endParaRPr/>
          </a:p>
          <a:p>
            <a:pPr indent="0" lvl="0" marL="0" rtl="0" algn="l">
              <a:spcBef>
                <a:spcPts val="1200"/>
              </a:spcBef>
              <a:spcAft>
                <a:spcPts val="0"/>
              </a:spcAft>
              <a:buNone/>
            </a:pPr>
            <a:r>
              <a:rPr lang="en"/>
              <a:t>people who have </a:t>
            </a:r>
            <a:r>
              <a:rPr lang="en"/>
              <a:t>created project using npm they can use command </a:t>
            </a:r>
            <a:endParaRPr/>
          </a:p>
          <a:p>
            <a:pPr indent="0" lvl="0" marL="0" rtl="0" algn="l">
              <a:spcBef>
                <a:spcPts val="1200"/>
              </a:spcBef>
              <a:spcAft>
                <a:spcPts val="0"/>
              </a:spcAft>
              <a:buNone/>
            </a:pPr>
            <a:r>
              <a:rPr b="1" lang="en"/>
              <a:t>npm start</a:t>
            </a:r>
            <a:endParaRPr b="1"/>
          </a:p>
          <a:p>
            <a:pPr indent="0" lvl="0" marL="0" rtl="0" algn="l">
              <a:spcBef>
                <a:spcPts val="1200"/>
              </a:spcBef>
              <a:spcAft>
                <a:spcPts val="0"/>
              </a:spcAft>
              <a:buNone/>
            </a:pPr>
            <a:r>
              <a:rPr lang="en"/>
              <a:t>This will run your project on local browser.</a:t>
            </a:r>
            <a:endParaRPr/>
          </a:p>
          <a:p>
            <a:pPr indent="0" lvl="0" marL="0" rtl="0" algn="l">
              <a:spcBef>
                <a:spcPts val="1200"/>
              </a:spcBef>
              <a:spcAft>
                <a:spcPts val="0"/>
              </a:spcAft>
              <a:buNone/>
            </a:pPr>
            <a:r>
              <a:rPr lang="en"/>
              <a:t>It will start my deployment server. And my new window getting  popped over crome browser.</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66"/>
          <p:cNvPicPr preferRelativeResize="0"/>
          <p:nvPr/>
        </p:nvPicPr>
        <p:blipFill>
          <a:blip r:embed="rId3">
            <a:alphaModFix/>
          </a:blip>
          <a:stretch>
            <a:fillRect/>
          </a:stretch>
        </p:blipFill>
        <p:spPr>
          <a:xfrm>
            <a:off x="0" y="223785"/>
            <a:ext cx="9143999" cy="4695929"/>
          </a:xfrm>
          <a:prstGeom prst="rect">
            <a:avLst/>
          </a:prstGeom>
          <a:noFill/>
          <a:ln>
            <a:noFill/>
          </a:ln>
        </p:spPr>
      </p:pic>
      <p:pic>
        <p:nvPicPr>
          <p:cNvPr id="413" name="Google Shape;413;p66"/>
          <p:cNvPicPr preferRelativeResize="0"/>
          <p:nvPr/>
        </p:nvPicPr>
        <p:blipFill>
          <a:blip r:embed="rId4">
            <a:alphaModFix/>
          </a:blip>
          <a:stretch>
            <a:fillRect/>
          </a:stretch>
        </p:blipFill>
        <p:spPr>
          <a:xfrm>
            <a:off x="0" y="0"/>
            <a:ext cx="9143999" cy="4943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9" name="Google Shape;41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67"/>
          <p:cNvPicPr preferRelativeResize="0"/>
          <p:nvPr/>
        </p:nvPicPr>
        <p:blipFill>
          <a:blip r:embed="rId3">
            <a:alphaModFix/>
          </a:blip>
          <a:stretch>
            <a:fillRect/>
          </a:stretch>
        </p:blipFill>
        <p:spPr>
          <a:xfrm>
            <a:off x="0" y="193369"/>
            <a:ext cx="9144001" cy="47567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6" name="Google Shape;426;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7" name="Google Shape;427;p68"/>
          <p:cNvPicPr preferRelativeResize="0"/>
          <p:nvPr/>
        </p:nvPicPr>
        <p:blipFill>
          <a:blip r:embed="rId3">
            <a:alphaModFix/>
          </a:blip>
          <a:stretch>
            <a:fillRect/>
          </a:stretch>
        </p:blipFill>
        <p:spPr>
          <a:xfrm>
            <a:off x="0" y="2"/>
            <a:ext cx="9143999" cy="4585546"/>
          </a:xfrm>
          <a:prstGeom prst="rect">
            <a:avLst/>
          </a:prstGeom>
          <a:noFill/>
          <a:ln>
            <a:noFill/>
          </a:ln>
        </p:spPr>
      </p:pic>
      <p:sp>
        <p:nvSpPr>
          <p:cNvPr id="428" name="Google Shape;428;p68"/>
          <p:cNvSpPr txBox="1"/>
          <p:nvPr/>
        </p:nvSpPr>
        <p:spPr>
          <a:xfrm>
            <a:off x="37175" y="4337900"/>
            <a:ext cx="9144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see the basic react template over here. With this we have </a:t>
            </a:r>
            <a:r>
              <a:rPr lang="en"/>
              <a:t>successfully</a:t>
            </a:r>
            <a:r>
              <a:rPr lang="en"/>
              <a:t> run our project on local server. All the contents which we have </a:t>
            </a:r>
            <a:r>
              <a:rPr lang="en"/>
              <a:t>seen above </a:t>
            </a:r>
            <a:r>
              <a:rPr lang="en"/>
              <a:t> will be </a:t>
            </a:r>
            <a:r>
              <a:rPr lang="en"/>
              <a:t>served</a:t>
            </a:r>
            <a:r>
              <a:rPr lang="en"/>
              <a:t> from app1 src files including css files, </a:t>
            </a:r>
            <a:r>
              <a:rPr lang="en"/>
              <a:t>whether</a:t>
            </a:r>
            <a:r>
              <a:rPr lang="en"/>
              <a:t> it’s logo or rotation, react icon all this is css file.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4" name="Google Shape;43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360"/>
              <a:t>App.js:- This is the main file where you have created your component, and bunch of other stuffs available.</a:t>
            </a:r>
            <a:endParaRPr sz="1360"/>
          </a:p>
          <a:p>
            <a:pPr indent="0" lvl="0" marL="0" rtl="0" algn="l">
              <a:lnSpc>
                <a:spcPct val="105000"/>
              </a:lnSpc>
              <a:spcBef>
                <a:spcPts val="1200"/>
              </a:spcBef>
              <a:spcAft>
                <a:spcPts val="0"/>
              </a:spcAft>
              <a:buSzPts val="770"/>
              <a:buNone/>
            </a:pPr>
            <a:r>
              <a:rPr lang="en" sz="1360"/>
              <a:t>App.test.js:- where we have created test file, where we can run this (</a:t>
            </a:r>
            <a:r>
              <a:rPr lang="en" sz="835">
                <a:solidFill>
                  <a:srgbClr val="9CDCFE"/>
                </a:solidFill>
                <a:highlight>
                  <a:srgbClr val="1E1E1E"/>
                </a:highlight>
                <a:latin typeface="Consolas"/>
                <a:ea typeface="Consolas"/>
                <a:cs typeface="Consolas"/>
                <a:sym typeface="Consolas"/>
              </a:rPr>
              <a:t>"test"</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"react-scripts test"</a:t>
            </a:r>
            <a:r>
              <a:rPr lang="en" sz="835">
                <a:solidFill>
                  <a:srgbClr val="D4D4D4"/>
                </a:solidFill>
                <a:highlight>
                  <a:srgbClr val="1E1E1E"/>
                </a:highlight>
                <a:latin typeface="Consolas"/>
                <a:ea typeface="Consolas"/>
                <a:cs typeface="Consolas"/>
                <a:sym typeface="Consolas"/>
              </a:rPr>
              <a:t>,) </a:t>
            </a:r>
            <a:r>
              <a:rPr lang="en" sz="1360"/>
              <a:t>command.</a:t>
            </a:r>
            <a:endParaRPr sz="1360"/>
          </a:p>
          <a:p>
            <a:pPr indent="0" lvl="0" marL="0" rtl="0" algn="l">
              <a:lnSpc>
                <a:spcPct val="105000"/>
              </a:lnSpc>
              <a:spcBef>
                <a:spcPts val="1200"/>
              </a:spcBef>
              <a:spcAft>
                <a:spcPts val="0"/>
              </a:spcAft>
              <a:buSzPts val="770"/>
              <a:buNone/>
            </a:pPr>
            <a:r>
              <a:rPr lang="en" sz="1360"/>
              <a:t>index.js:- which file is useful for rendering item inside the dom,  so we have couple of things already imported over here. So, </a:t>
            </a:r>
            <a:r>
              <a:rPr lang="en" sz="1360"/>
              <a:t>when</a:t>
            </a:r>
            <a:r>
              <a:rPr lang="en" sz="1360"/>
              <a:t> you try to run npm start  this file gets executed first (index.js). So it check for all the imports </a:t>
            </a:r>
            <a:r>
              <a:rPr lang="en" sz="1360"/>
              <a:t>which</a:t>
            </a:r>
            <a:r>
              <a:rPr lang="en" sz="1360"/>
              <a:t> we need in the application.  Right now we are importing this app(</a:t>
            </a: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App</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'./App'</a:t>
            </a:r>
            <a:r>
              <a:rPr lang="en" sz="835">
                <a:solidFill>
                  <a:srgbClr val="D4D4D4"/>
                </a:solidFill>
                <a:highlight>
                  <a:srgbClr val="1E1E1E"/>
                </a:highlight>
                <a:latin typeface="Consolas"/>
                <a:ea typeface="Consolas"/>
                <a:cs typeface="Consolas"/>
                <a:sym typeface="Consolas"/>
              </a:rPr>
              <a:t>;</a:t>
            </a:r>
            <a:r>
              <a:rPr lang="en" sz="1360"/>
              <a:t>). This app is nothing but App.js.</a:t>
            </a:r>
            <a:endParaRPr sz="1360"/>
          </a:p>
          <a:p>
            <a:pPr indent="0" lvl="0" marL="0" marR="0" rtl="0" algn="l">
              <a:lnSpc>
                <a:spcPct val="105000"/>
              </a:lnSpc>
              <a:spcBef>
                <a:spcPts val="1200"/>
              </a:spcBef>
              <a:spcAft>
                <a:spcPts val="0"/>
              </a:spcAft>
              <a:buSzPts val="770"/>
              <a:buNone/>
            </a:pPr>
            <a:r>
              <a:rPr lang="en" sz="1360"/>
              <a:t>Because we want to serve all the </a:t>
            </a:r>
            <a:r>
              <a:rPr lang="en" sz="1360"/>
              <a:t>contents</a:t>
            </a:r>
            <a:r>
              <a:rPr lang="en" sz="1360"/>
              <a:t> from app.js so we have imported it. And we are importing </a:t>
            </a:r>
            <a:r>
              <a:rPr lang="en" sz="1360"/>
              <a:t>something</a:t>
            </a:r>
            <a:r>
              <a:rPr lang="en" sz="1360"/>
              <a:t> called </a:t>
            </a:r>
            <a:r>
              <a:rPr lang="en" sz="835">
                <a:solidFill>
                  <a:srgbClr val="C586C0"/>
                </a:solidFill>
                <a:highlight>
                  <a:srgbClr val="1E1E1E"/>
                </a:highlight>
                <a:latin typeface="Consolas"/>
                <a:ea typeface="Consolas"/>
                <a:cs typeface="Consolas"/>
                <a:sym typeface="Consolas"/>
              </a:rPr>
              <a:t>import</a:t>
            </a:r>
            <a:r>
              <a:rPr lang="en" sz="835">
                <a:solidFill>
                  <a:srgbClr val="D4D4D4"/>
                </a:solidFill>
                <a:highlight>
                  <a:srgbClr val="1E1E1E"/>
                </a:highlight>
                <a:latin typeface="Consolas"/>
                <a:ea typeface="Consolas"/>
                <a:cs typeface="Consolas"/>
                <a:sym typeface="Consolas"/>
              </a:rPr>
              <a:t> </a:t>
            </a:r>
            <a:r>
              <a:rPr lang="en" sz="835">
                <a:solidFill>
                  <a:srgbClr val="9CDCFE"/>
                </a:solidFill>
                <a:highlight>
                  <a:srgbClr val="1E1E1E"/>
                </a:highlight>
                <a:latin typeface="Consolas"/>
                <a:ea typeface="Consolas"/>
                <a:cs typeface="Consolas"/>
                <a:sym typeface="Consolas"/>
              </a:rPr>
              <a:t>ReactDOM</a:t>
            </a:r>
            <a:r>
              <a:rPr lang="en" sz="835">
                <a:solidFill>
                  <a:srgbClr val="D4D4D4"/>
                </a:solidFill>
                <a:highlight>
                  <a:srgbClr val="1E1E1E"/>
                </a:highlight>
                <a:latin typeface="Consolas"/>
                <a:ea typeface="Consolas"/>
                <a:cs typeface="Consolas"/>
                <a:sym typeface="Consolas"/>
              </a:rPr>
              <a:t> </a:t>
            </a:r>
            <a:r>
              <a:rPr lang="en" sz="835">
                <a:solidFill>
                  <a:srgbClr val="C586C0"/>
                </a:solidFill>
                <a:highlight>
                  <a:srgbClr val="1E1E1E"/>
                </a:highlight>
                <a:latin typeface="Consolas"/>
                <a:ea typeface="Consolas"/>
                <a:cs typeface="Consolas"/>
                <a:sym typeface="Consolas"/>
              </a:rPr>
              <a:t>from</a:t>
            </a:r>
            <a:r>
              <a:rPr lang="en" sz="835">
                <a:solidFill>
                  <a:srgbClr val="D4D4D4"/>
                </a:solidFill>
                <a:highlight>
                  <a:srgbClr val="1E1E1E"/>
                </a:highlight>
                <a:latin typeface="Consolas"/>
                <a:ea typeface="Consolas"/>
                <a:cs typeface="Consolas"/>
                <a:sym typeface="Consolas"/>
              </a:rPr>
              <a:t> </a:t>
            </a:r>
            <a:r>
              <a:rPr lang="en" sz="835">
                <a:solidFill>
                  <a:srgbClr val="CE9178"/>
                </a:solidFill>
                <a:highlight>
                  <a:srgbClr val="1E1E1E"/>
                </a:highlight>
                <a:latin typeface="Consolas"/>
                <a:ea typeface="Consolas"/>
                <a:cs typeface="Consolas"/>
                <a:sym typeface="Consolas"/>
              </a:rPr>
              <a:t>'react-dom'</a:t>
            </a:r>
            <a:r>
              <a:rPr lang="en" sz="835">
                <a:solidFill>
                  <a:srgbClr val="D4D4D4"/>
                </a:solidFill>
                <a:highlight>
                  <a:srgbClr val="1E1E1E"/>
                </a:highlight>
                <a:latin typeface="Consolas"/>
                <a:ea typeface="Consolas"/>
                <a:cs typeface="Consolas"/>
                <a:sym typeface="Consolas"/>
              </a:rPr>
              <a:t>; </a:t>
            </a:r>
            <a:r>
              <a:rPr lang="en" sz="1360"/>
              <a:t>This is responsible for all the contents in your browser dom. So we are using </a:t>
            </a:r>
            <a:r>
              <a:rPr lang="en" sz="1050">
                <a:solidFill>
                  <a:srgbClr val="9CDCFE"/>
                </a:solidFill>
                <a:highlight>
                  <a:srgbClr val="1E1E1E"/>
                </a:highlight>
                <a:latin typeface="Consolas"/>
                <a:ea typeface="Consolas"/>
                <a:cs typeface="Consolas"/>
                <a:sym typeface="Consolas"/>
              </a:rPr>
              <a:t>ReactDOM</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a:t>
            </a:r>
            <a:r>
              <a:rPr lang="en" sz="1360"/>
              <a:t> method inside render dom. And we are rendering the App </a:t>
            </a:r>
            <a:r>
              <a:rPr lang="en" sz="1050">
                <a:solidFill>
                  <a:srgbClr val="808080"/>
                </a:solidFill>
                <a:highlight>
                  <a:srgbClr val="1E1E1E"/>
                </a:highlight>
                <a:latin typeface="Consolas"/>
                <a:ea typeface="Consolas"/>
                <a:cs typeface="Consolas"/>
                <a:sym typeface="Consolas"/>
              </a:rPr>
              <a:t>&lt;</a:t>
            </a:r>
            <a:r>
              <a:rPr lang="en" sz="1050">
                <a:solidFill>
                  <a:srgbClr val="4EC9B0"/>
                </a:solidFill>
                <a:highlight>
                  <a:srgbClr val="1E1E1E"/>
                </a:highlight>
                <a:latin typeface="Consolas"/>
                <a:ea typeface="Consolas"/>
                <a:cs typeface="Consolas"/>
                <a:sym typeface="Consolas"/>
              </a:rPr>
              <a:t>App</a:t>
            </a: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1200"/>
              </a:spcBef>
              <a:spcAft>
                <a:spcPts val="0"/>
              </a:spcAft>
              <a:buSzPts val="1100"/>
              <a:buNone/>
            </a:pP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 </a:t>
            </a:r>
            <a:r>
              <a:rPr lang="en" sz="1050">
                <a:solidFill>
                  <a:srgbClr val="D4D4D4"/>
                </a:solidFill>
                <a:highlight>
                  <a:srgbClr val="1E1E1E"/>
                </a:highlight>
                <a:latin typeface="Consolas"/>
                <a:ea typeface="Consolas"/>
                <a:cs typeface="Consolas"/>
                <a:sym typeface="Consolas"/>
              </a:rPr>
              <a:t>which</a:t>
            </a:r>
            <a:r>
              <a:rPr lang="en" sz="1050">
                <a:solidFill>
                  <a:srgbClr val="D4D4D4"/>
                </a:solidFill>
                <a:highlight>
                  <a:srgbClr val="1E1E1E"/>
                </a:highlight>
                <a:latin typeface="Consolas"/>
                <a:ea typeface="Consolas"/>
                <a:cs typeface="Consolas"/>
                <a:sym typeface="Consolas"/>
              </a:rPr>
              <a:t> allow you to keep all the files under root tree. </a:t>
            </a:r>
            <a:endParaRPr sz="1050">
              <a:solidFill>
                <a:srgbClr val="808080"/>
              </a:solidFill>
              <a:highlight>
                <a:srgbClr val="1E1E1E"/>
              </a:highlight>
              <a:latin typeface="Consolas"/>
              <a:ea typeface="Consolas"/>
              <a:cs typeface="Consolas"/>
              <a:sym typeface="Consolas"/>
            </a:endParaRPr>
          </a:p>
          <a:p>
            <a:pPr indent="0" lvl="0" marL="0" marR="0" rtl="0" algn="l">
              <a:lnSpc>
                <a:spcPct val="105000"/>
              </a:lnSpc>
              <a:spcBef>
                <a:spcPts val="0"/>
              </a:spcBef>
              <a:spcAft>
                <a:spcPts val="0"/>
              </a:spcAft>
              <a:buSzPts val="770"/>
              <a:buNone/>
            </a:pPr>
            <a:r>
              <a:t/>
            </a:r>
            <a:endParaRPr sz="1360"/>
          </a:p>
          <a:p>
            <a:pPr indent="0" lvl="0" marL="0" marR="0" rtl="0" algn="l">
              <a:lnSpc>
                <a:spcPct val="105000"/>
              </a:lnSpc>
              <a:spcBef>
                <a:spcPts val="1200"/>
              </a:spcBef>
              <a:spcAft>
                <a:spcPts val="0"/>
              </a:spcAft>
              <a:buSzPts val="770"/>
              <a:buNone/>
            </a:pPr>
            <a:r>
              <a:t/>
            </a:r>
            <a:endParaRPr sz="1360"/>
          </a:p>
          <a:p>
            <a:pPr indent="0" lvl="0" marL="0" marR="0" rtl="0" algn="l">
              <a:lnSpc>
                <a:spcPct val="105000"/>
              </a:lnSpc>
              <a:spcBef>
                <a:spcPts val="1200"/>
              </a:spcBef>
              <a:spcAft>
                <a:spcPts val="0"/>
              </a:spcAft>
              <a:buSzPts val="770"/>
              <a:buNone/>
            </a:pPr>
            <a:r>
              <a:t/>
            </a:r>
            <a:endParaRPr sz="1360"/>
          </a:p>
          <a:p>
            <a:pPr indent="0" lvl="0" marL="0" rtl="0" algn="l">
              <a:lnSpc>
                <a:spcPct val="105000"/>
              </a:lnSpc>
              <a:spcBef>
                <a:spcPts val="1200"/>
              </a:spcBef>
              <a:spcAft>
                <a:spcPts val="0"/>
              </a:spcAft>
              <a:buSzPts val="770"/>
              <a:buNone/>
            </a:pPr>
            <a:r>
              <a:t/>
            </a:r>
            <a:endParaRPr sz="835">
              <a:solidFill>
                <a:srgbClr val="9CDCFE"/>
              </a:solidFill>
              <a:highlight>
                <a:srgbClr val="1E1E1E"/>
              </a:highlight>
              <a:latin typeface="Consolas"/>
              <a:ea typeface="Consolas"/>
              <a:cs typeface="Consolas"/>
              <a:sym typeface="Consolas"/>
            </a:endParaRPr>
          </a:p>
          <a:p>
            <a:pPr indent="0" lvl="0" marL="0" rtl="0" algn="l">
              <a:lnSpc>
                <a:spcPct val="105000"/>
              </a:lnSpc>
              <a:spcBef>
                <a:spcPts val="1200"/>
              </a:spcBef>
              <a:spcAft>
                <a:spcPts val="0"/>
              </a:spcAft>
              <a:buSzPts val="770"/>
              <a:buNone/>
            </a:pPr>
            <a:r>
              <a:t/>
            </a:r>
            <a:endParaRPr sz="1360"/>
          </a:p>
          <a:p>
            <a:pPr indent="0" lvl="0" marL="0" rtl="0" algn="l">
              <a:lnSpc>
                <a:spcPct val="105000"/>
              </a:lnSpc>
              <a:spcBef>
                <a:spcPts val="1200"/>
              </a:spcBef>
              <a:spcAft>
                <a:spcPts val="0"/>
              </a:spcAft>
              <a:buSzPts val="770"/>
              <a:buNone/>
            </a:pPr>
            <a:r>
              <a:rPr lang="en" sz="1360"/>
              <a:t> </a:t>
            </a:r>
            <a:endParaRPr sz="1360"/>
          </a:p>
          <a:p>
            <a:pPr indent="0" lvl="0" marL="0" rtl="0" algn="l">
              <a:lnSpc>
                <a:spcPct val="105000"/>
              </a:lnSpc>
              <a:spcBef>
                <a:spcPts val="1200"/>
              </a:spcBef>
              <a:spcAft>
                <a:spcPts val="1200"/>
              </a:spcAft>
              <a:buSzPts val="770"/>
              <a:buNone/>
            </a:pPr>
            <a:r>
              <a:t/>
            </a:r>
            <a:endParaRPr sz="136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0" name="Google Shape;44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1" name="Google Shape;441;p70"/>
          <p:cNvPicPr preferRelativeResize="0"/>
          <p:nvPr/>
        </p:nvPicPr>
        <p:blipFill>
          <a:blip r:embed="rId3">
            <a:alphaModFix/>
          </a:blip>
          <a:stretch>
            <a:fillRect/>
          </a:stretch>
        </p:blipFill>
        <p:spPr>
          <a:xfrm>
            <a:off x="0" y="1251"/>
            <a:ext cx="9144001" cy="4187925"/>
          </a:xfrm>
          <a:prstGeom prst="rect">
            <a:avLst/>
          </a:prstGeom>
          <a:noFill/>
          <a:ln>
            <a:noFill/>
          </a:ln>
        </p:spPr>
      </p:pic>
      <p:sp>
        <p:nvSpPr>
          <p:cNvPr id="442" name="Google Shape;442;p70"/>
          <p:cNvSpPr txBox="1"/>
          <p:nvPr/>
        </p:nvSpPr>
        <p:spPr>
          <a:xfrm>
            <a:off x="49575" y="4226350"/>
            <a:ext cx="8782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you look it closely then we have root over here. </a:t>
            </a:r>
            <a:endParaRPr/>
          </a:p>
        </p:txBody>
      </p:sp>
      <p:sp>
        <p:nvSpPr>
          <p:cNvPr id="443" name="Google Shape;443;p70"/>
          <p:cNvSpPr/>
          <p:nvPr/>
        </p:nvSpPr>
        <p:spPr>
          <a:xfrm>
            <a:off x="4313100" y="445025"/>
            <a:ext cx="2007900" cy="3967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9" name="Google Shape;449;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0" name="Google Shape;450;p71"/>
          <p:cNvPicPr preferRelativeResize="0"/>
          <p:nvPr/>
        </p:nvPicPr>
        <p:blipFill>
          <a:blip r:embed="rId3">
            <a:alphaModFix/>
          </a:blip>
          <a:stretch>
            <a:fillRect/>
          </a:stretch>
        </p:blipFill>
        <p:spPr>
          <a:xfrm>
            <a:off x="0" y="1251"/>
            <a:ext cx="9144001" cy="3940024"/>
          </a:xfrm>
          <a:prstGeom prst="rect">
            <a:avLst/>
          </a:prstGeom>
          <a:noFill/>
          <a:ln>
            <a:noFill/>
          </a:ln>
        </p:spPr>
      </p:pic>
      <p:sp>
        <p:nvSpPr>
          <p:cNvPr id="451" name="Google Shape;451;p71"/>
          <p:cNvSpPr txBox="1"/>
          <p:nvPr/>
        </p:nvSpPr>
        <p:spPr>
          <a:xfrm>
            <a:off x="37175" y="3990850"/>
            <a:ext cx="9106800" cy="1046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t>IF I open the window side by side and hover over root then my screen become blue. This is nothing but my parent tag and inside this tag we have </a:t>
            </a:r>
            <a:r>
              <a:rPr lang="en"/>
              <a:t>something</a:t>
            </a:r>
            <a:r>
              <a:rPr lang="en"/>
              <a:t> called as App.  This is nothing but what we have seen in </a:t>
            </a:r>
            <a:r>
              <a:rPr lang="en" sz="1050">
                <a:solidFill>
                  <a:srgbClr val="9CDCFE"/>
                </a:solidFill>
                <a:highlight>
                  <a:srgbClr val="1E1E1E"/>
                </a:highlight>
                <a:latin typeface="Consolas"/>
                <a:ea typeface="Consolas"/>
                <a:cs typeface="Consolas"/>
                <a:sym typeface="Consolas"/>
              </a:rPr>
              <a:t>document</a:t>
            </a:r>
            <a:r>
              <a:rPr lang="en" sz="1050">
                <a:solidFill>
                  <a:srgbClr val="D4D4D4"/>
                </a:solidFill>
                <a:highlight>
                  <a:srgbClr val="1E1E1E"/>
                </a:highlight>
                <a:latin typeface="Consolas"/>
                <a:ea typeface="Consolas"/>
                <a:cs typeface="Consolas"/>
                <a:sym typeface="Consolas"/>
              </a:rPr>
              <a:t>.</a:t>
            </a:r>
            <a:r>
              <a:rPr lang="en" sz="1050">
                <a:solidFill>
                  <a:srgbClr val="DCDCAA"/>
                </a:solidFill>
                <a:highlight>
                  <a:srgbClr val="1E1E1E"/>
                </a:highlight>
                <a:latin typeface="Consolas"/>
                <a:ea typeface="Consolas"/>
                <a:cs typeface="Consolas"/>
                <a:sym typeface="Consolas"/>
              </a:rPr>
              <a:t>getElementById</a:t>
            </a:r>
            <a:r>
              <a:rPr lang="en" sz="1050">
                <a:solidFill>
                  <a:srgbClr val="D4D4D4"/>
                </a:solidFill>
                <a:highlight>
                  <a:srgbClr val="1E1E1E"/>
                </a:highlight>
                <a:latin typeface="Consolas"/>
                <a:ea typeface="Consolas"/>
                <a:cs typeface="Consolas"/>
                <a:sym typeface="Consolas"/>
              </a:rPr>
              <a:t>(</a:t>
            </a:r>
            <a:r>
              <a:rPr lang="en" sz="1050">
                <a:solidFill>
                  <a:srgbClr val="CE9178"/>
                </a:solidFill>
                <a:highlight>
                  <a:srgbClr val="1E1E1E"/>
                </a:highlight>
                <a:latin typeface="Consolas"/>
                <a:ea typeface="Consolas"/>
                <a:cs typeface="Consolas"/>
                <a:sym typeface="Consolas"/>
              </a:rPr>
              <a:t>'root'</a:t>
            </a:r>
            <a:r>
              <a:rPr lang="en" sz="1050">
                <a:solidFill>
                  <a:srgbClr val="D4D4D4"/>
                </a:solidFill>
                <a:highlight>
                  <a:srgbClr val="1E1E1E"/>
                </a:highlight>
                <a:latin typeface="Consolas"/>
                <a:ea typeface="Consolas"/>
                <a:cs typeface="Consolas"/>
                <a:sym typeface="Consolas"/>
              </a:rPr>
              <a:t>)</a:t>
            </a:r>
            <a:r>
              <a:rPr lang="en"/>
              <a:t> and App.js file.</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t>Features of  ReactJS</a:t>
            </a:r>
            <a:endParaRPr sz="2100"/>
          </a:p>
          <a:p>
            <a:pPr indent="0" lvl="0" marL="0" rtl="0" algn="l">
              <a:spcBef>
                <a:spcPts val="0"/>
              </a:spcBef>
              <a:spcAft>
                <a:spcPts val="0"/>
              </a:spcAft>
              <a:buNone/>
            </a:pPr>
            <a:r>
              <a:t/>
            </a:r>
            <a:endParaRPr sz="2100">
              <a:solidFill>
                <a:srgbClr val="000000"/>
              </a:solidFill>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JSX</a:t>
            </a:r>
            <a:endParaRPr sz="2000"/>
          </a:p>
          <a:p>
            <a:pPr indent="-355600" lvl="0" marL="457200" rtl="0" algn="l">
              <a:spcBef>
                <a:spcPts val="0"/>
              </a:spcBef>
              <a:spcAft>
                <a:spcPts val="0"/>
              </a:spcAft>
              <a:buSzPts val="2000"/>
              <a:buAutoNum type="arabicPeriod"/>
            </a:pPr>
            <a:r>
              <a:rPr lang="en" sz="2000"/>
              <a:t>Components</a:t>
            </a:r>
            <a:endParaRPr sz="2000"/>
          </a:p>
          <a:p>
            <a:pPr indent="-355600" lvl="0" marL="457200" rtl="0" algn="l">
              <a:spcBef>
                <a:spcPts val="0"/>
              </a:spcBef>
              <a:spcAft>
                <a:spcPts val="0"/>
              </a:spcAft>
              <a:buSzPts val="2000"/>
              <a:buAutoNum type="arabicPeriod"/>
            </a:pPr>
            <a:r>
              <a:rPr lang="en" sz="2000"/>
              <a:t>One-way data-binding</a:t>
            </a:r>
            <a:endParaRPr sz="2000"/>
          </a:p>
          <a:p>
            <a:pPr indent="-355600" lvl="0" marL="457200" rtl="0" algn="l">
              <a:spcBef>
                <a:spcPts val="0"/>
              </a:spcBef>
              <a:spcAft>
                <a:spcPts val="0"/>
              </a:spcAft>
              <a:buSzPts val="2000"/>
              <a:buAutoNum type="arabicPeriod"/>
            </a:pPr>
            <a:r>
              <a:rPr lang="en" sz="2000"/>
              <a:t>Simplicity</a:t>
            </a:r>
            <a:endParaRPr sz="2000"/>
          </a:p>
          <a:p>
            <a:pPr indent="-355600" lvl="0" marL="457200" rtl="0" algn="l">
              <a:spcBef>
                <a:spcPts val="0"/>
              </a:spcBef>
              <a:spcAft>
                <a:spcPts val="0"/>
              </a:spcAft>
              <a:buSzPts val="2000"/>
              <a:buAutoNum type="arabicPeriod"/>
            </a:pPr>
            <a:r>
              <a:rPr lang="en" sz="2000"/>
              <a:t>Performer</a:t>
            </a:r>
            <a:endParaRPr sz="2000"/>
          </a:p>
          <a:p>
            <a:pPr indent="-355600" lvl="0" marL="457200" rtl="0" algn="l">
              <a:spcBef>
                <a:spcPts val="0"/>
              </a:spcBef>
              <a:spcAft>
                <a:spcPts val="0"/>
              </a:spcAft>
              <a:buSzPts val="2000"/>
              <a:buAutoNum type="arabicPeriod"/>
            </a:pPr>
            <a:r>
              <a:rPr lang="en" sz="2000"/>
              <a:t>License</a:t>
            </a:r>
            <a:endParaRPr sz="2000"/>
          </a:p>
          <a:p>
            <a:pPr indent="-355600" lvl="0" marL="457200" rtl="0" algn="l">
              <a:spcBef>
                <a:spcPts val="0"/>
              </a:spcBef>
              <a:spcAft>
                <a:spcPts val="0"/>
              </a:spcAft>
              <a:buSzPts val="2000"/>
              <a:buAutoNum type="arabicPeriod"/>
            </a:pPr>
            <a:r>
              <a:rPr lang="en" sz="2000"/>
              <a:t>Virtual DOM</a:t>
            </a:r>
            <a:endParaRPr sz="2000"/>
          </a:p>
          <a:p>
            <a:pPr indent="-355600" lvl="0" marL="457200" rtl="0" algn="l">
              <a:spcBef>
                <a:spcPts val="0"/>
              </a:spcBef>
              <a:spcAft>
                <a:spcPts val="0"/>
              </a:spcAft>
              <a:buSzPts val="2000"/>
              <a:buAutoNum type="arabicPeriod"/>
            </a:pPr>
            <a:r>
              <a:rPr lang="en" sz="2000"/>
              <a:t>JavascriptExpressions</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7" name="Google Shape;457;p72"/>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marR="0" rtl="0" algn="l">
              <a:lnSpc>
                <a:spcPct val="135714"/>
              </a:lnSpc>
              <a:spcBef>
                <a:spcPts val="0"/>
              </a:spcBef>
              <a:spcAft>
                <a:spcPts val="0"/>
              </a:spcAft>
              <a:buNone/>
            </a:pPr>
            <a:r>
              <a:t/>
            </a:r>
            <a:endParaRPr sz="1400">
              <a:solidFill>
                <a:srgbClr val="000000"/>
              </a:solidFill>
            </a:endParaRPr>
          </a:p>
        </p:txBody>
      </p:sp>
      <p:pic>
        <p:nvPicPr>
          <p:cNvPr id="458" name="Google Shape;458;p72"/>
          <p:cNvPicPr preferRelativeResize="0"/>
          <p:nvPr/>
        </p:nvPicPr>
        <p:blipFill>
          <a:blip r:embed="rId3">
            <a:alphaModFix/>
          </a:blip>
          <a:stretch>
            <a:fillRect/>
          </a:stretch>
        </p:blipFill>
        <p:spPr>
          <a:xfrm>
            <a:off x="311700" y="445025"/>
            <a:ext cx="8520600" cy="3719350"/>
          </a:xfrm>
          <a:prstGeom prst="rect">
            <a:avLst/>
          </a:prstGeom>
          <a:noFill/>
          <a:ln>
            <a:noFill/>
          </a:ln>
        </p:spPr>
      </p:pic>
      <p:sp>
        <p:nvSpPr>
          <p:cNvPr id="459" name="Google Shape;459;p72"/>
          <p:cNvSpPr txBox="1"/>
          <p:nvPr/>
        </p:nvSpPr>
        <p:spPr>
          <a:xfrm>
            <a:off x="371825" y="4300700"/>
            <a:ext cx="8460600" cy="9852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lang="en"/>
              <a:t>Everything present inside the function App() which is present inside the App.js will be served through </a:t>
            </a:r>
            <a:r>
              <a:rPr lang="en"/>
              <a:t>document.getElementById('root'), that’s what we have seen inside browser elements</a:t>
            </a:r>
            <a:endParaRPr/>
          </a:p>
          <a:p>
            <a:pPr indent="0" lvl="0" marL="0" marR="0" rtl="0" algn="l">
              <a:lnSpc>
                <a:spcPct val="135714"/>
              </a:lnSpc>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5" name="Google Shape;465;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6" name="Google Shape;466;p73"/>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2" name="Google Shape;47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3" name="Google Shape;473;p74"/>
          <p:cNvPicPr preferRelativeResize="0"/>
          <p:nvPr/>
        </p:nvPicPr>
        <p:blipFill>
          <a:blip r:embed="rId3">
            <a:alphaModFix/>
          </a:blip>
          <a:stretch>
            <a:fillRect/>
          </a:stretch>
        </p:blipFill>
        <p:spPr>
          <a:xfrm>
            <a:off x="0" y="1251"/>
            <a:ext cx="9144001" cy="4225100"/>
          </a:xfrm>
          <a:prstGeom prst="rect">
            <a:avLst/>
          </a:prstGeom>
          <a:noFill/>
          <a:ln>
            <a:noFill/>
          </a:ln>
        </p:spPr>
      </p:pic>
      <p:sp>
        <p:nvSpPr>
          <p:cNvPr id="474" name="Google Shape;474;p74"/>
          <p:cNvSpPr txBox="1"/>
          <p:nvPr/>
        </p:nvSpPr>
        <p:spPr>
          <a:xfrm>
            <a:off x="0" y="4263525"/>
            <a:ext cx="9144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Further when you hover over img , you can see rotating image.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Then App link is also highlighted. That’s what we have observed in App.js</a:t>
            </a:r>
            <a:endParaRPr sz="1920"/>
          </a:p>
        </p:txBody>
      </p:sp>
      <p:sp>
        <p:nvSpPr>
          <p:cNvPr id="480" name="Google Shape;480;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1" name="Google Shape;481;p75"/>
          <p:cNvPicPr preferRelativeResize="0"/>
          <p:nvPr/>
        </p:nvPicPr>
        <p:blipFill>
          <a:blip r:embed="rId3">
            <a:alphaModFix/>
          </a:blip>
          <a:stretch>
            <a:fillRect/>
          </a:stretch>
        </p:blipFill>
        <p:spPr>
          <a:xfrm>
            <a:off x="0" y="1214601"/>
            <a:ext cx="9144001" cy="3927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Whatever you are adding in  App.js will be </a:t>
            </a:r>
            <a:r>
              <a:rPr lang="en" sz="1820"/>
              <a:t>automatically</a:t>
            </a:r>
            <a:r>
              <a:rPr lang="en" sz="1820"/>
              <a:t> updated in the  browser.</a:t>
            </a:r>
            <a:endParaRPr sz="1820"/>
          </a:p>
        </p:txBody>
      </p:sp>
      <p:sp>
        <p:nvSpPr>
          <p:cNvPr id="487" name="Google Shape;487;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8" name="Google Shape;488;p76"/>
          <p:cNvPicPr preferRelativeResize="0"/>
          <p:nvPr/>
        </p:nvPicPr>
        <p:blipFill>
          <a:blip r:embed="rId3">
            <a:alphaModFix/>
          </a:blip>
          <a:stretch>
            <a:fillRect/>
          </a:stretch>
        </p:blipFill>
        <p:spPr>
          <a:xfrm>
            <a:off x="0" y="1129825"/>
            <a:ext cx="4449426" cy="3416400"/>
          </a:xfrm>
          <a:prstGeom prst="rect">
            <a:avLst/>
          </a:prstGeom>
          <a:noFill/>
          <a:ln>
            <a:noFill/>
          </a:ln>
        </p:spPr>
      </p:pic>
      <p:pic>
        <p:nvPicPr>
          <p:cNvPr id="489" name="Google Shape;489;p76"/>
          <p:cNvPicPr preferRelativeResize="0"/>
          <p:nvPr/>
        </p:nvPicPr>
        <p:blipFill>
          <a:blip r:embed="rId4">
            <a:alphaModFix/>
          </a:blip>
          <a:stretch>
            <a:fillRect/>
          </a:stretch>
        </p:blipFill>
        <p:spPr>
          <a:xfrm>
            <a:off x="4572000" y="966725"/>
            <a:ext cx="4500401" cy="35794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5" name="Google Shape;495;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Once you start the development server (</a:t>
            </a:r>
            <a:r>
              <a:rPr lang="en" u="sng">
                <a:solidFill>
                  <a:schemeClr val="hlink"/>
                </a:solidFill>
                <a:hlinkClick r:id="rId3"/>
              </a:rPr>
              <a:t>http://localhost:3000/</a:t>
            </a:r>
            <a:r>
              <a:rPr lang="en"/>
              <a:t>) then everything will be fine.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01" name="Google Shape;501;p7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02" name="Google Shape;502;p78"/>
          <p:cNvPicPr preferRelativeResize="0"/>
          <p:nvPr/>
        </p:nvPicPr>
        <p:blipFill>
          <a:blip r:embed="rId3">
            <a:alphaModFix/>
          </a:blip>
          <a:stretch>
            <a:fillRect/>
          </a:stretch>
        </p:blipFill>
        <p:spPr>
          <a:xfrm>
            <a:off x="0" y="744575"/>
            <a:ext cx="9144000" cy="3035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311700" y="63500"/>
            <a:ext cx="8520600" cy="53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React Project Setup</a:t>
            </a:r>
            <a:endParaRPr/>
          </a:p>
        </p:txBody>
      </p:sp>
      <p:sp>
        <p:nvSpPr>
          <p:cNvPr id="508" name="Google Shape;508;p79"/>
          <p:cNvSpPr txBox="1"/>
          <p:nvPr>
            <p:ph idx="1" type="body"/>
          </p:nvPr>
        </p:nvSpPr>
        <p:spPr>
          <a:xfrm>
            <a:off x="311700" y="660400"/>
            <a:ext cx="8520600" cy="3908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solidFill>
                  <a:schemeClr val="dk1"/>
                </a:solidFill>
              </a:rPr>
              <a:t>Step  by  step procedure  to start with the first react application.</a:t>
            </a:r>
            <a:endParaRPr sz="1300">
              <a:solidFill>
                <a:schemeClr val="dk1"/>
              </a:solidFill>
            </a:endParaRPr>
          </a:p>
          <a:p>
            <a:pPr indent="0" lvl="0" marL="0" rtl="0" algn="l">
              <a:lnSpc>
                <a:spcPct val="90000"/>
              </a:lnSpc>
              <a:spcBef>
                <a:spcPts val="0"/>
              </a:spcBef>
              <a:spcAft>
                <a:spcPts val="0"/>
              </a:spcAft>
              <a:buClr>
                <a:schemeClr val="dk1"/>
              </a:buClr>
              <a:buSzPts val="1100"/>
              <a:buFont typeface="Arial"/>
              <a:buNone/>
            </a:pPr>
            <a:r>
              <a:rPr b="1" lang="en" sz="1300">
                <a:solidFill>
                  <a:schemeClr val="dk1"/>
                </a:solidFill>
              </a:rPr>
              <a:t>Step 1</a:t>
            </a:r>
            <a:endParaRPr b="1" sz="1300">
              <a:solidFill>
                <a:schemeClr val="dk1"/>
              </a:solidFill>
            </a:endParaRPr>
          </a:p>
          <a:p>
            <a:pPr indent="-311150" lvl="0" marL="457200" rtl="0" algn="l">
              <a:lnSpc>
                <a:spcPct val="90000"/>
              </a:lnSpc>
              <a:spcBef>
                <a:spcPts val="0"/>
              </a:spcBef>
              <a:spcAft>
                <a:spcPts val="0"/>
              </a:spcAft>
              <a:buClr>
                <a:srgbClr val="000000"/>
              </a:buClr>
              <a:buSzPts val="1300"/>
              <a:buAutoNum type="arabicPeriod"/>
            </a:pPr>
            <a:r>
              <a:rPr lang="en" sz="1300">
                <a:solidFill>
                  <a:schemeClr val="dk1"/>
                </a:solidFill>
              </a:rPr>
              <a:t>To Start with reactJS we need to first import the react packages as follows:</a:t>
            </a:r>
            <a:endParaRPr sz="1300">
              <a:solidFill>
                <a:schemeClr val="dk1"/>
              </a:solidFill>
            </a:endParaRPr>
          </a:p>
          <a:p>
            <a:pPr indent="0" lvl="0" marL="0" rtl="0" algn="l">
              <a:lnSpc>
                <a:spcPct val="125714"/>
              </a:lnSpc>
              <a:spcBef>
                <a:spcPts val="0"/>
              </a:spcBef>
              <a:spcAft>
                <a:spcPts val="0"/>
              </a:spcAft>
              <a:buClr>
                <a:schemeClr val="dk1"/>
              </a:buClr>
              <a:buSzPts val="1100"/>
              <a:buFont typeface="Arial"/>
              <a:buNone/>
            </a:pPr>
            <a:r>
              <a:rPr lang="en" sz="1250">
                <a:solidFill>
                  <a:srgbClr val="C586C0"/>
                </a:solidFill>
                <a:highlight>
                  <a:srgbClr val="1E1E1E"/>
                </a:highlight>
                <a:latin typeface="Consolas"/>
                <a:ea typeface="Consolas"/>
                <a:cs typeface="Consolas"/>
                <a:sym typeface="Consolas"/>
              </a:rPr>
              <a:t>import</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React</a:t>
            </a:r>
            <a:r>
              <a:rPr lang="en" sz="1250">
                <a:solidFill>
                  <a:srgbClr val="D4D4D4"/>
                </a:solidFill>
                <a:highlight>
                  <a:srgbClr val="1E1E1E"/>
                </a:highlight>
                <a:latin typeface="Consolas"/>
                <a:ea typeface="Consolas"/>
                <a:cs typeface="Consolas"/>
                <a:sym typeface="Consolas"/>
              </a:rPr>
              <a:t> </a:t>
            </a:r>
            <a:r>
              <a:rPr lang="en" sz="1250">
                <a:solidFill>
                  <a:srgbClr val="C586C0"/>
                </a:solidFill>
                <a:highlight>
                  <a:srgbClr val="1E1E1E"/>
                </a:highlight>
                <a:latin typeface="Consolas"/>
                <a:ea typeface="Consolas"/>
                <a:cs typeface="Consolas"/>
                <a:sym typeface="Consolas"/>
              </a:rPr>
              <a:t>from</a:t>
            </a:r>
            <a:r>
              <a:rPr lang="en" sz="1250">
                <a:solidFill>
                  <a:srgbClr val="D4D4D4"/>
                </a:solidFill>
                <a:highlight>
                  <a:srgbClr val="1E1E1E"/>
                </a:highlight>
                <a:latin typeface="Consolas"/>
                <a:ea typeface="Consolas"/>
                <a:cs typeface="Consolas"/>
                <a:sym typeface="Consolas"/>
              </a:rPr>
              <a:t> </a:t>
            </a:r>
            <a:r>
              <a:rPr lang="en" sz="1250">
                <a:solidFill>
                  <a:srgbClr val="CE9178"/>
                </a:solidFill>
                <a:highlight>
                  <a:srgbClr val="1E1E1E"/>
                </a:highlight>
                <a:latin typeface="Consolas"/>
                <a:ea typeface="Consolas"/>
                <a:cs typeface="Consolas"/>
                <a:sym typeface="Consolas"/>
              </a:rPr>
              <a:t>"react"</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250">
                <a:solidFill>
                  <a:srgbClr val="C586C0"/>
                </a:solidFill>
                <a:highlight>
                  <a:srgbClr val="1E1E1E"/>
                </a:highlight>
                <a:latin typeface="Consolas"/>
                <a:ea typeface="Consolas"/>
                <a:cs typeface="Consolas"/>
                <a:sym typeface="Consolas"/>
              </a:rPr>
              <a:t>import</a:t>
            </a: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ReactDOM</a:t>
            </a:r>
            <a:r>
              <a:rPr lang="en" sz="1250">
                <a:solidFill>
                  <a:srgbClr val="D4D4D4"/>
                </a:solidFill>
                <a:highlight>
                  <a:srgbClr val="1E1E1E"/>
                </a:highlight>
                <a:latin typeface="Consolas"/>
                <a:ea typeface="Consolas"/>
                <a:cs typeface="Consolas"/>
                <a:sym typeface="Consolas"/>
              </a:rPr>
              <a:t> </a:t>
            </a:r>
            <a:r>
              <a:rPr lang="en" sz="1250">
                <a:solidFill>
                  <a:srgbClr val="C586C0"/>
                </a:solidFill>
                <a:highlight>
                  <a:srgbClr val="1E1E1E"/>
                </a:highlight>
                <a:latin typeface="Consolas"/>
                <a:ea typeface="Consolas"/>
                <a:cs typeface="Consolas"/>
                <a:sym typeface="Consolas"/>
              </a:rPr>
              <a:t>from</a:t>
            </a:r>
            <a:r>
              <a:rPr lang="en" sz="1250">
                <a:solidFill>
                  <a:srgbClr val="D4D4D4"/>
                </a:solidFill>
                <a:highlight>
                  <a:srgbClr val="1E1E1E"/>
                </a:highlight>
                <a:latin typeface="Consolas"/>
                <a:ea typeface="Consolas"/>
                <a:cs typeface="Consolas"/>
                <a:sym typeface="Consolas"/>
              </a:rPr>
              <a:t> </a:t>
            </a:r>
            <a:r>
              <a:rPr lang="en" sz="1250">
                <a:solidFill>
                  <a:srgbClr val="CE9178"/>
                </a:solidFill>
                <a:highlight>
                  <a:srgbClr val="1E1E1E"/>
                </a:highlight>
                <a:latin typeface="Consolas"/>
                <a:ea typeface="Consolas"/>
                <a:cs typeface="Consolas"/>
                <a:sym typeface="Consolas"/>
              </a:rPr>
              <a:t>"react-dom"</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05000"/>
              </a:lnSpc>
              <a:spcBef>
                <a:spcPts val="0"/>
              </a:spcBef>
              <a:spcAft>
                <a:spcPts val="0"/>
              </a:spcAft>
              <a:buNone/>
            </a:pPr>
            <a:r>
              <a:t/>
            </a:r>
            <a:endParaRPr sz="1300">
              <a:solidFill>
                <a:srgbClr val="000000"/>
              </a:solidFill>
            </a:endParaRPr>
          </a:p>
          <a:p>
            <a:pPr indent="-311150" lvl="0" marL="457200" rtl="0" algn="l">
              <a:lnSpc>
                <a:spcPct val="90000"/>
              </a:lnSpc>
              <a:spcBef>
                <a:spcPts val="1200"/>
              </a:spcBef>
              <a:spcAft>
                <a:spcPts val="0"/>
              </a:spcAft>
              <a:buClr>
                <a:srgbClr val="000000"/>
              </a:buClr>
              <a:buSzPts val="1300"/>
              <a:buAutoNum type="arabicPeriod"/>
            </a:pPr>
            <a:r>
              <a:rPr lang="en" sz="1300">
                <a:solidFill>
                  <a:schemeClr val="dk1"/>
                </a:solidFill>
              </a:rPr>
              <a:t>Save the file as index.js in src/ folder</a:t>
            </a:r>
            <a:endParaRPr sz="1300">
              <a:solidFill>
                <a:schemeClr val="dk1"/>
              </a:solidFill>
            </a:endParaRPr>
          </a:p>
          <a:p>
            <a:pPr indent="0" lvl="0" marL="457200" rtl="0" algn="l">
              <a:lnSpc>
                <a:spcPct val="90000"/>
              </a:lnSpc>
              <a:spcBef>
                <a:spcPts val="0"/>
              </a:spcBef>
              <a:spcAft>
                <a:spcPts val="0"/>
              </a:spcAft>
              <a:buNone/>
            </a:pPr>
            <a:r>
              <a:t/>
            </a:r>
            <a:endParaRPr sz="1300">
              <a:solidFill>
                <a:schemeClr val="dk1"/>
              </a:solidFill>
            </a:endParaRPr>
          </a:p>
          <a:p>
            <a:pPr indent="0" lvl="0" marL="0" rtl="0" algn="l">
              <a:lnSpc>
                <a:spcPct val="90000"/>
              </a:lnSpc>
              <a:spcBef>
                <a:spcPts val="0"/>
              </a:spcBef>
              <a:spcAft>
                <a:spcPts val="0"/>
              </a:spcAft>
              <a:buNone/>
            </a:pPr>
            <a:r>
              <a:rPr b="1" lang="en" sz="1300">
                <a:solidFill>
                  <a:schemeClr val="dk1"/>
                </a:solidFill>
              </a:rPr>
              <a:t>Step 2:</a:t>
            </a:r>
            <a:endParaRPr b="1" sz="1300">
              <a:solidFill>
                <a:schemeClr val="dk1"/>
              </a:solidFill>
            </a:endParaRPr>
          </a:p>
          <a:p>
            <a:pPr indent="0" lvl="0" marL="0" rtl="0" algn="l">
              <a:lnSpc>
                <a:spcPct val="90000"/>
              </a:lnSpc>
              <a:spcBef>
                <a:spcPts val="0"/>
              </a:spcBef>
              <a:spcAft>
                <a:spcPts val="0"/>
              </a:spcAft>
              <a:buNone/>
            </a:pPr>
            <a:r>
              <a:rPr lang="en" sz="1300">
                <a:solidFill>
                  <a:schemeClr val="dk1"/>
                </a:solidFill>
              </a:rPr>
              <a:t>We will write a simple code,  wherein we will display the message  “Hello,  welcome to ReactJS!”</a:t>
            </a:r>
            <a:endParaRPr sz="1300">
              <a:solidFill>
                <a:schemeClr val="dk1"/>
              </a:solidFill>
            </a:endParaRPr>
          </a:p>
          <a:p>
            <a:pPr indent="0" lvl="0" marL="457200" rtl="0" algn="l">
              <a:lnSpc>
                <a:spcPct val="90000"/>
              </a:lnSpc>
              <a:spcBef>
                <a:spcPts val="0"/>
              </a:spcBef>
              <a:spcAft>
                <a:spcPts val="0"/>
              </a:spcAft>
              <a:buNone/>
            </a:pPr>
            <a:r>
              <a:t/>
            </a:r>
            <a:endParaRPr sz="1300">
              <a:solidFill>
                <a:schemeClr val="dk1"/>
              </a:solidFill>
            </a:endParaRPr>
          </a:p>
          <a:p>
            <a:pPr indent="0" lvl="0" marL="0" rtl="0" algn="l">
              <a:lnSpc>
                <a:spcPct val="125714"/>
              </a:lnSpc>
              <a:spcBef>
                <a:spcPts val="0"/>
              </a:spcBef>
              <a:spcAft>
                <a:spcPts val="0"/>
              </a:spcAft>
              <a:buClr>
                <a:schemeClr val="dk1"/>
              </a:buClr>
              <a:buSzPts val="1100"/>
              <a:buFont typeface="Arial"/>
              <a:buNone/>
            </a:pPr>
            <a:r>
              <a:rPr lang="en" sz="1250">
                <a:solidFill>
                  <a:srgbClr val="9CDCFE"/>
                </a:solidFill>
                <a:highlight>
                  <a:srgbClr val="1E1E1E"/>
                </a:highlight>
                <a:latin typeface="Consolas"/>
                <a:ea typeface="Consolas"/>
                <a:cs typeface="Consolas"/>
                <a:sym typeface="Consolas"/>
              </a:rPr>
              <a:t>ReactDOM</a:t>
            </a:r>
            <a:r>
              <a:rPr lang="en" sz="1250">
                <a:solidFill>
                  <a:srgbClr val="D4D4D4"/>
                </a:solidFill>
                <a:highlight>
                  <a:srgbClr val="1E1E1E"/>
                </a:highlight>
                <a:latin typeface="Consolas"/>
                <a:ea typeface="Consolas"/>
                <a:cs typeface="Consolas"/>
                <a:sym typeface="Consolas"/>
              </a:rPr>
              <a:t>.</a:t>
            </a:r>
            <a:r>
              <a:rPr lang="en" sz="1250">
                <a:solidFill>
                  <a:srgbClr val="DCDCAA"/>
                </a:solidFill>
                <a:highlight>
                  <a:srgbClr val="1E1E1E"/>
                </a:highlight>
                <a:latin typeface="Consolas"/>
                <a:ea typeface="Consolas"/>
                <a:cs typeface="Consolas"/>
                <a:sym typeface="Consolas"/>
              </a:rPr>
              <a:t>render</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marR="0" rtl="0" algn="l">
              <a:lnSpc>
                <a:spcPct val="12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808080"/>
                </a:solidFill>
                <a:highlight>
                  <a:srgbClr val="1E1E1E"/>
                </a:highlight>
                <a:latin typeface="Consolas"/>
                <a:ea typeface="Consolas"/>
                <a:cs typeface="Consolas"/>
                <a:sym typeface="Consolas"/>
              </a:rPr>
              <a:t>&lt;h1&gt; “Hello,  welcome to ReactJS!”  &lt;/h1&gt;</a:t>
            </a:r>
            <a:endParaRPr sz="1250">
              <a:solidFill>
                <a:srgbClr val="808080"/>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document</a:t>
            </a:r>
            <a:r>
              <a:rPr lang="en" sz="1250">
                <a:solidFill>
                  <a:srgbClr val="D4D4D4"/>
                </a:solidFill>
                <a:highlight>
                  <a:srgbClr val="1E1E1E"/>
                </a:highlight>
                <a:latin typeface="Consolas"/>
                <a:ea typeface="Consolas"/>
                <a:cs typeface="Consolas"/>
                <a:sym typeface="Consolas"/>
              </a:rPr>
              <a:t>.</a:t>
            </a:r>
            <a:r>
              <a:rPr lang="en" sz="1250">
                <a:solidFill>
                  <a:srgbClr val="DCDCAA"/>
                </a:solidFill>
                <a:highlight>
                  <a:srgbClr val="1E1E1E"/>
                </a:highlight>
                <a:latin typeface="Consolas"/>
                <a:ea typeface="Consolas"/>
                <a:cs typeface="Consolas"/>
                <a:sym typeface="Consolas"/>
              </a:rPr>
              <a:t>getElementById</a:t>
            </a:r>
            <a:r>
              <a:rPr lang="en" sz="1250">
                <a:solidFill>
                  <a:srgbClr val="D4D4D4"/>
                </a:solidFill>
                <a:highlight>
                  <a:srgbClr val="1E1E1E"/>
                </a:highlight>
                <a:latin typeface="Consolas"/>
                <a:ea typeface="Consolas"/>
                <a:cs typeface="Consolas"/>
                <a:sym typeface="Consolas"/>
              </a:rPr>
              <a:t>(</a:t>
            </a:r>
            <a:r>
              <a:rPr lang="en" sz="1250">
                <a:solidFill>
                  <a:srgbClr val="CE9178"/>
                </a:solidFill>
                <a:highlight>
                  <a:srgbClr val="1E1E1E"/>
                </a:highlight>
                <a:latin typeface="Consolas"/>
                <a:ea typeface="Consolas"/>
                <a:cs typeface="Consolas"/>
                <a:sym typeface="Consolas"/>
              </a:rPr>
              <a:t>"root"</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25714"/>
              </a:lnSpc>
              <a:spcBef>
                <a:spcPts val="0"/>
              </a:spcBef>
              <a:spcAft>
                <a:spcPts val="0"/>
              </a:spcAft>
              <a:buClr>
                <a:schemeClr val="dk1"/>
              </a:buClr>
              <a:buSzPts val="1100"/>
              <a:buFont typeface="Arial"/>
              <a:buNone/>
            </a:pP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marR="0" rtl="0" algn="l">
              <a:lnSpc>
                <a:spcPct val="90000"/>
              </a:lnSpc>
              <a:spcBef>
                <a:spcPts val="0"/>
              </a:spcBef>
              <a:spcAft>
                <a:spcPts val="0"/>
              </a:spcAft>
              <a:buNone/>
            </a:pPr>
            <a:r>
              <a:t/>
            </a:r>
            <a:endParaRPr sz="1300">
              <a:solidFill>
                <a:schemeClr val="dk1"/>
              </a:solidFill>
            </a:endParaRPr>
          </a:p>
          <a:p>
            <a:pPr indent="0" lvl="0" marL="0" marR="0" rtl="0" algn="l">
              <a:lnSpc>
                <a:spcPct val="90000"/>
              </a:lnSpc>
              <a:spcBef>
                <a:spcPts val="0"/>
              </a:spcBef>
              <a:spcAft>
                <a:spcPts val="0"/>
              </a:spcAft>
              <a:buNone/>
            </a:pPr>
            <a:r>
              <a:rPr lang="en" sz="1300">
                <a:solidFill>
                  <a:schemeClr val="dk1"/>
                </a:solidFill>
              </a:rPr>
              <a:t>ReactDOM.render will Add the &lt;h1&gt;  tag to the element with id root.  Here is the html  file we are having:</a:t>
            </a:r>
            <a:endParaRPr sz="1300">
              <a:solidFill>
                <a:schemeClr val="dk1"/>
              </a:solidFill>
            </a:endParaRPr>
          </a:p>
          <a:p>
            <a:pPr indent="0" lvl="0" marL="0" marR="0" rtl="0" algn="l">
              <a:lnSpc>
                <a:spcPct val="90000"/>
              </a:lnSpc>
              <a:spcBef>
                <a:spcPts val="0"/>
              </a:spcBef>
              <a:spcAft>
                <a:spcPts val="0"/>
              </a:spcAft>
              <a:buNone/>
            </a:pPr>
            <a:r>
              <a:t/>
            </a:r>
            <a:endParaRPr sz="13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index.html</a:t>
            </a:r>
            <a:endParaRPr/>
          </a:p>
        </p:txBody>
      </p:sp>
      <p:sp>
        <p:nvSpPr>
          <p:cNvPr id="514" name="Google Shape;51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358"/>
              <a:buFont typeface="Arial"/>
              <a:buNone/>
            </a:pP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DOCTYPE</a:t>
            </a:r>
            <a:r>
              <a:rPr lang="en" sz="1441">
                <a:solidFill>
                  <a:srgbClr val="D4D4D4"/>
                </a:solidFill>
                <a:highlight>
                  <a:srgbClr val="1E1E1E"/>
                </a:highlight>
                <a:latin typeface="Consolas"/>
                <a:ea typeface="Consolas"/>
                <a:cs typeface="Consolas"/>
                <a:sym typeface="Consolas"/>
              </a:rPr>
              <a:t> </a:t>
            </a:r>
            <a:r>
              <a:rPr lang="en" sz="1441">
                <a:solidFill>
                  <a:srgbClr val="9CDCFE"/>
                </a:solidFill>
                <a:highlight>
                  <a:srgbClr val="1E1E1E"/>
                </a:highlight>
                <a:latin typeface="Consolas"/>
                <a:ea typeface="Consolas"/>
                <a:cs typeface="Consolas"/>
                <a:sym typeface="Consolas"/>
              </a:rPr>
              <a:t>html</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html</a:t>
            </a:r>
            <a:r>
              <a:rPr lang="en" sz="1441">
                <a:solidFill>
                  <a:srgbClr val="D4D4D4"/>
                </a:solidFill>
                <a:highlight>
                  <a:srgbClr val="1E1E1E"/>
                </a:highlight>
                <a:latin typeface="Consolas"/>
                <a:ea typeface="Consolas"/>
                <a:cs typeface="Consolas"/>
                <a:sym typeface="Consolas"/>
              </a:rPr>
              <a:t> </a:t>
            </a:r>
            <a:r>
              <a:rPr lang="en" sz="1441">
                <a:solidFill>
                  <a:srgbClr val="9CDCFE"/>
                </a:solidFill>
                <a:highlight>
                  <a:srgbClr val="1E1E1E"/>
                </a:highlight>
                <a:latin typeface="Consolas"/>
                <a:ea typeface="Consolas"/>
                <a:cs typeface="Consolas"/>
                <a:sym typeface="Consolas"/>
              </a:rPr>
              <a:t>lang</a:t>
            </a:r>
            <a:r>
              <a:rPr lang="en" sz="1441">
                <a:solidFill>
                  <a:srgbClr val="D4D4D4"/>
                </a:solidFill>
                <a:highlight>
                  <a:srgbClr val="1E1E1E"/>
                </a:highlight>
                <a:latin typeface="Consolas"/>
                <a:ea typeface="Consolas"/>
                <a:cs typeface="Consolas"/>
                <a:sym typeface="Consolas"/>
              </a:rPr>
              <a:t>=</a:t>
            </a:r>
            <a:r>
              <a:rPr lang="en" sz="1441">
                <a:solidFill>
                  <a:srgbClr val="CE9178"/>
                </a:solidFill>
                <a:highlight>
                  <a:srgbClr val="1E1E1E"/>
                </a:highlight>
                <a:latin typeface="Consolas"/>
                <a:ea typeface="Consolas"/>
                <a:cs typeface="Consolas"/>
                <a:sym typeface="Consolas"/>
              </a:rPr>
              <a:t>"en"</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head</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meta</a:t>
            </a:r>
            <a:r>
              <a:rPr lang="en" sz="1441">
                <a:solidFill>
                  <a:srgbClr val="D4D4D4"/>
                </a:solidFill>
                <a:highlight>
                  <a:srgbClr val="1E1E1E"/>
                </a:highlight>
                <a:latin typeface="Consolas"/>
                <a:ea typeface="Consolas"/>
                <a:cs typeface="Consolas"/>
                <a:sym typeface="Consolas"/>
              </a:rPr>
              <a:t> </a:t>
            </a:r>
            <a:r>
              <a:rPr lang="en" sz="1441">
                <a:solidFill>
                  <a:srgbClr val="9CDCFE"/>
                </a:solidFill>
                <a:highlight>
                  <a:srgbClr val="1E1E1E"/>
                </a:highlight>
                <a:latin typeface="Consolas"/>
                <a:ea typeface="Consolas"/>
                <a:cs typeface="Consolas"/>
                <a:sym typeface="Consolas"/>
              </a:rPr>
              <a:t>charset</a:t>
            </a:r>
            <a:r>
              <a:rPr lang="en" sz="1441">
                <a:solidFill>
                  <a:srgbClr val="D4D4D4"/>
                </a:solidFill>
                <a:highlight>
                  <a:srgbClr val="1E1E1E"/>
                </a:highlight>
                <a:latin typeface="Consolas"/>
                <a:ea typeface="Consolas"/>
                <a:cs typeface="Consolas"/>
                <a:sym typeface="Consolas"/>
              </a:rPr>
              <a:t>=</a:t>
            </a:r>
            <a:r>
              <a:rPr lang="en" sz="1441">
                <a:solidFill>
                  <a:srgbClr val="CE9178"/>
                </a:solidFill>
                <a:highlight>
                  <a:srgbClr val="1E1E1E"/>
                </a:highlight>
                <a:latin typeface="Consolas"/>
                <a:ea typeface="Consolas"/>
                <a:cs typeface="Consolas"/>
                <a:sym typeface="Consolas"/>
              </a:rPr>
              <a:t>"utf-8"</a:t>
            </a: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title</a:t>
            </a:r>
            <a:r>
              <a:rPr lang="en" sz="1441">
                <a:solidFill>
                  <a:srgbClr val="808080"/>
                </a:solidFill>
                <a:highlight>
                  <a:srgbClr val="1E1E1E"/>
                </a:highlight>
                <a:latin typeface="Consolas"/>
                <a:ea typeface="Consolas"/>
                <a:cs typeface="Consolas"/>
                <a:sym typeface="Consolas"/>
              </a:rPr>
              <a:t>&gt;</a:t>
            </a:r>
            <a:r>
              <a:rPr lang="en" sz="1441">
                <a:solidFill>
                  <a:srgbClr val="D4D4D4"/>
                </a:solidFill>
                <a:highlight>
                  <a:srgbClr val="1E1E1E"/>
                </a:highlight>
                <a:latin typeface="Consolas"/>
                <a:ea typeface="Consolas"/>
                <a:cs typeface="Consolas"/>
                <a:sym typeface="Consolas"/>
              </a:rPr>
              <a:t>React App</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title</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head</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body</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div</a:t>
            </a:r>
            <a:r>
              <a:rPr lang="en" sz="1441">
                <a:solidFill>
                  <a:srgbClr val="D4D4D4"/>
                </a:solidFill>
                <a:highlight>
                  <a:srgbClr val="1E1E1E"/>
                </a:highlight>
                <a:latin typeface="Consolas"/>
                <a:ea typeface="Consolas"/>
                <a:cs typeface="Consolas"/>
                <a:sym typeface="Consolas"/>
              </a:rPr>
              <a:t> </a:t>
            </a:r>
            <a:r>
              <a:rPr lang="en" sz="1441">
                <a:solidFill>
                  <a:srgbClr val="9CDCFE"/>
                </a:solidFill>
                <a:highlight>
                  <a:srgbClr val="1E1E1E"/>
                </a:highlight>
                <a:latin typeface="Consolas"/>
                <a:ea typeface="Consolas"/>
                <a:cs typeface="Consolas"/>
                <a:sym typeface="Consolas"/>
              </a:rPr>
              <a:t>id</a:t>
            </a:r>
            <a:r>
              <a:rPr lang="en" sz="1441">
                <a:solidFill>
                  <a:srgbClr val="D4D4D4"/>
                </a:solidFill>
                <a:highlight>
                  <a:srgbClr val="1E1E1E"/>
                </a:highlight>
                <a:latin typeface="Consolas"/>
                <a:ea typeface="Consolas"/>
                <a:cs typeface="Consolas"/>
                <a:sym typeface="Consolas"/>
              </a:rPr>
              <a:t>=</a:t>
            </a:r>
            <a:r>
              <a:rPr lang="en" sz="1441">
                <a:solidFill>
                  <a:srgbClr val="CE9178"/>
                </a:solidFill>
                <a:highlight>
                  <a:srgbClr val="1E1E1E"/>
                </a:highlight>
                <a:latin typeface="Consolas"/>
                <a:ea typeface="Consolas"/>
                <a:cs typeface="Consolas"/>
                <a:sym typeface="Consolas"/>
              </a:rPr>
              <a:t>"root"</a:t>
            </a:r>
            <a:r>
              <a:rPr lang="en" sz="1441">
                <a:solidFill>
                  <a:srgbClr val="808080"/>
                </a:solidFill>
                <a:highlight>
                  <a:srgbClr val="1E1E1E"/>
                </a:highlight>
                <a:latin typeface="Consolas"/>
                <a:ea typeface="Consolas"/>
                <a:cs typeface="Consolas"/>
                <a:sym typeface="Consolas"/>
              </a:rPr>
              <a:t>&gt;&lt;/</a:t>
            </a:r>
            <a:r>
              <a:rPr lang="en" sz="1441">
                <a:solidFill>
                  <a:srgbClr val="569CD6"/>
                </a:solidFill>
                <a:highlight>
                  <a:srgbClr val="1E1E1E"/>
                </a:highlight>
                <a:latin typeface="Consolas"/>
                <a:ea typeface="Consolas"/>
                <a:cs typeface="Consolas"/>
                <a:sym typeface="Consolas"/>
              </a:rPr>
              <a:t>div</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D4D4D4"/>
                </a:solidFill>
                <a:highlight>
                  <a:srgbClr val="1E1E1E"/>
                </a:highlight>
                <a:latin typeface="Consolas"/>
                <a:ea typeface="Consolas"/>
                <a:cs typeface="Consolas"/>
                <a:sym typeface="Consolas"/>
              </a:rPr>
              <a:t>  </a:t>
            </a:r>
            <a:r>
              <a:rPr lang="en" sz="1441">
                <a:solidFill>
                  <a:srgbClr val="808080"/>
                </a:solidFill>
                <a:highlight>
                  <a:srgbClr val="1E1E1E"/>
                </a:highlight>
                <a:latin typeface="Consolas"/>
                <a:ea typeface="Consolas"/>
                <a:cs typeface="Consolas"/>
                <a:sym typeface="Consolas"/>
              </a:rPr>
              <a:t>&lt;</a:t>
            </a:r>
            <a:r>
              <a:rPr lang="en" sz="1441">
                <a:solidFill>
                  <a:srgbClr val="808080"/>
                </a:solidFill>
                <a:highlight>
                  <a:srgbClr val="1E1E1E"/>
                </a:highlight>
                <a:latin typeface="Consolas"/>
                <a:ea typeface="Consolas"/>
                <a:cs typeface="Consolas"/>
                <a:sym typeface="Consolas"/>
              </a:rPr>
              <a:t>/</a:t>
            </a:r>
            <a:r>
              <a:rPr lang="en" sz="1441">
                <a:solidFill>
                  <a:srgbClr val="569CD6"/>
                </a:solidFill>
                <a:highlight>
                  <a:srgbClr val="1E1E1E"/>
                </a:highlight>
                <a:latin typeface="Consolas"/>
                <a:ea typeface="Consolas"/>
                <a:cs typeface="Consolas"/>
                <a:sym typeface="Consolas"/>
              </a:rPr>
              <a:t>body</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rPr lang="en" sz="1441">
                <a:solidFill>
                  <a:srgbClr val="808080"/>
                </a:solidFill>
                <a:highlight>
                  <a:srgbClr val="1E1E1E"/>
                </a:highlight>
                <a:latin typeface="Consolas"/>
                <a:ea typeface="Consolas"/>
                <a:cs typeface="Consolas"/>
                <a:sym typeface="Consolas"/>
              </a:rPr>
              <a:t>&lt;/</a:t>
            </a:r>
            <a:r>
              <a:rPr lang="en" sz="1441">
                <a:solidFill>
                  <a:srgbClr val="569CD6"/>
                </a:solidFill>
                <a:highlight>
                  <a:srgbClr val="1E1E1E"/>
                </a:highlight>
                <a:latin typeface="Consolas"/>
                <a:ea typeface="Consolas"/>
                <a:cs typeface="Consolas"/>
                <a:sym typeface="Consolas"/>
              </a:rPr>
              <a:t>html</a:t>
            </a:r>
            <a:r>
              <a:rPr lang="en" sz="1441">
                <a:solidFill>
                  <a:srgbClr val="808080"/>
                </a:solidFill>
                <a:highlight>
                  <a:srgbClr val="1E1E1E"/>
                </a:highlight>
                <a:latin typeface="Consolas"/>
                <a:ea typeface="Consolas"/>
                <a:cs typeface="Consolas"/>
                <a:sym typeface="Consolas"/>
              </a:rPr>
              <a:t>&gt;</a:t>
            </a:r>
            <a:endParaRPr sz="1441">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358"/>
              <a:buFont typeface="Arial"/>
              <a:buNone/>
            </a:pPr>
            <a:r>
              <a:t/>
            </a:r>
            <a:endParaRPr sz="1441">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SzPts val="358"/>
              <a:buNone/>
            </a:pPr>
            <a:r>
              <a:t/>
            </a:r>
            <a:endParaRPr sz="1685"/>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idx="1" type="body"/>
          </p:nvPr>
        </p:nvSpPr>
        <p:spPr>
          <a:xfrm>
            <a:off x="311700" y="-63500"/>
            <a:ext cx="8520600" cy="4632600"/>
          </a:xfrm>
          <a:prstGeom prst="rect">
            <a:avLst/>
          </a:prstGeom>
        </p:spPr>
        <p:txBody>
          <a:bodyPr anchorCtr="0" anchor="t" bIns="91425" lIns="91425" spcFirstLastPara="1" rIns="91425" wrap="square" tIns="91425">
            <a:noAutofit/>
          </a:bodyPr>
          <a:lstStyle/>
          <a:p>
            <a:pPr indent="0" lvl="0" marL="457200" rtl="0" algn="l">
              <a:lnSpc>
                <a:spcPct val="7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70000"/>
              </a:lnSpc>
              <a:spcBef>
                <a:spcPts val="0"/>
              </a:spcBef>
              <a:spcAft>
                <a:spcPts val="0"/>
              </a:spcAft>
              <a:buNone/>
            </a:pPr>
            <a:r>
              <a:rPr b="1" lang="en" sz="1500">
                <a:solidFill>
                  <a:schemeClr val="dk1"/>
                </a:solidFill>
              </a:rPr>
              <a:t>Step 3: </a:t>
            </a:r>
            <a:r>
              <a:rPr lang="en" sz="1300">
                <a:solidFill>
                  <a:schemeClr val="dk1"/>
                </a:solidFill>
              </a:rPr>
              <a:t>Next,  we need to compile the code to get the output is a browser.</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b="1" lang="en" sz="1300">
                <a:solidFill>
                  <a:schemeClr val="dk1"/>
                </a:solidFill>
              </a:rPr>
              <a:t>Here is the folder structure</a:t>
            </a:r>
            <a:endParaRPr b="1"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app1/</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node-modules/</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src/</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      index.js</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Package.json</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public/</a:t>
            </a:r>
            <a:endParaRPr sz="1300">
              <a:solidFill>
                <a:schemeClr val="dk1"/>
              </a:solidFill>
            </a:endParaRPr>
          </a:p>
          <a:p>
            <a:pPr indent="0" lvl="0" marL="0" rtl="0" algn="l">
              <a:lnSpc>
                <a:spcPct val="70000"/>
              </a:lnSpc>
              <a:spcBef>
                <a:spcPts val="0"/>
              </a:spcBef>
              <a:spcAft>
                <a:spcPts val="0"/>
              </a:spcAft>
              <a:buNone/>
            </a:pPr>
            <a:r>
              <a:rPr lang="en" sz="1300">
                <a:solidFill>
                  <a:schemeClr val="dk1"/>
                </a:solidFill>
              </a:rPr>
              <a:t>	Index.html</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lang="en" sz="1300">
                <a:solidFill>
                  <a:schemeClr val="dk1"/>
                </a:solidFill>
              </a:rPr>
              <a:t>We have added the commands to compile the final file in package.json as follows:</a:t>
            </a:r>
            <a:endParaRPr sz="1300">
              <a:solidFill>
                <a:schemeClr val="dk1"/>
              </a:solidFill>
            </a:endParaRPr>
          </a:p>
          <a:p>
            <a:pPr indent="0" lvl="0" marL="0" rtl="0" algn="l">
              <a:lnSpc>
                <a:spcPct val="115714"/>
              </a:lnSpc>
              <a:spcBef>
                <a:spcPts val="0"/>
              </a:spcBef>
              <a:spcAft>
                <a:spcPts val="0"/>
              </a:spcAft>
              <a:buNone/>
            </a:pPr>
            <a:r>
              <a:rPr lang="en" sz="1250">
                <a:solidFill>
                  <a:srgbClr val="9CDCFE"/>
                </a:solidFill>
                <a:highlight>
                  <a:srgbClr val="1E1E1E"/>
                </a:highlight>
                <a:latin typeface="Consolas"/>
                <a:ea typeface="Consolas"/>
                <a:cs typeface="Consolas"/>
                <a:sym typeface="Consolas"/>
              </a:rPr>
              <a:t>"scripts"</a:t>
            </a: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r>
              <a:rPr lang="en" sz="1250">
                <a:solidFill>
                  <a:srgbClr val="9CDCFE"/>
                </a:solidFill>
                <a:highlight>
                  <a:srgbClr val="1E1E1E"/>
                </a:highlight>
                <a:latin typeface="Consolas"/>
                <a:ea typeface="Consolas"/>
                <a:cs typeface="Consolas"/>
                <a:sym typeface="Consolas"/>
              </a:rPr>
              <a:t>"start"</a:t>
            </a:r>
            <a:r>
              <a:rPr lang="en" sz="1250">
                <a:solidFill>
                  <a:srgbClr val="D4D4D4"/>
                </a:solidFill>
                <a:highlight>
                  <a:srgbClr val="1E1E1E"/>
                </a:highlight>
                <a:latin typeface="Consolas"/>
                <a:ea typeface="Consolas"/>
                <a:cs typeface="Consolas"/>
                <a:sym typeface="Consolas"/>
              </a:rPr>
              <a:t>: </a:t>
            </a:r>
            <a:r>
              <a:rPr lang="en" sz="1250">
                <a:solidFill>
                  <a:srgbClr val="CE9178"/>
                </a:solidFill>
                <a:highlight>
                  <a:srgbClr val="1E1E1E"/>
                </a:highlight>
                <a:latin typeface="Consolas"/>
                <a:ea typeface="Consolas"/>
                <a:cs typeface="Consolas"/>
                <a:sym typeface="Consolas"/>
              </a:rPr>
              <a:t>"react-scripts start"</a:t>
            </a:r>
            <a:r>
              <a:rPr lang="en" sz="1250">
                <a:solidFill>
                  <a:srgbClr val="D4D4D4"/>
                </a:solidFill>
                <a:highlight>
                  <a:srgbClr val="1E1E1E"/>
                </a:highlight>
                <a:latin typeface="Consolas"/>
                <a:ea typeface="Consolas"/>
                <a:cs typeface="Consolas"/>
                <a:sym typeface="Consolas"/>
              </a:rPr>
              <a:t>,</a:t>
            </a:r>
            <a:endParaRPr sz="1250">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None/>
            </a:pPr>
            <a:r>
              <a:rPr lang="en" sz="1250">
                <a:solidFill>
                  <a:srgbClr val="D4D4D4"/>
                </a:solidFill>
                <a:highlight>
                  <a:srgbClr val="1E1E1E"/>
                </a:highlight>
                <a:latin typeface="Consolas"/>
                <a:ea typeface="Consolas"/>
                <a:cs typeface="Consolas"/>
                <a:sym typeface="Consolas"/>
              </a:rPr>
              <a:t>           },</a:t>
            </a:r>
            <a:endParaRPr sz="1250">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None/>
            </a:pPr>
            <a:r>
              <a:t/>
            </a:r>
            <a:endParaRPr sz="1250">
              <a:solidFill>
                <a:srgbClr val="D4D4D4"/>
              </a:solidFill>
              <a:highlight>
                <a:srgbClr val="1E1E1E"/>
              </a:highlight>
              <a:latin typeface="Consolas"/>
              <a:ea typeface="Consolas"/>
              <a:cs typeface="Consolas"/>
              <a:sym typeface="Consolas"/>
            </a:endParaRPr>
          </a:p>
          <a:p>
            <a:pPr indent="0" lvl="0" marL="0" rtl="0" algn="l">
              <a:lnSpc>
                <a:spcPct val="100000"/>
              </a:lnSpc>
              <a:spcBef>
                <a:spcPts val="0"/>
              </a:spcBef>
              <a:spcAft>
                <a:spcPts val="0"/>
              </a:spcAft>
              <a:buNone/>
            </a:pPr>
            <a:r>
              <a:rPr lang="en" sz="1100">
                <a:solidFill>
                  <a:schemeClr val="dk1"/>
                </a:solidFill>
              </a:rPr>
              <a:t>To compile the  final file  Run following command:</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npm run start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sz="1100">
                <a:solidFill>
                  <a:schemeClr val="dk1"/>
                </a:solidFill>
              </a:rPr>
              <a:t>When you run about command, it will compile the files and notify you if any error, if all  looks good it will open the browser and run index.html file  at </a:t>
            </a:r>
            <a:r>
              <a:rPr lang="en" sz="1100" u="sng">
                <a:solidFill>
                  <a:schemeClr val="accent5"/>
                </a:solidFill>
                <a:hlinkClick r:id="rId3">
                  <a:extLst>
                    <a:ext uri="{A12FA001-AC4F-418D-AE19-62706E023703}">
                      <ahyp:hlinkClr val="tx"/>
                    </a:ext>
                  </a:extLst>
                </a:hlinkClick>
              </a:rPr>
              <a:t>http://localhost:3000/index.html</a:t>
            </a:r>
            <a:r>
              <a:rPr lang="en"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a:p>
            <a:pPr indent="0" lvl="0" marL="0" rtl="0" algn="l">
              <a:lnSpc>
                <a:spcPct val="115714"/>
              </a:lnSpc>
              <a:spcBef>
                <a:spcPts val="1200"/>
              </a:spcBef>
              <a:spcAft>
                <a:spcPts val="0"/>
              </a:spcAft>
              <a:buNone/>
            </a:pPr>
            <a:r>
              <a:t/>
            </a:r>
            <a:endParaRPr sz="1250">
              <a:solidFill>
                <a:srgbClr val="D4D4D4"/>
              </a:solidFill>
              <a:highlight>
                <a:srgbClr val="1E1E1E"/>
              </a:highlight>
              <a:latin typeface="Consolas"/>
              <a:ea typeface="Consolas"/>
              <a:cs typeface="Consolas"/>
              <a:sym typeface="Consolas"/>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70000"/>
              </a:lnSpc>
              <a:spcBef>
                <a:spcPts val="0"/>
              </a:spcBef>
              <a:spcAft>
                <a:spcPts val="0"/>
              </a:spcAft>
              <a:buClr>
                <a:schemeClr val="dk1"/>
              </a:buClr>
              <a:buSzPts val="1100"/>
              <a:buFont typeface="Arial"/>
              <a:buNone/>
            </a:pPr>
            <a:r>
              <a:t/>
            </a:r>
            <a:endParaRPr b="1" sz="1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0"/>
            <a:ext cx="8520600" cy="75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ReactJS Installation</a:t>
            </a:r>
            <a:endParaRPr/>
          </a:p>
        </p:txBody>
      </p:sp>
      <p:sp>
        <p:nvSpPr>
          <p:cNvPr id="93" name="Google Shape;93;p19"/>
          <p:cNvSpPr txBox="1"/>
          <p:nvPr>
            <p:ph idx="1" type="body"/>
          </p:nvPr>
        </p:nvSpPr>
        <p:spPr>
          <a:xfrm>
            <a:off x="311700" y="818000"/>
            <a:ext cx="8520600" cy="3627000"/>
          </a:xfrm>
          <a:prstGeom prst="rect">
            <a:avLst/>
          </a:prstGeom>
        </p:spPr>
        <p:txBody>
          <a:bodyPr anchorCtr="0" anchor="t" bIns="91425" lIns="91425" spcFirstLastPara="1" rIns="91425" wrap="square" tIns="91425">
            <a:noAutofit/>
          </a:bodyPr>
          <a:lstStyle/>
          <a:p>
            <a:pPr indent="-321310" lvl="0" marL="457200" rtl="0" algn="l">
              <a:lnSpc>
                <a:spcPct val="95000"/>
              </a:lnSpc>
              <a:spcBef>
                <a:spcPts val="0"/>
              </a:spcBef>
              <a:spcAft>
                <a:spcPts val="0"/>
              </a:spcAft>
              <a:buSzPts val="1460"/>
              <a:buChar char="●"/>
            </a:pPr>
            <a:r>
              <a:rPr lang="en" sz="1460"/>
              <a:t>Install NodeJS and NPM. They are platforms you require to develop ReactJS applications.</a:t>
            </a:r>
            <a:endParaRPr sz="1460"/>
          </a:p>
          <a:p>
            <a:pPr indent="-321310" lvl="0" marL="457200" rtl="0" algn="l">
              <a:lnSpc>
                <a:spcPct val="95000"/>
              </a:lnSpc>
              <a:spcBef>
                <a:spcPts val="0"/>
              </a:spcBef>
              <a:spcAft>
                <a:spcPts val="0"/>
              </a:spcAft>
              <a:buSzPts val="1460"/>
              <a:buChar char="●"/>
            </a:pPr>
            <a:r>
              <a:rPr lang="en" sz="1460"/>
              <a:t>Install React using the npm package manager.</a:t>
            </a:r>
            <a:endParaRPr sz="1460"/>
          </a:p>
          <a:p>
            <a:pPr indent="0" lvl="0" marL="457200" rtl="0" algn="l">
              <a:lnSpc>
                <a:spcPct val="95000"/>
              </a:lnSpc>
              <a:spcBef>
                <a:spcPts val="1200"/>
              </a:spcBef>
              <a:spcAft>
                <a:spcPts val="0"/>
              </a:spcAft>
              <a:buSzPts val="770"/>
              <a:buNone/>
            </a:pPr>
            <a:r>
              <a:rPr b="1" lang="en" sz="1460"/>
              <a:t>npm install -g create-react-app</a:t>
            </a:r>
            <a:endParaRPr b="1" sz="1460"/>
          </a:p>
          <a:p>
            <a:pPr indent="-321310" lvl="0" marL="457200" marR="0" rtl="0" algn="l">
              <a:lnSpc>
                <a:spcPct val="95000"/>
              </a:lnSpc>
              <a:spcBef>
                <a:spcPts val="1200"/>
              </a:spcBef>
              <a:spcAft>
                <a:spcPts val="0"/>
              </a:spcAft>
              <a:buSzPts val="1460"/>
              <a:buChar char="●"/>
            </a:pPr>
            <a:r>
              <a:rPr lang="en" sz="1460"/>
              <a:t>Create a new React project </a:t>
            </a:r>
            <a:r>
              <a:rPr lang="en" sz="1460"/>
              <a:t>using</a:t>
            </a:r>
            <a:r>
              <a:rPr lang="en" sz="1460"/>
              <a:t> create-react-app command</a:t>
            </a:r>
            <a:endParaRPr sz="1460"/>
          </a:p>
          <a:p>
            <a:pPr indent="0" lvl="0" marL="457200" marR="0" rtl="0" algn="l">
              <a:lnSpc>
                <a:spcPct val="95000"/>
              </a:lnSpc>
              <a:spcBef>
                <a:spcPts val="1200"/>
              </a:spcBef>
              <a:spcAft>
                <a:spcPts val="0"/>
              </a:spcAft>
              <a:buSzPts val="770"/>
              <a:buNone/>
            </a:pPr>
            <a:r>
              <a:rPr b="1" lang="en" sz="1460"/>
              <a:t>create-react-app reactproject</a:t>
            </a:r>
            <a:endParaRPr b="1" sz="1460"/>
          </a:p>
          <a:p>
            <a:pPr indent="0" lvl="0" marL="457200" marR="0" rtl="0" algn="l">
              <a:lnSpc>
                <a:spcPct val="95000"/>
              </a:lnSpc>
              <a:spcBef>
                <a:spcPts val="1200"/>
              </a:spcBef>
              <a:spcAft>
                <a:spcPts val="0"/>
              </a:spcAft>
              <a:buSzPts val="770"/>
              <a:buNone/>
            </a:pPr>
            <a:r>
              <a:t/>
            </a:r>
            <a:endParaRPr b="1" sz="1460"/>
          </a:p>
          <a:p>
            <a:pPr indent="-321310" lvl="0" marL="457200" rtl="0" algn="l">
              <a:lnSpc>
                <a:spcPct val="95000"/>
              </a:lnSpc>
              <a:spcBef>
                <a:spcPts val="1200"/>
              </a:spcBef>
              <a:spcAft>
                <a:spcPts val="0"/>
              </a:spcAft>
              <a:buSzPts val="1460"/>
              <a:buChar char="●"/>
            </a:pPr>
            <a:r>
              <a:rPr lang="en" sz="1460"/>
              <a:t>We can combine the above two steps in a single command using npx. The npx is a package runner tool which comes with npm 5.2 and above version.</a:t>
            </a:r>
            <a:endParaRPr sz="1460"/>
          </a:p>
          <a:p>
            <a:pPr indent="457200" lvl="0" marL="0" rtl="0" algn="l">
              <a:lnSpc>
                <a:spcPct val="95000"/>
              </a:lnSpc>
              <a:spcBef>
                <a:spcPts val="1200"/>
              </a:spcBef>
              <a:spcAft>
                <a:spcPts val="0"/>
              </a:spcAft>
              <a:buSzPts val="770"/>
              <a:buNone/>
            </a:pPr>
            <a:r>
              <a:rPr b="1" lang="en" sz="1460"/>
              <a:t>npx create-react-app reactproject</a:t>
            </a:r>
            <a:endParaRPr b="1" sz="1460"/>
          </a:p>
          <a:p>
            <a:pPr indent="-321310" lvl="0" marL="457200" marR="0" rtl="0" algn="l">
              <a:lnSpc>
                <a:spcPct val="95000"/>
              </a:lnSpc>
              <a:spcBef>
                <a:spcPts val="1200"/>
              </a:spcBef>
              <a:spcAft>
                <a:spcPts val="0"/>
              </a:spcAft>
              <a:buSzPts val="1460"/>
              <a:buChar char="●"/>
            </a:pPr>
            <a:r>
              <a:rPr lang="en" sz="1460"/>
              <a:t>After you complete the installation process, you can now start the server.</a:t>
            </a:r>
            <a:endParaRPr sz="1460"/>
          </a:p>
          <a:p>
            <a:pPr indent="457200" lvl="0" marL="0" marR="0" rtl="0" algn="l">
              <a:lnSpc>
                <a:spcPct val="95000"/>
              </a:lnSpc>
              <a:spcBef>
                <a:spcPts val="1200"/>
              </a:spcBef>
              <a:spcAft>
                <a:spcPts val="0"/>
              </a:spcAft>
              <a:buSzPts val="770"/>
              <a:buNone/>
            </a:pPr>
            <a:r>
              <a:rPr b="1" lang="en" sz="1460"/>
              <a:t>npm start</a:t>
            </a:r>
            <a:endParaRPr b="1" sz="1460"/>
          </a:p>
          <a:p>
            <a:pPr indent="0" lvl="0" marL="457200" marR="0" rtl="0" algn="l">
              <a:lnSpc>
                <a:spcPct val="95000"/>
              </a:lnSpc>
              <a:spcBef>
                <a:spcPts val="1200"/>
              </a:spcBef>
              <a:spcAft>
                <a:spcPts val="1200"/>
              </a:spcAft>
              <a:buSzPts val="770"/>
              <a:buNone/>
            </a:pPr>
            <a:r>
              <a:t/>
            </a:r>
            <a:endParaRPr sz="1460"/>
          </a:p>
        </p:txBody>
      </p:sp>
      <p:sp>
        <p:nvSpPr>
          <p:cNvPr id="94" name="Google Shape;94;p19"/>
          <p:cNvSpPr txBox="1"/>
          <p:nvPr/>
        </p:nvSpPr>
        <p:spPr>
          <a:xfrm>
            <a:off x="644475" y="2542300"/>
            <a:ext cx="7362000" cy="398100"/>
          </a:xfrm>
          <a:prstGeom prst="rect">
            <a:avLst/>
          </a:prstGeom>
          <a:solidFill>
            <a:srgbClr val="FFFF00"/>
          </a:solidFill>
          <a:ln>
            <a:noFill/>
          </a:ln>
        </p:spPr>
        <p:txBody>
          <a:bodyPr anchorCtr="0" anchor="t" bIns="91425" lIns="91425" spcFirstLastPara="1" rIns="91425" wrap="square" tIns="91425">
            <a:spAutoFit/>
          </a:bodyPr>
          <a:lstStyle/>
          <a:p>
            <a:pPr indent="0" lvl="0" marL="457200" rtl="0" algn="l">
              <a:lnSpc>
                <a:spcPct val="95000"/>
              </a:lnSpc>
              <a:spcBef>
                <a:spcPts val="0"/>
              </a:spcBef>
              <a:spcAft>
                <a:spcPts val="1200"/>
              </a:spcAft>
              <a:buClr>
                <a:schemeClr val="dk1"/>
              </a:buClr>
              <a:buSzPts val="770"/>
              <a:buFont typeface="Arial"/>
              <a:buNone/>
            </a:pPr>
            <a:r>
              <a:rPr b="1" lang="en" sz="1460">
                <a:solidFill>
                  <a:schemeClr val="dk2"/>
                </a:solidFill>
              </a:rPr>
              <a:t>OR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5" name="Google Shape;52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70000"/>
              </a:lnSpc>
              <a:spcBef>
                <a:spcPts val="0"/>
              </a:spcBef>
              <a:spcAft>
                <a:spcPts val="0"/>
              </a:spcAft>
              <a:buNone/>
            </a:pPr>
            <a:r>
              <a:rPr b="1" lang="en" sz="1900">
                <a:solidFill>
                  <a:schemeClr val="dk1"/>
                </a:solidFill>
              </a:rPr>
              <a:t>Step 4: </a:t>
            </a:r>
            <a:endParaRPr b="1" sz="1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The URL </a:t>
            </a:r>
            <a:r>
              <a:rPr lang="en" sz="1500" u="sng">
                <a:solidFill>
                  <a:schemeClr val="hlink"/>
                </a:solidFill>
                <a:hlinkClick r:id="rId3"/>
              </a:rPr>
              <a:t>http://localhost:3000</a:t>
            </a:r>
            <a:r>
              <a:rPr lang="en" sz="1500">
                <a:solidFill>
                  <a:schemeClr val="dk1"/>
                </a:solidFill>
              </a:rPr>
              <a:t>  will open in the browser once the code is compiled and display the message “Hello, Welcome to ReactJS”.</a:t>
            </a:r>
            <a:endParaRPr b="1" sz="19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311700" y="445025"/>
            <a:ext cx="8520600" cy="572700"/>
          </a:xfrm>
          <a:prstGeom prst="rect">
            <a:avLst/>
          </a:prstGeom>
          <a:solidFill>
            <a:srgbClr val="FFFF00"/>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090"/>
              <a:t> What is React JSX ?   							Dec- 2021 5-marks</a:t>
            </a:r>
            <a:endParaRPr sz="2090"/>
          </a:p>
          <a:p>
            <a:pPr indent="0" lvl="0" marL="0" rtl="0" algn="l">
              <a:spcBef>
                <a:spcPts val="0"/>
              </a:spcBef>
              <a:spcAft>
                <a:spcPts val="0"/>
              </a:spcAft>
              <a:buSzPts val="990"/>
              <a:buNone/>
            </a:pPr>
            <a:r>
              <a:t/>
            </a:r>
            <a:endParaRPr sz="3620"/>
          </a:p>
        </p:txBody>
      </p:sp>
      <p:sp>
        <p:nvSpPr>
          <p:cNvPr id="531" name="Google Shape;531;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87">
                <a:solidFill>
                  <a:schemeClr val="dk1"/>
                </a:solidFill>
              </a:rPr>
              <a:t>JSX</a:t>
            </a:r>
            <a:r>
              <a:rPr lang="en" sz="2335"/>
              <a:t> </a:t>
            </a:r>
            <a:r>
              <a:rPr lang="en" sz="1687">
                <a:solidFill>
                  <a:schemeClr val="dk1"/>
                </a:solidFill>
              </a:rPr>
              <a:t>i</a:t>
            </a:r>
            <a:r>
              <a:rPr lang="en" sz="1687">
                <a:solidFill>
                  <a:schemeClr val="dk1"/>
                </a:solidFill>
              </a:rPr>
              <a:t>s an extension  to JavaScript. It is a template script where you will have the power of using HTML and Javascript together.</a:t>
            </a:r>
            <a:endParaRPr sz="1687">
              <a:solidFill>
                <a:schemeClr val="dk1"/>
              </a:solidFill>
            </a:endParaRPr>
          </a:p>
          <a:p>
            <a:pPr indent="0" lvl="0" marL="0" rtl="0" algn="l">
              <a:lnSpc>
                <a:spcPct val="95000"/>
              </a:lnSpc>
              <a:spcBef>
                <a:spcPts val="1200"/>
              </a:spcBef>
              <a:spcAft>
                <a:spcPts val="0"/>
              </a:spcAft>
              <a:buSzPts val="1018"/>
              <a:buNone/>
            </a:pPr>
            <a:r>
              <a:rPr lang="en" sz="1687">
                <a:solidFill>
                  <a:schemeClr val="dk1"/>
                </a:solidFill>
              </a:rPr>
              <a:t>An example of a JSX code is:</a:t>
            </a:r>
            <a:endParaRPr sz="1687">
              <a:solidFill>
                <a:schemeClr val="dk1"/>
              </a:solidFill>
            </a:endParaRPr>
          </a:p>
          <a:p>
            <a:pPr indent="0" lvl="0" marL="0" rtl="0" algn="l">
              <a:lnSpc>
                <a:spcPct val="95000"/>
              </a:lnSpc>
              <a:spcBef>
                <a:spcPts val="1200"/>
              </a:spcBef>
              <a:spcAft>
                <a:spcPts val="0"/>
              </a:spcAft>
              <a:buSzPts val="1018"/>
              <a:buNone/>
            </a:pPr>
            <a:r>
              <a:rPr lang="en" sz="1687">
                <a:solidFill>
                  <a:schemeClr val="dk1"/>
                </a:solidFill>
              </a:rPr>
              <a:t>Const h1tag =”&lt;h1&gt; Hello&lt;/h1&gt;”;</a:t>
            </a:r>
            <a:endParaRPr sz="1687">
              <a:solidFill>
                <a:schemeClr val="dk1"/>
              </a:solidFill>
            </a:endParaRPr>
          </a:p>
          <a:p>
            <a:pPr indent="0" lvl="0" marL="0" rtl="0" algn="l">
              <a:lnSpc>
                <a:spcPct val="95000"/>
              </a:lnSpc>
              <a:spcBef>
                <a:spcPts val="1200"/>
              </a:spcBef>
              <a:spcAft>
                <a:spcPts val="0"/>
              </a:spcAft>
              <a:buSzPts val="1018"/>
              <a:buNone/>
            </a:pPr>
            <a:r>
              <a:rPr lang="en" sz="1687">
                <a:solidFill>
                  <a:schemeClr val="dk1"/>
                </a:solidFill>
              </a:rPr>
              <a:t>In React, you can write HTML/XML structure in the same file as the JavaScript code. Then, the preprocessor converts the expressions into  JavaScript code. Additionally you can also manage the state changes in the dom in the most effective manner.</a:t>
            </a:r>
            <a:endParaRPr sz="1687">
              <a:solidFill>
                <a:schemeClr val="dk1"/>
              </a:solidFill>
            </a:endParaRPr>
          </a:p>
          <a:p>
            <a:pPr indent="0" lvl="0" marL="0" rtl="0" algn="l">
              <a:lnSpc>
                <a:spcPct val="95000"/>
              </a:lnSpc>
              <a:spcBef>
                <a:spcPts val="1200"/>
              </a:spcBef>
              <a:spcAft>
                <a:spcPts val="0"/>
              </a:spcAft>
              <a:buSzPts val="1018"/>
              <a:buNone/>
            </a:pPr>
            <a:r>
              <a:rPr lang="en" sz="1687">
                <a:solidFill>
                  <a:schemeClr val="dk1"/>
                </a:solidFill>
              </a:rPr>
              <a:t>JSX tags includes a tag name, attributes and children.</a:t>
            </a:r>
            <a:endParaRPr sz="1687">
              <a:solidFill>
                <a:schemeClr val="dk1"/>
              </a:solidFill>
            </a:endParaRPr>
          </a:p>
          <a:p>
            <a:pPr indent="0" lvl="0" marL="0" rtl="0" algn="l">
              <a:lnSpc>
                <a:spcPct val="95000"/>
              </a:lnSpc>
              <a:spcBef>
                <a:spcPts val="1200"/>
              </a:spcBef>
              <a:spcAft>
                <a:spcPts val="0"/>
              </a:spcAft>
              <a:buSzPts val="1018"/>
              <a:buNone/>
            </a:pPr>
            <a:r>
              <a:t/>
            </a:r>
            <a:endParaRPr sz="1687">
              <a:solidFill>
                <a:schemeClr val="dk1"/>
              </a:solidFill>
            </a:endParaRPr>
          </a:p>
          <a:p>
            <a:pPr indent="0" lvl="0" marL="0" rtl="0" algn="l">
              <a:lnSpc>
                <a:spcPct val="95000"/>
              </a:lnSpc>
              <a:spcBef>
                <a:spcPts val="1200"/>
              </a:spcBef>
              <a:spcAft>
                <a:spcPts val="1200"/>
              </a:spcAft>
              <a:buSzPts val="1018"/>
              <a:buNone/>
            </a:pPr>
            <a:r>
              <a:t/>
            </a:r>
            <a:endParaRPr sz="2335"/>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Reasons to use JSX in React</a:t>
            </a:r>
            <a:endParaRPr/>
          </a:p>
        </p:txBody>
      </p:sp>
      <p:sp>
        <p:nvSpPr>
          <p:cNvPr id="537" name="Google Shape;53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31152" lvl="0" marL="457200" rtl="0" algn="l">
              <a:spcBef>
                <a:spcPts val="0"/>
              </a:spcBef>
              <a:spcAft>
                <a:spcPts val="0"/>
              </a:spcAft>
              <a:buClr>
                <a:srgbClr val="000000"/>
              </a:buClr>
              <a:buSzPct val="100000"/>
              <a:buChar char="●"/>
            </a:pPr>
            <a:r>
              <a:rPr lang="en" sz="1900">
                <a:solidFill>
                  <a:srgbClr val="000000"/>
                </a:solidFill>
              </a:rPr>
              <a:t>It works at a more incredible speed than regular Javascript.  While it translates the code to Javascript, it also performs optimization.</a:t>
            </a:r>
            <a:endParaRPr sz="1900">
              <a:solidFill>
                <a:srgbClr val="000000"/>
              </a:solidFill>
            </a:endParaRPr>
          </a:p>
          <a:p>
            <a:pPr indent="0" lvl="0" marL="457200" rtl="0" algn="l">
              <a:spcBef>
                <a:spcPts val="1200"/>
              </a:spcBef>
              <a:spcAft>
                <a:spcPts val="0"/>
              </a:spcAft>
              <a:buNone/>
            </a:pPr>
            <a:r>
              <a:t/>
            </a:r>
            <a:endParaRPr sz="1900">
              <a:solidFill>
                <a:srgbClr val="000000"/>
              </a:solidFill>
            </a:endParaRPr>
          </a:p>
          <a:p>
            <a:pPr indent="-331152" lvl="0" marL="457200" rtl="0" algn="l">
              <a:spcBef>
                <a:spcPts val="1200"/>
              </a:spcBef>
              <a:spcAft>
                <a:spcPts val="0"/>
              </a:spcAft>
              <a:buClr>
                <a:srgbClr val="000000"/>
              </a:buClr>
              <a:buSzPct val="100000"/>
              <a:buChar char="●"/>
            </a:pPr>
            <a:r>
              <a:rPr lang="en" sz="1900">
                <a:solidFill>
                  <a:srgbClr val="000000"/>
                </a:solidFill>
              </a:rPr>
              <a:t>It makes use of components that include both markup and logic.</a:t>
            </a:r>
            <a:endParaRPr sz="1900">
              <a:solidFill>
                <a:srgbClr val="000000"/>
              </a:solidFill>
            </a:endParaRPr>
          </a:p>
          <a:p>
            <a:pPr indent="0" lvl="0" marL="457200" rtl="0" algn="l">
              <a:spcBef>
                <a:spcPts val="1200"/>
              </a:spcBef>
              <a:spcAft>
                <a:spcPts val="0"/>
              </a:spcAft>
              <a:buNone/>
            </a:pPr>
            <a:r>
              <a:t/>
            </a:r>
            <a:endParaRPr sz="1900">
              <a:solidFill>
                <a:srgbClr val="000000"/>
              </a:solidFill>
            </a:endParaRPr>
          </a:p>
          <a:p>
            <a:pPr indent="-331152" lvl="0" marL="457200" rtl="0" algn="l">
              <a:spcBef>
                <a:spcPts val="1200"/>
              </a:spcBef>
              <a:spcAft>
                <a:spcPts val="0"/>
              </a:spcAft>
              <a:buClr>
                <a:srgbClr val="000000"/>
              </a:buClr>
              <a:buSzPct val="100000"/>
              <a:buChar char="●"/>
            </a:pPr>
            <a:r>
              <a:rPr lang="en" sz="1900">
                <a:solidFill>
                  <a:srgbClr val="000000"/>
                </a:solidFill>
              </a:rPr>
              <a:t>You can find the errors during the compilation time as it is type-safe.</a:t>
            </a:r>
            <a:endParaRPr sz="1900">
              <a:solidFill>
                <a:srgbClr val="000000"/>
              </a:solidFill>
            </a:endParaRPr>
          </a:p>
          <a:p>
            <a:pPr indent="0" lvl="0" marL="457200" rtl="0" algn="l">
              <a:spcBef>
                <a:spcPts val="1200"/>
              </a:spcBef>
              <a:spcAft>
                <a:spcPts val="0"/>
              </a:spcAft>
              <a:buNone/>
            </a:pPr>
            <a:r>
              <a:t/>
            </a:r>
            <a:endParaRPr sz="1900">
              <a:solidFill>
                <a:srgbClr val="000000"/>
              </a:solidFill>
            </a:endParaRPr>
          </a:p>
          <a:p>
            <a:pPr indent="-331152" lvl="0" marL="457200" rtl="0" algn="l">
              <a:spcBef>
                <a:spcPts val="1200"/>
              </a:spcBef>
              <a:spcAft>
                <a:spcPts val="0"/>
              </a:spcAft>
              <a:buClr>
                <a:srgbClr val="000000"/>
              </a:buClr>
              <a:buSzPct val="100000"/>
              <a:buChar char="●"/>
            </a:pPr>
            <a:r>
              <a:rPr lang="en" sz="1900">
                <a:solidFill>
                  <a:srgbClr val="000000"/>
                </a:solidFill>
              </a:rPr>
              <a:t>You can easily create templates in JSX.</a:t>
            </a:r>
            <a:endParaRPr sz="1900">
              <a:solidFill>
                <a:srgbClr val="000000"/>
              </a:solidFill>
            </a:endParaRPr>
          </a:p>
          <a:p>
            <a:pPr indent="0" lvl="0" marL="457200" rtl="0" algn="l">
              <a:spcBef>
                <a:spcPts val="1200"/>
              </a:spcBef>
              <a:spcAft>
                <a:spcPts val="1200"/>
              </a:spcAft>
              <a:buNone/>
            </a:pPr>
            <a:r>
              <a:rPr lang="en" sz="1900">
                <a:solidFill>
                  <a:srgbClr val="000000"/>
                </a:solidFill>
              </a:rPr>
              <a:t>  </a:t>
            </a:r>
            <a:endParaRPr sz="2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Expressions in JSX</a:t>
            </a:r>
            <a:endParaRPr/>
          </a:p>
        </p:txBody>
      </p:sp>
      <p:sp>
        <p:nvSpPr>
          <p:cNvPr id="543" name="Google Shape;543;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400">
                <a:solidFill>
                  <a:schemeClr val="dk1"/>
                </a:solidFill>
              </a:rPr>
              <a:t>Expressions are  used inside curly brackets { }, and they are expanded during run time. Expressions in react are the same as javascript expressions.</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rtl="0" algn="l">
              <a:spcBef>
                <a:spcPts val="0"/>
              </a:spcBef>
              <a:spcAft>
                <a:spcPts val="1200"/>
              </a:spcAft>
              <a:buNone/>
            </a:pPr>
            <a:r>
              <a:t/>
            </a:r>
            <a:endParaRPr sz="1400">
              <a:solidFill>
                <a:srgbClr val="000000"/>
              </a:solidFill>
            </a:endParaRPr>
          </a:p>
        </p:txBody>
      </p:sp>
      <p:sp>
        <p:nvSpPr>
          <p:cNvPr id="544" name="Google Shape;544;p85"/>
          <p:cNvSpPr txBox="1"/>
          <p:nvPr/>
        </p:nvSpPr>
        <p:spPr>
          <a:xfrm>
            <a:off x="596900" y="1917700"/>
            <a:ext cx="7988400" cy="323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800">
                <a:solidFill>
                  <a:schemeClr val="dk2"/>
                </a:solidFill>
              </a:rPr>
              <a:t>import React from "react";</a:t>
            </a:r>
            <a:endParaRPr sz="1800">
              <a:solidFill>
                <a:schemeClr val="dk2"/>
              </a:solidFill>
            </a:endParaRPr>
          </a:p>
          <a:p>
            <a:pPr indent="0" lvl="0" marL="0" marR="0" rtl="0" algn="l">
              <a:lnSpc>
                <a:spcPct val="115000"/>
              </a:lnSpc>
              <a:spcBef>
                <a:spcPts val="1200"/>
              </a:spcBef>
              <a:spcAft>
                <a:spcPts val="0"/>
              </a:spcAft>
              <a:buNone/>
            </a:pPr>
            <a:r>
              <a:rPr lang="en" sz="1800">
                <a:solidFill>
                  <a:schemeClr val="dk2"/>
                </a:solidFill>
              </a:rPr>
              <a:t>import ReactDOM from "react-dom";</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2"/>
                </a:solidFill>
              </a:rPr>
              <a:t>const display = “Hello, Welcome to ReactJS!”;</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2"/>
                </a:solidFill>
              </a:rPr>
              <a:t>const h1tag =  “&lt;h1&gt; {display} &lt;/h1&gt;”;</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2"/>
                </a:solidFill>
              </a:rPr>
              <a:t>ReactDOM.render(h1tag, document.getElementById('root'));</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0" name="Google Shape;550;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800"/>
              <a:t>https://snipper.io/s/-McIYXR6cEvW-VVXUeKE</a:t>
            </a:r>
            <a:endParaRPr sz="2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6" name="Google Shape;556;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7" name="Google Shape;557;p87"/>
          <p:cNvPicPr preferRelativeResize="0"/>
          <p:nvPr/>
        </p:nvPicPr>
        <p:blipFill>
          <a:blip r:embed="rId3">
            <a:alphaModFix/>
          </a:blip>
          <a:stretch>
            <a:fillRect/>
          </a:stretch>
        </p:blipFill>
        <p:spPr>
          <a:xfrm>
            <a:off x="483185" y="0"/>
            <a:ext cx="8177630" cy="5143500"/>
          </a:xfrm>
          <a:prstGeom prst="rect">
            <a:avLst/>
          </a:prstGeom>
          <a:noFill/>
          <a:ln>
            <a:noFill/>
          </a:ln>
        </p:spPr>
      </p:pic>
      <p:sp>
        <p:nvSpPr>
          <p:cNvPr id="558" name="Google Shape;558;p87"/>
          <p:cNvSpPr txBox="1"/>
          <p:nvPr/>
        </p:nvSpPr>
        <p:spPr>
          <a:xfrm>
            <a:off x="5003800" y="1841500"/>
            <a:ext cx="35052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 can see that the {display} expressions is not replaced. </a:t>
            </a:r>
            <a:endParaRPr/>
          </a:p>
          <a:p>
            <a:pPr indent="0" lvl="0" marL="0" rtl="0" algn="l">
              <a:spcBef>
                <a:spcPts val="0"/>
              </a:spcBef>
              <a:spcAft>
                <a:spcPts val="0"/>
              </a:spcAft>
              <a:buNone/>
            </a:pPr>
            <a:r>
              <a:rPr lang="en"/>
              <a:t>React does not know what to do when an expression { } is used inside the .js file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 us now add changes and create a .jsx file as test.jsx</a:t>
            </a:r>
            <a:endParaRPr/>
          </a:p>
        </p:txBody>
      </p:sp>
      <p:sp>
        <p:nvSpPr>
          <p:cNvPr id="564" name="Google Shape;564;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2350">
                <a:solidFill>
                  <a:srgbClr val="C586C0"/>
                </a:solidFill>
                <a:highlight>
                  <a:srgbClr val="1E1E1E"/>
                </a:highlight>
                <a:latin typeface="Consolas"/>
                <a:ea typeface="Consolas"/>
                <a:cs typeface="Consolas"/>
                <a:sym typeface="Consolas"/>
              </a:rPr>
              <a:t>import</a:t>
            </a:r>
            <a:r>
              <a:rPr lang="en" sz="2350">
                <a:solidFill>
                  <a:srgbClr val="D4D4D4"/>
                </a:solidFill>
                <a:highlight>
                  <a:srgbClr val="1E1E1E"/>
                </a:highlight>
                <a:latin typeface="Consolas"/>
                <a:ea typeface="Consolas"/>
                <a:cs typeface="Consolas"/>
                <a:sym typeface="Consolas"/>
              </a:rPr>
              <a:t> </a:t>
            </a:r>
            <a:r>
              <a:rPr lang="en" sz="2350">
                <a:solidFill>
                  <a:srgbClr val="9CDCFE"/>
                </a:solidFill>
                <a:highlight>
                  <a:srgbClr val="1E1E1E"/>
                </a:highlight>
                <a:latin typeface="Consolas"/>
                <a:ea typeface="Consolas"/>
                <a:cs typeface="Consolas"/>
                <a:sym typeface="Consolas"/>
              </a:rPr>
              <a:t>React</a:t>
            </a:r>
            <a:r>
              <a:rPr lang="en" sz="2350">
                <a:solidFill>
                  <a:srgbClr val="D4D4D4"/>
                </a:solidFill>
                <a:highlight>
                  <a:srgbClr val="1E1E1E"/>
                </a:highlight>
                <a:latin typeface="Consolas"/>
                <a:ea typeface="Consolas"/>
                <a:cs typeface="Consolas"/>
                <a:sym typeface="Consolas"/>
              </a:rPr>
              <a:t> </a:t>
            </a:r>
            <a:r>
              <a:rPr lang="en" sz="2350">
                <a:solidFill>
                  <a:srgbClr val="C586C0"/>
                </a:solidFill>
                <a:highlight>
                  <a:srgbClr val="1E1E1E"/>
                </a:highlight>
                <a:latin typeface="Consolas"/>
                <a:ea typeface="Consolas"/>
                <a:cs typeface="Consolas"/>
                <a:sym typeface="Consolas"/>
              </a:rPr>
              <a:t>from</a:t>
            </a:r>
            <a:r>
              <a:rPr lang="en" sz="2350">
                <a:solidFill>
                  <a:srgbClr val="D4D4D4"/>
                </a:solidFill>
                <a:highlight>
                  <a:srgbClr val="1E1E1E"/>
                </a:highlight>
                <a:latin typeface="Consolas"/>
                <a:ea typeface="Consolas"/>
                <a:cs typeface="Consolas"/>
                <a:sym typeface="Consolas"/>
              </a:rPr>
              <a:t> </a:t>
            </a:r>
            <a:r>
              <a:rPr lang="en" sz="2350">
                <a:solidFill>
                  <a:srgbClr val="CE9178"/>
                </a:solidFill>
                <a:highlight>
                  <a:srgbClr val="1E1E1E"/>
                </a:highlight>
                <a:latin typeface="Consolas"/>
                <a:ea typeface="Consolas"/>
                <a:cs typeface="Consolas"/>
                <a:sym typeface="Consolas"/>
              </a:rPr>
              <a:t>"react"</a:t>
            </a:r>
            <a:r>
              <a:rPr lang="en" sz="2350">
                <a:solidFill>
                  <a:srgbClr val="D4D4D4"/>
                </a:solidFill>
                <a:highlight>
                  <a:srgbClr val="1E1E1E"/>
                </a:highlight>
                <a:latin typeface="Consolas"/>
                <a:ea typeface="Consolas"/>
                <a:cs typeface="Consolas"/>
                <a:sym typeface="Consolas"/>
              </a:rPr>
              <a:t>;</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2350">
                <a:solidFill>
                  <a:srgbClr val="C586C0"/>
                </a:solidFill>
                <a:highlight>
                  <a:srgbClr val="1E1E1E"/>
                </a:highlight>
                <a:latin typeface="Consolas"/>
                <a:ea typeface="Consolas"/>
                <a:cs typeface="Consolas"/>
                <a:sym typeface="Consolas"/>
              </a:rPr>
              <a:t>import</a:t>
            </a:r>
            <a:r>
              <a:rPr lang="en" sz="2350">
                <a:solidFill>
                  <a:srgbClr val="D4D4D4"/>
                </a:solidFill>
                <a:highlight>
                  <a:srgbClr val="1E1E1E"/>
                </a:highlight>
                <a:latin typeface="Consolas"/>
                <a:ea typeface="Consolas"/>
                <a:cs typeface="Consolas"/>
                <a:sym typeface="Consolas"/>
              </a:rPr>
              <a:t> </a:t>
            </a:r>
            <a:r>
              <a:rPr lang="en" sz="2350">
                <a:solidFill>
                  <a:srgbClr val="9CDCFE"/>
                </a:solidFill>
                <a:highlight>
                  <a:srgbClr val="1E1E1E"/>
                </a:highlight>
                <a:latin typeface="Consolas"/>
                <a:ea typeface="Consolas"/>
                <a:cs typeface="Consolas"/>
                <a:sym typeface="Consolas"/>
              </a:rPr>
              <a:t>ReactDOM</a:t>
            </a:r>
            <a:r>
              <a:rPr lang="en" sz="2350">
                <a:solidFill>
                  <a:srgbClr val="D4D4D4"/>
                </a:solidFill>
                <a:highlight>
                  <a:srgbClr val="1E1E1E"/>
                </a:highlight>
                <a:latin typeface="Consolas"/>
                <a:ea typeface="Consolas"/>
                <a:cs typeface="Consolas"/>
                <a:sym typeface="Consolas"/>
              </a:rPr>
              <a:t> </a:t>
            </a:r>
            <a:r>
              <a:rPr lang="en" sz="2350">
                <a:solidFill>
                  <a:srgbClr val="C586C0"/>
                </a:solidFill>
                <a:highlight>
                  <a:srgbClr val="1E1E1E"/>
                </a:highlight>
                <a:latin typeface="Consolas"/>
                <a:ea typeface="Consolas"/>
                <a:cs typeface="Consolas"/>
                <a:sym typeface="Consolas"/>
              </a:rPr>
              <a:t>from</a:t>
            </a:r>
            <a:r>
              <a:rPr lang="en" sz="2350">
                <a:solidFill>
                  <a:srgbClr val="D4D4D4"/>
                </a:solidFill>
                <a:highlight>
                  <a:srgbClr val="1E1E1E"/>
                </a:highlight>
                <a:latin typeface="Consolas"/>
                <a:ea typeface="Consolas"/>
                <a:cs typeface="Consolas"/>
                <a:sym typeface="Consolas"/>
              </a:rPr>
              <a:t> </a:t>
            </a:r>
            <a:r>
              <a:rPr lang="en" sz="2350">
                <a:solidFill>
                  <a:srgbClr val="CE9178"/>
                </a:solidFill>
                <a:highlight>
                  <a:srgbClr val="1E1E1E"/>
                </a:highlight>
                <a:latin typeface="Consolas"/>
                <a:ea typeface="Consolas"/>
                <a:cs typeface="Consolas"/>
                <a:sym typeface="Consolas"/>
              </a:rPr>
              <a:t>"react-dom"</a:t>
            </a:r>
            <a:r>
              <a:rPr lang="en" sz="2350">
                <a:solidFill>
                  <a:srgbClr val="D4D4D4"/>
                </a:solidFill>
                <a:highlight>
                  <a:srgbClr val="1E1E1E"/>
                </a:highlight>
                <a:latin typeface="Consolas"/>
                <a:ea typeface="Consolas"/>
                <a:cs typeface="Consolas"/>
                <a:sym typeface="Consolas"/>
              </a:rPr>
              <a:t>;</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2350">
                <a:solidFill>
                  <a:srgbClr val="569CD6"/>
                </a:solidFill>
                <a:highlight>
                  <a:srgbClr val="1E1E1E"/>
                </a:highlight>
                <a:latin typeface="Consolas"/>
                <a:ea typeface="Consolas"/>
                <a:cs typeface="Consolas"/>
                <a:sym typeface="Consolas"/>
              </a:rPr>
              <a:t>const</a:t>
            </a:r>
            <a:r>
              <a:rPr lang="en" sz="2350">
                <a:solidFill>
                  <a:srgbClr val="D4D4D4"/>
                </a:solidFill>
                <a:highlight>
                  <a:srgbClr val="1E1E1E"/>
                </a:highlight>
                <a:latin typeface="Consolas"/>
                <a:ea typeface="Consolas"/>
                <a:cs typeface="Consolas"/>
                <a:sym typeface="Consolas"/>
              </a:rPr>
              <a:t> </a:t>
            </a:r>
            <a:r>
              <a:rPr lang="en" sz="2350">
                <a:solidFill>
                  <a:srgbClr val="4FC1FF"/>
                </a:solidFill>
                <a:highlight>
                  <a:srgbClr val="1E1E1E"/>
                </a:highlight>
                <a:latin typeface="Consolas"/>
                <a:ea typeface="Consolas"/>
                <a:cs typeface="Consolas"/>
                <a:sym typeface="Consolas"/>
              </a:rPr>
              <a:t>display</a:t>
            </a:r>
            <a:r>
              <a:rPr lang="en" sz="2350">
                <a:solidFill>
                  <a:srgbClr val="D4D4D4"/>
                </a:solidFill>
                <a:highlight>
                  <a:srgbClr val="1E1E1E"/>
                </a:highlight>
                <a:latin typeface="Consolas"/>
                <a:ea typeface="Consolas"/>
                <a:cs typeface="Consolas"/>
                <a:sym typeface="Consolas"/>
              </a:rPr>
              <a:t> = </a:t>
            </a:r>
            <a:r>
              <a:rPr lang="en" sz="2350">
                <a:solidFill>
                  <a:srgbClr val="CE9178"/>
                </a:solidFill>
                <a:highlight>
                  <a:srgbClr val="1E1E1E"/>
                </a:highlight>
                <a:latin typeface="Consolas"/>
                <a:ea typeface="Consolas"/>
                <a:cs typeface="Consolas"/>
                <a:sym typeface="Consolas"/>
              </a:rPr>
              <a:t>"Hello, Welcome to ReactJS!"</a:t>
            </a:r>
            <a:r>
              <a:rPr lang="en" sz="2350">
                <a:solidFill>
                  <a:srgbClr val="D4D4D4"/>
                </a:solidFill>
                <a:highlight>
                  <a:srgbClr val="1E1E1E"/>
                </a:highlight>
                <a:latin typeface="Consolas"/>
                <a:ea typeface="Consolas"/>
                <a:cs typeface="Consolas"/>
                <a:sym typeface="Consolas"/>
              </a:rPr>
              <a:t>;</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2350">
                <a:solidFill>
                  <a:srgbClr val="569CD6"/>
                </a:solidFill>
                <a:highlight>
                  <a:srgbClr val="1E1E1E"/>
                </a:highlight>
                <a:latin typeface="Consolas"/>
                <a:ea typeface="Consolas"/>
                <a:cs typeface="Consolas"/>
                <a:sym typeface="Consolas"/>
              </a:rPr>
              <a:t>const</a:t>
            </a:r>
            <a:r>
              <a:rPr lang="en" sz="2350">
                <a:solidFill>
                  <a:srgbClr val="D4D4D4"/>
                </a:solidFill>
                <a:highlight>
                  <a:srgbClr val="1E1E1E"/>
                </a:highlight>
                <a:latin typeface="Consolas"/>
                <a:ea typeface="Consolas"/>
                <a:cs typeface="Consolas"/>
                <a:sym typeface="Consolas"/>
              </a:rPr>
              <a:t> </a:t>
            </a:r>
            <a:r>
              <a:rPr lang="en" sz="2350">
                <a:solidFill>
                  <a:srgbClr val="4FC1FF"/>
                </a:solidFill>
                <a:highlight>
                  <a:srgbClr val="1E1E1E"/>
                </a:highlight>
                <a:latin typeface="Consolas"/>
                <a:ea typeface="Consolas"/>
                <a:cs typeface="Consolas"/>
                <a:sym typeface="Consolas"/>
              </a:rPr>
              <a:t>h1tag</a:t>
            </a:r>
            <a:r>
              <a:rPr lang="en" sz="2350">
                <a:solidFill>
                  <a:srgbClr val="D4D4D4"/>
                </a:solidFill>
                <a:highlight>
                  <a:srgbClr val="1E1E1E"/>
                </a:highlight>
                <a:latin typeface="Consolas"/>
                <a:ea typeface="Consolas"/>
                <a:cs typeface="Consolas"/>
                <a:sym typeface="Consolas"/>
              </a:rPr>
              <a:t> =  </a:t>
            </a:r>
            <a:r>
              <a:rPr lang="en" sz="2350">
                <a:solidFill>
                  <a:srgbClr val="808080"/>
                </a:solidFill>
                <a:highlight>
                  <a:srgbClr val="1E1E1E"/>
                </a:highlight>
                <a:latin typeface="Consolas"/>
                <a:ea typeface="Consolas"/>
                <a:cs typeface="Consolas"/>
                <a:sym typeface="Consolas"/>
              </a:rPr>
              <a:t>&lt;</a:t>
            </a:r>
            <a:r>
              <a:rPr lang="en" sz="2350">
                <a:solidFill>
                  <a:srgbClr val="569CD6"/>
                </a:solidFill>
                <a:highlight>
                  <a:srgbClr val="1E1E1E"/>
                </a:highlight>
                <a:latin typeface="Consolas"/>
                <a:ea typeface="Consolas"/>
                <a:cs typeface="Consolas"/>
                <a:sym typeface="Consolas"/>
              </a:rPr>
              <a:t>h1</a:t>
            </a:r>
            <a:r>
              <a:rPr lang="en" sz="2350">
                <a:solidFill>
                  <a:srgbClr val="808080"/>
                </a:solidFill>
                <a:highlight>
                  <a:srgbClr val="1E1E1E"/>
                </a:highlight>
                <a:latin typeface="Consolas"/>
                <a:ea typeface="Consolas"/>
                <a:cs typeface="Consolas"/>
                <a:sym typeface="Consolas"/>
              </a:rPr>
              <a:t>&gt;</a:t>
            </a:r>
            <a:r>
              <a:rPr lang="en" sz="2350">
                <a:solidFill>
                  <a:srgbClr val="D4D4D4"/>
                </a:solidFill>
                <a:highlight>
                  <a:srgbClr val="1E1E1E"/>
                </a:highlight>
                <a:latin typeface="Consolas"/>
                <a:ea typeface="Consolas"/>
                <a:cs typeface="Consolas"/>
                <a:sym typeface="Consolas"/>
              </a:rPr>
              <a:t> </a:t>
            </a:r>
            <a:r>
              <a:rPr lang="en" sz="2350">
                <a:solidFill>
                  <a:srgbClr val="569CD6"/>
                </a:solidFill>
                <a:highlight>
                  <a:srgbClr val="1E1E1E"/>
                </a:highlight>
                <a:latin typeface="Consolas"/>
                <a:ea typeface="Consolas"/>
                <a:cs typeface="Consolas"/>
                <a:sym typeface="Consolas"/>
              </a:rPr>
              <a:t>{</a:t>
            </a:r>
            <a:r>
              <a:rPr lang="en" sz="2350">
                <a:solidFill>
                  <a:srgbClr val="4FC1FF"/>
                </a:solidFill>
                <a:highlight>
                  <a:srgbClr val="1E1E1E"/>
                </a:highlight>
                <a:latin typeface="Consolas"/>
                <a:ea typeface="Consolas"/>
                <a:cs typeface="Consolas"/>
                <a:sym typeface="Consolas"/>
              </a:rPr>
              <a:t>display</a:t>
            </a:r>
            <a:r>
              <a:rPr lang="en" sz="2350">
                <a:solidFill>
                  <a:srgbClr val="569CD6"/>
                </a:solidFill>
                <a:highlight>
                  <a:srgbClr val="1E1E1E"/>
                </a:highlight>
                <a:latin typeface="Consolas"/>
                <a:ea typeface="Consolas"/>
                <a:cs typeface="Consolas"/>
                <a:sym typeface="Consolas"/>
              </a:rPr>
              <a:t>}</a:t>
            </a:r>
            <a:r>
              <a:rPr lang="en" sz="2350">
                <a:solidFill>
                  <a:srgbClr val="D4D4D4"/>
                </a:solidFill>
                <a:highlight>
                  <a:srgbClr val="1E1E1E"/>
                </a:highlight>
                <a:latin typeface="Consolas"/>
                <a:ea typeface="Consolas"/>
                <a:cs typeface="Consolas"/>
                <a:sym typeface="Consolas"/>
              </a:rPr>
              <a:t> </a:t>
            </a:r>
            <a:r>
              <a:rPr lang="en" sz="2350">
                <a:solidFill>
                  <a:srgbClr val="808080"/>
                </a:solidFill>
                <a:highlight>
                  <a:srgbClr val="1E1E1E"/>
                </a:highlight>
                <a:latin typeface="Consolas"/>
                <a:ea typeface="Consolas"/>
                <a:cs typeface="Consolas"/>
                <a:sym typeface="Consolas"/>
              </a:rPr>
              <a:t>&lt;/</a:t>
            </a:r>
            <a:r>
              <a:rPr lang="en" sz="2350">
                <a:solidFill>
                  <a:srgbClr val="569CD6"/>
                </a:solidFill>
                <a:highlight>
                  <a:srgbClr val="1E1E1E"/>
                </a:highlight>
                <a:latin typeface="Consolas"/>
                <a:ea typeface="Consolas"/>
                <a:cs typeface="Consolas"/>
                <a:sym typeface="Consolas"/>
              </a:rPr>
              <a:t>h1</a:t>
            </a:r>
            <a:r>
              <a:rPr lang="en" sz="2350">
                <a:solidFill>
                  <a:srgbClr val="808080"/>
                </a:solidFill>
                <a:highlight>
                  <a:srgbClr val="1E1E1E"/>
                </a:highlight>
                <a:latin typeface="Consolas"/>
                <a:ea typeface="Consolas"/>
                <a:cs typeface="Consolas"/>
                <a:sym typeface="Consolas"/>
              </a:rPr>
              <a:t>&gt;</a:t>
            </a:r>
            <a:r>
              <a:rPr lang="en" sz="2350">
                <a:solidFill>
                  <a:srgbClr val="D4D4D4"/>
                </a:solidFill>
                <a:highlight>
                  <a:srgbClr val="1E1E1E"/>
                </a:highlight>
                <a:latin typeface="Consolas"/>
                <a:ea typeface="Consolas"/>
                <a:cs typeface="Consolas"/>
                <a:sym typeface="Consolas"/>
              </a:rPr>
              <a:t>;</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2350">
                <a:solidFill>
                  <a:srgbClr val="C586C0"/>
                </a:solidFill>
                <a:highlight>
                  <a:srgbClr val="1E1E1E"/>
                </a:highlight>
                <a:latin typeface="Consolas"/>
                <a:ea typeface="Consolas"/>
                <a:cs typeface="Consolas"/>
                <a:sym typeface="Consolas"/>
              </a:rPr>
              <a:t>export</a:t>
            </a:r>
            <a:r>
              <a:rPr lang="en" sz="2350">
                <a:solidFill>
                  <a:srgbClr val="D4D4D4"/>
                </a:solidFill>
                <a:highlight>
                  <a:srgbClr val="1E1E1E"/>
                </a:highlight>
                <a:latin typeface="Consolas"/>
                <a:ea typeface="Consolas"/>
                <a:cs typeface="Consolas"/>
                <a:sym typeface="Consolas"/>
              </a:rPr>
              <a:t> </a:t>
            </a:r>
            <a:r>
              <a:rPr lang="en" sz="2350">
                <a:solidFill>
                  <a:srgbClr val="C586C0"/>
                </a:solidFill>
                <a:highlight>
                  <a:srgbClr val="1E1E1E"/>
                </a:highlight>
                <a:latin typeface="Consolas"/>
                <a:ea typeface="Consolas"/>
                <a:cs typeface="Consolas"/>
                <a:sym typeface="Consolas"/>
              </a:rPr>
              <a:t>default</a:t>
            </a:r>
            <a:r>
              <a:rPr lang="en" sz="2350">
                <a:solidFill>
                  <a:srgbClr val="D4D4D4"/>
                </a:solidFill>
                <a:highlight>
                  <a:srgbClr val="1E1E1E"/>
                </a:highlight>
                <a:latin typeface="Consolas"/>
                <a:ea typeface="Consolas"/>
                <a:cs typeface="Consolas"/>
                <a:sym typeface="Consolas"/>
              </a:rPr>
              <a:t> </a:t>
            </a:r>
            <a:r>
              <a:rPr lang="en" sz="2350">
                <a:solidFill>
                  <a:srgbClr val="4FC1FF"/>
                </a:solidFill>
                <a:highlight>
                  <a:srgbClr val="1E1E1E"/>
                </a:highlight>
                <a:latin typeface="Consolas"/>
                <a:ea typeface="Consolas"/>
                <a:cs typeface="Consolas"/>
                <a:sym typeface="Consolas"/>
              </a:rPr>
              <a:t>h1tag</a:t>
            </a:r>
            <a:r>
              <a:rPr lang="en" sz="2350">
                <a:solidFill>
                  <a:srgbClr val="D4D4D4"/>
                </a:solidFill>
                <a:highlight>
                  <a:srgbClr val="1E1E1E"/>
                </a:highlight>
                <a:latin typeface="Consolas"/>
                <a:ea typeface="Consolas"/>
                <a:cs typeface="Consolas"/>
                <a:sym typeface="Consolas"/>
              </a:rPr>
              <a:t>;</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2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23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3100"/>
          </a:p>
        </p:txBody>
      </p:sp>
      <p:sp>
        <p:nvSpPr>
          <p:cNvPr id="565" name="Google Shape;565;p88"/>
          <p:cNvSpPr txBox="1"/>
          <p:nvPr/>
        </p:nvSpPr>
        <p:spPr>
          <a:xfrm>
            <a:off x="342900" y="3911600"/>
            <a:ext cx="8547000" cy="615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have added the required code and will use the test.jsx file in index.js. We want the h1tag variable to be used inside index.js, so the same is exported as shown above in the test.jsx.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is the modified code in index.js</a:t>
            </a:r>
            <a:endParaRPr/>
          </a:p>
        </p:txBody>
      </p:sp>
      <p:sp>
        <p:nvSpPr>
          <p:cNvPr id="571" name="Google Shape;571;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650">
                <a:solidFill>
                  <a:srgbClr val="C586C0"/>
                </a:solidFill>
                <a:highlight>
                  <a:srgbClr val="1E1E1E"/>
                </a:highlight>
                <a:latin typeface="Consolas"/>
                <a:ea typeface="Consolas"/>
                <a:cs typeface="Consolas"/>
                <a:sym typeface="Consolas"/>
              </a:rPr>
              <a:t>import</a:t>
            </a:r>
            <a:r>
              <a:rPr lang="en" sz="1650">
                <a:solidFill>
                  <a:srgbClr val="D4D4D4"/>
                </a:solidFill>
                <a:highlight>
                  <a:srgbClr val="1E1E1E"/>
                </a:highlight>
                <a:latin typeface="Consolas"/>
                <a:ea typeface="Consolas"/>
                <a:cs typeface="Consolas"/>
                <a:sym typeface="Consolas"/>
              </a:rPr>
              <a:t> </a:t>
            </a:r>
            <a:r>
              <a:rPr lang="en" sz="1650">
                <a:solidFill>
                  <a:srgbClr val="9CDCFE"/>
                </a:solidFill>
                <a:highlight>
                  <a:srgbClr val="1E1E1E"/>
                </a:highlight>
                <a:latin typeface="Consolas"/>
                <a:ea typeface="Consolas"/>
                <a:cs typeface="Consolas"/>
                <a:sym typeface="Consolas"/>
              </a:rPr>
              <a:t>React</a:t>
            </a:r>
            <a:r>
              <a:rPr lang="en" sz="1650">
                <a:solidFill>
                  <a:srgbClr val="D4D4D4"/>
                </a:solidFill>
                <a:highlight>
                  <a:srgbClr val="1E1E1E"/>
                </a:highlight>
                <a:latin typeface="Consolas"/>
                <a:ea typeface="Consolas"/>
                <a:cs typeface="Consolas"/>
                <a:sym typeface="Consolas"/>
              </a:rPr>
              <a:t> </a:t>
            </a:r>
            <a:r>
              <a:rPr lang="en" sz="1650">
                <a:solidFill>
                  <a:srgbClr val="C586C0"/>
                </a:solidFill>
                <a:highlight>
                  <a:srgbClr val="1E1E1E"/>
                </a:highlight>
                <a:latin typeface="Consolas"/>
                <a:ea typeface="Consolas"/>
                <a:cs typeface="Consolas"/>
                <a:sym typeface="Consolas"/>
              </a:rPr>
              <a:t>from</a:t>
            </a:r>
            <a:r>
              <a:rPr lang="en" sz="1650">
                <a:solidFill>
                  <a:srgbClr val="D4D4D4"/>
                </a:solidFill>
                <a:highlight>
                  <a:srgbClr val="1E1E1E"/>
                </a:highlight>
                <a:latin typeface="Consolas"/>
                <a:ea typeface="Consolas"/>
                <a:cs typeface="Consolas"/>
                <a:sym typeface="Consolas"/>
              </a:rPr>
              <a:t> </a:t>
            </a:r>
            <a:r>
              <a:rPr lang="en" sz="1650">
                <a:solidFill>
                  <a:srgbClr val="CE9178"/>
                </a:solidFill>
                <a:highlight>
                  <a:srgbClr val="1E1E1E"/>
                </a:highlight>
                <a:latin typeface="Consolas"/>
                <a:ea typeface="Consolas"/>
                <a:cs typeface="Consolas"/>
                <a:sym typeface="Consolas"/>
              </a:rPr>
              <a:t>"react"</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C586C0"/>
                </a:solidFill>
                <a:highlight>
                  <a:srgbClr val="1E1E1E"/>
                </a:highlight>
                <a:latin typeface="Consolas"/>
                <a:ea typeface="Consolas"/>
                <a:cs typeface="Consolas"/>
                <a:sym typeface="Consolas"/>
              </a:rPr>
              <a:t>import</a:t>
            </a:r>
            <a:r>
              <a:rPr lang="en" sz="1650">
                <a:solidFill>
                  <a:srgbClr val="D4D4D4"/>
                </a:solidFill>
                <a:highlight>
                  <a:srgbClr val="1E1E1E"/>
                </a:highlight>
                <a:latin typeface="Consolas"/>
                <a:ea typeface="Consolas"/>
                <a:cs typeface="Consolas"/>
                <a:sym typeface="Consolas"/>
              </a:rPr>
              <a:t> </a:t>
            </a:r>
            <a:r>
              <a:rPr lang="en" sz="1650">
                <a:solidFill>
                  <a:srgbClr val="9CDCFE"/>
                </a:solidFill>
                <a:highlight>
                  <a:srgbClr val="1E1E1E"/>
                </a:highlight>
                <a:latin typeface="Consolas"/>
                <a:ea typeface="Consolas"/>
                <a:cs typeface="Consolas"/>
                <a:sym typeface="Consolas"/>
              </a:rPr>
              <a:t>ReactDOM</a:t>
            </a:r>
            <a:r>
              <a:rPr lang="en" sz="1650">
                <a:solidFill>
                  <a:srgbClr val="D4D4D4"/>
                </a:solidFill>
                <a:highlight>
                  <a:srgbClr val="1E1E1E"/>
                </a:highlight>
                <a:latin typeface="Consolas"/>
                <a:ea typeface="Consolas"/>
                <a:cs typeface="Consolas"/>
                <a:sym typeface="Consolas"/>
              </a:rPr>
              <a:t> </a:t>
            </a:r>
            <a:r>
              <a:rPr lang="en" sz="1650">
                <a:solidFill>
                  <a:srgbClr val="C586C0"/>
                </a:solidFill>
                <a:highlight>
                  <a:srgbClr val="1E1E1E"/>
                </a:highlight>
                <a:latin typeface="Consolas"/>
                <a:ea typeface="Consolas"/>
                <a:cs typeface="Consolas"/>
                <a:sym typeface="Consolas"/>
              </a:rPr>
              <a:t>from</a:t>
            </a:r>
            <a:r>
              <a:rPr lang="en" sz="1650">
                <a:solidFill>
                  <a:srgbClr val="D4D4D4"/>
                </a:solidFill>
                <a:highlight>
                  <a:srgbClr val="1E1E1E"/>
                </a:highlight>
                <a:latin typeface="Consolas"/>
                <a:ea typeface="Consolas"/>
                <a:cs typeface="Consolas"/>
                <a:sym typeface="Consolas"/>
              </a:rPr>
              <a:t> </a:t>
            </a:r>
            <a:r>
              <a:rPr lang="en" sz="1650">
                <a:solidFill>
                  <a:srgbClr val="CE9178"/>
                </a:solidFill>
                <a:highlight>
                  <a:srgbClr val="1E1E1E"/>
                </a:highlight>
                <a:latin typeface="Consolas"/>
                <a:ea typeface="Consolas"/>
                <a:cs typeface="Consolas"/>
                <a:sym typeface="Consolas"/>
              </a:rPr>
              <a:t>"react-dom"</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C586C0"/>
                </a:solidFill>
                <a:highlight>
                  <a:srgbClr val="1E1E1E"/>
                </a:highlight>
                <a:latin typeface="Consolas"/>
                <a:ea typeface="Consolas"/>
                <a:cs typeface="Consolas"/>
                <a:sym typeface="Consolas"/>
              </a:rPr>
              <a:t>import</a:t>
            </a:r>
            <a:r>
              <a:rPr lang="en" sz="1650">
                <a:solidFill>
                  <a:srgbClr val="D4D4D4"/>
                </a:solidFill>
                <a:highlight>
                  <a:srgbClr val="1E1E1E"/>
                </a:highlight>
                <a:latin typeface="Consolas"/>
                <a:ea typeface="Consolas"/>
                <a:cs typeface="Consolas"/>
                <a:sym typeface="Consolas"/>
              </a:rPr>
              <a:t> </a:t>
            </a:r>
            <a:r>
              <a:rPr lang="en" sz="1650">
                <a:solidFill>
                  <a:srgbClr val="9CDCFE"/>
                </a:solidFill>
                <a:highlight>
                  <a:srgbClr val="1E1E1E"/>
                </a:highlight>
                <a:latin typeface="Consolas"/>
                <a:ea typeface="Consolas"/>
                <a:cs typeface="Consolas"/>
                <a:sym typeface="Consolas"/>
              </a:rPr>
              <a:t>h1tag</a:t>
            </a:r>
            <a:r>
              <a:rPr lang="en" sz="1650">
                <a:solidFill>
                  <a:srgbClr val="D4D4D4"/>
                </a:solidFill>
                <a:highlight>
                  <a:srgbClr val="1E1E1E"/>
                </a:highlight>
                <a:latin typeface="Consolas"/>
                <a:ea typeface="Consolas"/>
                <a:cs typeface="Consolas"/>
                <a:sym typeface="Consolas"/>
              </a:rPr>
              <a:t> </a:t>
            </a:r>
            <a:r>
              <a:rPr lang="en" sz="1650">
                <a:solidFill>
                  <a:srgbClr val="C586C0"/>
                </a:solidFill>
                <a:highlight>
                  <a:srgbClr val="1E1E1E"/>
                </a:highlight>
                <a:latin typeface="Consolas"/>
                <a:ea typeface="Consolas"/>
                <a:cs typeface="Consolas"/>
                <a:sym typeface="Consolas"/>
              </a:rPr>
              <a:t>from</a:t>
            </a:r>
            <a:r>
              <a:rPr lang="en" sz="1650">
                <a:solidFill>
                  <a:srgbClr val="D4D4D4"/>
                </a:solidFill>
                <a:highlight>
                  <a:srgbClr val="1E1E1E"/>
                </a:highlight>
                <a:latin typeface="Consolas"/>
                <a:ea typeface="Consolas"/>
                <a:cs typeface="Consolas"/>
                <a:sym typeface="Consolas"/>
              </a:rPr>
              <a:t> </a:t>
            </a:r>
            <a:r>
              <a:rPr lang="en" sz="1650">
                <a:solidFill>
                  <a:srgbClr val="CE9178"/>
                </a:solidFill>
                <a:highlight>
                  <a:srgbClr val="1E1E1E"/>
                </a:highlight>
                <a:latin typeface="Consolas"/>
                <a:ea typeface="Consolas"/>
                <a:cs typeface="Consolas"/>
                <a:sym typeface="Consolas"/>
              </a:rPr>
              <a:t>"./test.jsx"</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9CDCFE"/>
                </a:solidFill>
                <a:highlight>
                  <a:srgbClr val="1E1E1E"/>
                </a:highlight>
                <a:latin typeface="Consolas"/>
                <a:ea typeface="Consolas"/>
                <a:cs typeface="Consolas"/>
                <a:sym typeface="Consolas"/>
              </a:rPr>
              <a:t>ReactDOM</a:t>
            </a:r>
            <a:r>
              <a:rPr lang="en" sz="1650">
                <a:solidFill>
                  <a:srgbClr val="D4D4D4"/>
                </a:solidFill>
                <a:highlight>
                  <a:srgbClr val="1E1E1E"/>
                </a:highlight>
                <a:latin typeface="Consolas"/>
                <a:ea typeface="Consolas"/>
                <a:cs typeface="Consolas"/>
                <a:sym typeface="Consolas"/>
              </a:rPr>
              <a:t>.</a:t>
            </a:r>
            <a:r>
              <a:rPr lang="en" sz="1650">
                <a:solidFill>
                  <a:srgbClr val="DCDCAA"/>
                </a:solidFill>
                <a:highlight>
                  <a:srgbClr val="1E1E1E"/>
                </a:highlight>
                <a:latin typeface="Consolas"/>
                <a:ea typeface="Consolas"/>
                <a:cs typeface="Consolas"/>
                <a:sym typeface="Consolas"/>
              </a:rPr>
              <a:t>render</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D4D4D4"/>
                </a:solidFill>
                <a:highlight>
                  <a:srgbClr val="1E1E1E"/>
                </a:highlight>
                <a:latin typeface="Consolas"/>
                <a:ea typeface="Consolas"/>
                <a:cs typeface="Consolas"/>
                <a:sym typeface="Consolas"/>
              </a:rPr>
              <a:t>  </a:t>
            </a:r>
            <a:r>
              <a:rPr lang="en" sz="1650">
                <a:solidFill>
                  <a:srgbClr val="4FC1FF"/>
                </a:solidFill>
                <a:highlight>
                  <a:srgbClr val="1E1E1E"/>
                </a:highlight>
                <a:latin typeface="Consolas"/>
                <a:ea typeface="Consolas"/>
                <a:cs typeface="Consolas"/>
                <a:sym typeface="Consolas"/>
              </a:rPr>
              <a:t>h1tag</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D4D4D4"/>
                </a:solidFill>
                <a:highlight>
                  <a:srgbClr val="1E1E1E"/>
                </a:highlight>
                <a:latin typeface="Consolas"/>
                <a:ea typeface="Consolas"/>
                <a:cs typeface="Consolas"/>
                <a:sym typeface="Consolas"/>
              </a:rPr>
              <a:t>  </a:t>
            </a:r>
            <a:r>
              <a:rPr lang="en" sz="1650">
                <a:solidFill>
                  <a:srgbClr val="9CDCFE"/>
                </a:solidFill>
                <a:highlight>
                  <a:srgbClr val="1E1E1E"/>
                </a:highlight>
                <a:latin typeface="Consolas"/>
                <a:ea typeface="Consolas"/>
                <a:cs typeface="Consolas"/>
                <a:sym typeface="Consolas"/>
              </a:rPr>
              <a:t>document</a:t>
            </a:r>
            <a:r>
              <a:rPr lang="en" sz="1650">
                <a:solidFill>
                  <a:srgbClr val="D4D4D4"/>
                </a:solidFill>
                <a:highlight>
                  <a:srgbClr val="1E1E1E"/>
                </a:highlight>
                <a:latin typeface="Consolas"/>
                <a:ea typeface="Consolas"/>
                <a:cs typeface="Consolas"/>
                <a:sym typeface="Consolas"/>
              </a:rPr>
              <a:t>.</a:t>
            </a:r>
            <a:r>
              <a:rPr lang="en" sz="1650">
                <a:solidFill>
                  <a:srgbClr val="DCDCAA"/>
                </a:solidFill>
                <a:highlight>
                  <a:srgbClr val="1E1E1E"/>
                </a:highlight>
                <a:latin typeface="Consolas"/>
                <a:ea typeface="Consolas"/>
                <a:cs typeface="Consolas"/>
                <a:sym typeface="Consolas"/>
              </a:rPr>
              <a:t>getElementById</a:t>
            </a:r>
            <a:r>
              <a:rPr lang="en" sz="1650">
                <a:solidFill>
                  <a:srgbClr val="D4D4D4"/>
                </a:solidFill>
                <a:highlight>
                  <a:srgbClr val="1E1E1E"/>
                </a:highlight>
                <a:latin typeface="Consolas"/>
                <a:ea typeface="Consolas"/>
                <a:cs typeface="Consolas"/>
                <a:sym typeface="Consolas"/>
              </a:rPr>
              <a:t>(</a:t>
            </a:r>
            <a:r>
              <a:rPr lang="en" sz="1650">
                <a:solidFill>
                  <a:srgbClr val="CE9178"/>
                </a:solidFill>
                <a:highlight>
                  <a:srgbClr val="1E1E1E"/>
                </a:highlight>
                <a:latin typeface="Consolas"/>
                <a:ea typeface="Consolas"/>
                <a:cs typeface="Consolas"/>
                <a:sym typeface="Consolas"/>
              </a:rPr>
              <a:t>'root'</a:t>
            </a:r>
            <a:r>
              <a:rPr lang="en" sz="1650">
                <a:solidFill>
                  <a:srgbClr val="D4D4D4"/>
                </a:solidFill>
                <a:highlight>
                  <a:srgbClr val="1E1E1E"/>
                </a:highlight>
                <a:latin typeface="Consolas"/>
                <a:ea typeface="Consolas"/>
                <a:cs typeface="Consolas"/>
                <a:sym typeface="Consolas"/>
              </a:rPr>
              <a:t>)</a:t>
            </a:r>
            <a:endParaRPr sz="16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650">
                <a:solidFill>
                  <a:srgbClr val="D4D4D4"/>
                </a:solidFill>
                <a:highlight>
                  <a:srgbClr val="1E1E1E"/>
                </a:highlight>
                <a:latin typeface="Consolas"/>
                <a:ea typeface="Consolas"/>
                <a:cs typeface="Consolas"/>
                <a:sym typeface="Consolas"/>
              </a:rPr>
              <a:t>  );</a:t>
            </a:r>
            <a:endParaRPr sz="16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7" name="Google Shape;577;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To use the test.jsx in index.js we have to import it first as shown below:</a:t>
            </a:r>
            <a:endParaRPr sz="2100"/>
          </a:p>
          <a:p>
            <a:pPr indent="0" lvl="0" marL="0" rtl="0" algn="l">
              <a:lnSpc>
                <a:spcPct val="135714"/>
              </a:lnSpc>
              <a:spcBef>
                <a:spcPts val="1200"/>
              </a:spcBef>
              <a:spcAft>
                <a:spcPts val="0"/>
              </a:spcAft>
              <a:buClr>
                <a:schemeClr val="dk1"/>
              </a:buClr>
              <a:buSzPts val="1100"/>
              <a:buFont typeface="Arial"/>
              <a:buNone/>
            </a:pPr>
            <a:r>
              <a:rPr lang="en" sz="1350">
                <a:solidFill>
                  <a:srgbClr val="C586C0"/>
                </a:solidFill>
                <a:highlight>
                  <a:srgbClr val="1E1E1E"/>
                </a:highlight>
                <a:latin typeface="Consolas"/>
                <a:ea typeface="Consolas"/>
                <a:cs typeface="Consolas"/>
                <a:sym typeface="Consolas"/>
              </a:rPr>
              <a:t>import</a:t>
            </a:r>
            <a:r>
              <a:rPr lang="en" sz="1350">
                <a:solidFill>
                  <a:srgbClr val="D4D4D4"/>
                </a:solidFill>
                <a:highlight>
                  <a:srgbClr val="1E1E1E"/>
                </a:highlight>
                <a:latin typeface="Consolas"/>
                <a:ea typeface="Consolas"/>
                <a:cs typeface="Consolas"/>
                <a:sym typeface="Consolas"/>
              </a:rPr>
              <a:t> </a:t>
            </a:r>
            <a:r>
              <a:rPr lang="en" sz="1350">
                <a:solidFill>
                  <a:srgbClr val="9CDCFE"/>
                </a:solidFill>
                <a:highlight>
                  <a:srgbClr val="1E1E1E"/>
                </a:highlight>
                <a:latin typeface="Consolas"/>
                <a:ea typeface="Consolas"/>
                <a:cs typeface="Consolas"/>
                <a:sym typeface="Consolas"/>
              </a:rPr>
              <a:t>h1tag</a:t>
            </a:r>
            <a:r>
              <a:rPr lang="en" sz="1350">
                <a:solidFill>
                  <a:srgbClr val="D4D4D4"/>
                </a:solidFill>
                <a:highlight>
                  <a:srgbClr val="1E1E1E"/>
                </a:highlight>
                <a:latin typeface="Consolas"/>
                <a:ea typeface="Consolas"/>
                <a:cs typeface="Consolas"/>
                <a:sym typeface="Consolas"/>
              </a:rPr>
              <a:t> </a:t>
            </a:r>
            <a:r>
              <a:rPr lang="en" sz="1350">
                <a:solidFill>
                  <a:srgbClr val="C586C0"/>
                </a:solidFill>
                <a:highlight>
                  <a:srgbClr val="1E1E1E"/>
                </a:highlight>
                <a:latin typeface="Consolas"/>
                <a:ea typeface="Consolas"/>
                <a:cs typeface="Consolas"/>
                <a:sym typeface="Consolas"/>
              </a:rPr>
              <a:t>from</a:t>
            </a:r>
            <a:r>
              <a:rPr lang="en" sz="1350">
                <a:solidFill>
                  <a:srgbClr val="D4D4D4"/>
                </a:solidFill>
                <a:highlight>
                  <a:srgbClr val="1E1E1E"/>
                </a:highlight>
                <a:latin typeface="Consolas"/>
                <a:ea typeface="Consolas"/>
                <a:cs typeface="Consolas"/>
                <a:sym typeface="Consolas"/>
              </a:rPr>
              <a:t> </a:t>
            </a:r>
            <a:r>
              <a:rPr lang="en" sz="1350">
                <a:solidFill>
                  <a:srgbClr val="CE9178"/>
                </a:solidFill>
                <a:highlight>
                  <a:srgbClr val="1E1E1E"/>
                </a:highlight>
                <a:latin typeface="Consolas"/>
                <a:ea typeface="Consolas"/>
                <a:cs typeface="Consolas"/>
                <a:sym typeface="Consolas"/>
              </a:rPr>
              <a:t>"./test.jsx"</a:t>
            </a:r>
            <a:r>
              <a:rPr lang="en" sz="1350">
                <a:solidFill>
                  <a:srgbClr val="D4D4D4"/>
                </a:solidFill>
                <a:highlight>
                  <a:srgbClr val="1E1E1E"/>
                </a:highlight>
                <a:latin typeface="Consolas"/>
                <a:ea typeface="Consolas"/>
                <a:cs typeface="Consolas"/>
                <a:sym typeface="Consolas"/>
              </a:rPr>
              <a:t>;</a:t>
            </a:r>
            <a:endParaRPr sz="13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t/>
            </a:r>
            <a:endParaRPr sz="2100"/>
          </a:p>
          <a:p>
            <a:pPr indent="0" lvl="0" marL="0" rtl="0" algn="l">
              <a:spcBef>
                <a:spcPts val="1200"/>
              </a:spcBef>
              <a:spcAft>
                <a:spcPts val="0"/>
              </a:spcAft>
              <a:buNone/>
            </a:pPr>
            <a:r>
              <a:rPr lang="en" sz="2100"/>
              <a:t>We can use the h1tag now in the ReactDOM.render as shown below</a:t>
            </a:r>
            <a:endParaRPr sz="2100"/>
          </a:p>
          <a:p>
            <a:pPr indent="0" lvl="0" marL="0" rtl="0" algn="l">
              <a:lnSpc>
                <a:spcPct val="135714"/>
              </a:lnSpc>
              <a:spcBef>
                <a:spcPts val="1200"/>
              </a:spcBef>
              <a:spcAft>
                <a:spcPts val="0"/>
              </a:spcAft>
              <a:buNone/>
            </a:pPr>
            <a:r>
              <a:rPr lang="en" sz="1350">
                <a:solidFill>
                  <a:srgbClr val="9CDCFE"/>
                </a:solidFill>
                <a:highlight>
                  <a:srgbClr val="1E1E1E"/>
                </a:highlight>
                <a:latin typeface="Consolas"/>
                <a:ea typeface="Consolas"/>
                <a:cs typeface="Consolas"/>
                <a:sym typeface="Consolas"/>
              </a:rPr>
              <a:t>ReactDOM</a:t>
            </a:r>
            <a:r>
              <a:rPr lang="en" sz="1350">
                <a:solidFill>
                  <a:srgbClr val="D4D4D4"/>
                </a:solidFill>
                <a:highlight>
                  <a:srgbClr val="1E1E1E"/>
                </a:highlight>
                <a:latin typeface="Consolas"/>
                <a:ea typeface="Consolas"/>
                <a:cs typeface="Consolas"/>
                <a:sym typeface="Consolas"/>
              </a:rPr>
              <a:t>.</a:t>
            </a:r>
            <a:r>
              <a:rPr lang="en" sz="1350">
                <a:solidFill>
                  <a:srgbClr val="DCDCAA"/>
                </a:solidFill>
                <a:highlight>
                  <a:srgbClr val="1E1E1E"/>
                </a:highlight>
                <a:latin typeface="Consolas"/>
                <a:ea typeface="Consolas"/>
                <a:cs typeface="Consolas"/>
                <a:sym typeface="Consolas"/>
              </a:rPr>
              <a:t>render</a:t>
            </a:r>
            <a:r>
              <a:rPr lang="en" sz="1350">
                <a:solidFill>
                  <a:srgbClr val="D4D4D4"/>
                </a:solidFill>
                <a:highlight>
                  <a:srgbClr val="1E1E1E"/>
                </a:highlight>
                <a:latin typeface="Consolas"/>
                <a:ea typeface="Consolas"/>
                <a:cs typeface="Consolas"/>
                <a:sym typeface="Consolas"/>
              </a:rPr>
              <a:t>(</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350">
                <a:solidFill>
                  <a:srgbClr val="D4D4D4"/>
                </a:solidFill>
                <a:highlight>
                  <a:srgbClr val="1E1E1E"/>
                </a:highlight>
                <a:latin typeface="Consolas"/>
                <a:ea typeface="Consolas"/>
                <a:cs typeface="Consolas"/>
                <a:sym typeface="Consolas"/>
              </a:rPr>
              <a:t>  </a:t>
            </a:r>
            <a:r>
              <a:rPr lang="en" sz="1350">
                <a:solidFill>
                  <a:srgbClr val="4FC1FF"/>
                </a:solidFill>
                <a:highlight>
                  <a:srgbClr val="1E1E1E"/>
                </a:highlight>
                <a:latin typeface="Consolas"/>
                <a:ea typeface="Consolas"/>
                <a:cs typeface="Consolas"/>
                <a:sym typeface="Consolas"/>
              </a:rPr>
              <a:t>h1tag</a:t>
            </a:r>
            <a:r>
              <a:rPr lang="en" sz="1350">
                <a:solidFill>
                  <a:srgbClr val="D4D4D4"/>
                </a:solidFill>
                <a:highlight>
                  <a:srgbClr val="1E1E1E"/>
                </a:highlight>
                <a:latin typeface="Consolas"/>
                <a:ea typeface="Consolas"/>
                <a:cs typeface="Consolas"/>
                <a:sym typeface="Consolas"/>
              </a:rPr>
              <a:t>,</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350">
                <a:solidFill>
                  <a:srgbClr val="D4D4D4"/>
                </a:solidFill>
                <a:highlight>
                  <a:srgbClr val="1E1E1E"/>
                </a:highlight>
                <a:latin typeface="Consolas"/>
                <a:ea typeface="Consolas"/>
                <a:cs typeface="Consolas"/>
                <a:sym typeface="Consolas"/>
              </a:rPr>
              <a:t>  </a:t>
            </a:r>
            <a:r>
              <a:rPr lang="en" sz="1350">
                <a:solidFill>
                  <a:srgbClr val="9CDCFE"/>
                </a:solidFill>
                <a:highlight>
                  <a:srgbClr val="1E1E1E"/>
                </a:highlight>
                <a:latin typeface="Consolas"/>
                <a:ea typeface="Consolas"/>
                <a:cs typeface="Consolas"/>
                <a:sym typeface="Consolas"/>
              </a:rPr>
              <a:t>document</a:t>
            </a:r>
            <a:r>
              <a:rPr lang="en" sz="1350">
                <a:solidFill>
                  <a:srgbClr val="D4D4D4"/>
                </a:solidFill>
                <a:highlight>
                  <a:srgbClr val="1E1E1E"/>
                </a:highlight>
                <a:latin typeface="Consolas"/>
                <a:ea typeface="Consolas"/>
                <a:cs typeface="Consolas"/>
                <a:sym typeface="Consolas"/>
              </a:rPr>
              <a:t>.</a:t>
            </a:r>
            <a:r>
              <a:rPr lang="en" sz="1350">
                <a:solidFill>
                  <a:srgbClr val="DCDCAA"/>
                </a:solidFill>
                <a:highlight>
                  <a:srgbClr val="1E1E1E"/>
                </a:highlight>
                <a:latin typeface="Consolas"/>
                <a:ea typeface="Consolas"/>
                <a:cs typeface="Consolas"/>
                <a:sym typeface="Consolas"/>
              </a:rPr>
              <a:t>getElementById</a:t>
            </a:r>
            <a:r>
              <a:rPr lang="en" sz="1350">
                <a:solidFill>
                  <a:srgbClr val="D4D4D4"/>
                </a:solidFill>
                <a:highlight>
                  <a:srgbClr val="1E1E1E"/>
                </a:highlight>
                <a:latin typeface="Consolas"/>
                <a:ea typeface="Consolas"/>
                <a:cs typeface="Consolas"/>
                <a:sym typeface="Consolas"/>
              </a:rPr>
              <a:t>(</a:t>
            </a:r>
            <a:r>
              <a:rPr lang="en" sz="1350">
                <a:solidFill>
                  <a:srgbClr val="CE9178"/>
                </a:solidFill>
                <a:highlight>
                  <a:srgbClr val="1E1E1E"/>
                </a:highlight>
                <a:latin typeface="Consolas"/>
                <a:ea typeface="Consolas"/>
                <a:cs typeface="Consolas"/>
                <a:sym typeface="Consolas"/>
              </a:rPr>
              <a:t>'root'</a:t>
            </a:r>
            <a:r>
              <a:rPr lang="en" sz="1350">
                <a:solidFill>
                  <a:srgbClr val="D4D4D4"/>
                </a:solidFill>
                <a:highlight>
                  <a:srgbClr val="1E1E1E"/>
                </a:highlight>
                <a:latin typeface="Consolas"/>
                <a:ea typeface="Consolas"/>
                <a:cs typeface="Consolas"/>
                <a:sym typeface="Consolas"/>
              </a:rPr>
              <a:t>)</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350">
                <a:solidFill>
                  <a:srgbClr val="D4D4D4"/>
                </a:solidFill>
                <a:highlight>
                  <a:srgbClr val="1E1E1E"/>
                </a:highlight>
                <a:latin typeface="Consolas"/>
                <a:ea typeface="Consolas"/>
                <a:cs typeface="Consolas"/>
                <a:sym typeface="Consolas"/>
              </a:rPr>
              <a:t>  );</a:t>
            </a:r>
            <a:endParaRPr sz="13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3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1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3" name="Google Shape;583;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4" name="Google Shape;584;p91"/>
          <p:cNvPicPr preferRelativeResize="0"/>
          <p:nvPr/>
        </p:nvPicPr>
        <p:blipFill>
          <a:blip r:embed="rId3">
            <a:alphaModFix/>
          </a:blip>
          <a:stretch>
            <a:fillRect/>
          </a:stretch>
        </p:blipFill>
        <p:spPr>
          <a:xfrm>
            <a:off x="177800" y="445025"/>
            <a:ext cx="8654499" cy="412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11700" y="260275"/>
            <a:ext cx="8520600" cy="430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000000"/>
                </a:solidFill>
              </a:rPr>
              <a:t>NPM :- NPM will play an important role in setting up the react as well as  </a:t>
            </a:r>
            <a:r>
              <a:rPr lang="en" sz="1300">
                <a:solidFill>
                  <a:schemeClr val="dk1"/>
                </a:solidFill>
              </a:rPr>
              <a:t>play an important role in installing packages and libraries which we need in our project in later released . </a:t>
            </a:r>
            <a:endParaRPr sz="1300">
              <a:solidFill>
                <a:schemeClr val="dk1"/>
              </a:solidFill>
            </a:endParaRPr>
          </a:p>
          <a:p>
            <a:pPr indent="0" lvl="0" marL="0" rtl="0" algn="l">
              <a:spcBef>
                <a:spcPts val="1200"/>
              </a:spcBef>
              <a:spcAft>
                <a:spcPts val="0"/>
              </a:spcAft>
              <a:buNone/>
            </a:pPr>
            <a:r>
              <a:rPr lang="en" sz="1300">
                <a:solidFill>
                  <a:srgbClr val="000000"/>
                </a:solidFill>
              </a:rPr>
              <a:t>Let’s see if we are working on any project and if we need some 3rd party library to be installed then we have NPM to install that. </a:t>
            </a:r>
            <a:endParaRPr sz="1300">
              <a:solidFill>
                <a:srgbClr val="000000"/>
              </a:solidFill>
            </a:endParaRPr>
          </a:p>
          <a:p>
            <a:pPr indent="0" lvl="0" marL="0" rtl="0" algn="l">
              <a:spcBef>
                <a:spcPts val="1200"/>
              </a:spcBef>
              <a:spcAft>
                <a:spcPts val="0"/>
              </a:spcAft>
              <a:buNone/>
            </a:pPr>
            <a:r>
              <a:rPr lang="en" sz="1300">
                <a:solidFill>
                  <a:srgbClr val="000000"/>
                </a:solidFill>
              </a:rPr>
              <a:t>Whenever you install  node on your system npm comes with node. </a:t>
            </a:r>
            <a:endParaRPr sz="1300">
              <a:solidFill>
                <a:srgbClr val="000000"/>
              </a:solidFill>
            </a:endParaRPr>
          </a:p>
          <a:p>
            <a:pPr indent="0" lvl="0" marL="0" rtl="0" algn="l">
              <a:spcBef>
                <a:spcPts val="1200"/>
              </a:spcBef>
              <a:spcAft>
                <a:spcPts val="0"/>
              </a:spcAft>
              <a:buNone/>
            </a:pPr>
            <a:r>
              <a:rPr lang="en" sz="1300">
                <a:solidFill>
                  <a:srgbClr val="000000"/>
                </a:solidFill>
              </a:rPr>
              <a:t>Along with npm , npx command is used, which is </a:t>
            </a:r>
            <a:r>
              <a:rPr lang="en" sz="1300">
                <a:solidFill>
                  <a:srgbClr val="000000"/>
                </a:solidFill>
              </a:rPr>
              <a:t>similar</a:t>
            </a:r>
            <a:r>
              <a:rPr lang="en" sz="1300">
                <a:solidFill>
                  <a:srgbClr val="000000"/>
                </a:solidFill>
              </a:rPr>
              <a:t> to npm.</a:t>
            </a:r>
            <a:endParaRPr sz="1300">
              <a:solidFill>
                <a:srgbClr val="000000"/>
              </a:solidFill>
            </a:endParaRPr>
          </a:p>
          <a:p>
            <a:pPr indent="0" lvl="0" marL="0" rtl="0" algn="l">
              <a:spcBef>
                <a:spcPts val="1200"/>
              </a:spcBef>
              <a:spcAft>
                <a:spcPts val="0"/>
              </a:spcAft>
              <a:buNone/>
            </a:pPr>
            <a:r>
              <a:rPr lang="en" sz="1300">
                <a:solidFill>
                  <a:srgbClr val="000000"/>
                </a:solidFill>
              </a:rPr>
              <a:t>NPM  is largest software registry:-</a:t>
            </a:r>
            <a:endParaRPr sz="1300">
              <a:solidFill>
                <a:srgbClr val="000000"/>
              </a:solidFill>
            </a:endParaRPr>
          </a:p>
          <a:p>
            <a:pPr indent="0" lvl="0" marL="0" rtl="0" algn="l">
              <a:spcBef>
                <a:spcPts val="1200"/>
              </a:spcBef>
              <a:spcAft>
                <a:spcPts val="0"/>
              </a:spcAft>
              <a:buNone/>
            </a:pPr>
            <a:r>
              <a:rPr lang="en" sz="1300">
                <a:solidFill>
                  <a:srgbClr val="000000"/>
                </a:solidFill>
              </a:rPr>
              <a:t> Ex:- If you are creating multiple projects,and multiple projects are using same components or same libraries, now one of the drawback will be that if you duplicate the code in all of the projects then you will have to rewrite the same code again and again, so how can you avoid that,</a:t>
            </a:r>
            <a:endParaRPr sz="1300">
              <a:solidFill>
                <a:srgbClr val="000000"/>
              </a:solidFill>
            </a:endParaRPr>
          </a:p>
          <a:p>
            <a:pPr indent="0" lvl="0" marL="0" rtl="0" algn="l">
              <a:spcBef>
                <a:spcPts val="1200"/>
              </a:spcBef>
              <a:spcAft>
                <a:spcPts val="1200"/>
              </a:spcAft>
              <a:buNone/>
            </a:pPr>
            <a:r>
              <a:rPr lang="en" sz="1300">
                <a:solidFill>
                  <a:srgbClr val="000000"/>
                </a:solidFill>
              </a:rPr>
              <a:t>Instead of duplicating the code again and again you can create your NPM </a:t>
            </a:r>
            <a:r>
              <a:rPr lang="en" sz="1300">
                <a:solidFill>
                  <a:srgbClr val="000000"/>
                </a:solidFill>
              </a:rPr>
              <a:t>registry</a:t>
            </a:r>
            <a:r>
              <a:rPr lang="en" sz="1300">
                <a:solidFill>
                  <a:srgbClr val="000000"/>
                </a:solidFill>
              </a:rPr>
              <a:t> and you can publish your component over their. Let’s say  if we have multiple projects, and the same multiple projects having the same piece of code that  can be </a:t>
            </a:r>
            <a:r>
              <a:rPr lang="en" sz="1300">
                <a:solidFill>
                  <a:srgbClr val="000000"/>
                </a:solidFill>
              </a:rPr>
              <a:t>componentized</a:t>
            </a:r>
            <a:r>
              <a:rPr lang="en" sz="1300">
                <a:solidFill>
                  <a:srgbClr val="000000"/>
                </a:solidFill>
              </a:rPr>
              <a:t>, that can be  stored as NPM </a:t>
            </a:r>
            <a:r>
              <a:rPr lang="en" sz="1300">
                <a:solidFill>
                  <a:srgbClr val="000000"/>
                </a:solidFill>
              </a:rPr>
              <a:t>registry</a:t>
            </a:r>
            <a:r>
              <a:rPr lang="en" sz="1300">
                <a:solidFill>
                  <a:srgbClr val="000000"/>
                </a:solidFill>
              </a:rPr>
              <a:t> and installed  as library whenever required. So,  this is the main usage of npm and npm registry. </a:t>
            </a:r>
            <a:endParaRPr sz="13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JavaScript XML (JSX)</a:t>
            </a:r>
            <a:endParaRPr/>
          </a:p>
        </p:txBody>
      </p:sp>
      <p:sp>
        <p:nvSpPr>
          <p:cNvPr id="590" name="Google Shape;59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https://codepen.io/pen?&amp;editors=0010</a:t>
            </a:r>
            <a:endParaRPr/>
          </a:p>
          <a:p>
            <a:pPr indent="0" lvl="0" marL="0" rtl="0" algn="l">
              <a:spcBef>
                <a:spcPts val="1200"/>
              </a:spcBef>
              <a:spcAft>
                <a:spcPts val="0"/>
              </a:spcAft>
              <a:buNone/>
            </a:pPr>
            <a:r>
              <a:rPr lang="en" u="sng">
                <a:solidFill>
                  <a:schemeClr val="hlink"/>
                </a:solidFill>
                <a:hlinkClick r:id="rId4"/>
              </a:rPr>
              <a:t>https://codepen.io/pen/</a:t>
            </a:r>
            <a:endParaRPr/>
          </a:p>
          <a:p>
            <a:pPr indent="0" lvl="0" marL="0" rtl="0" algn="l">
              <a:spcBef>
                <a:spcPts val="1200"/>
              </a:spcBef>
              <a:spcAft>
                <a:spcPts val="0"/>
              </a:spcAft>
              <a:buNone/>
            </a:pPr>
            <a:r>
              <a:rPr lang="en"/>
              <a:t>For chapter 3. ebook</a:t>
            </a:r>
            <a:endParaRPr/>
          </a:p>
          <a:p>
            <a:pPr indent="0" lvl="0" marL="0" rtl="0" algn="l">
              <a:spcBef>
                <a:spcPts val="1200"/>
              </a:spcBef>
              <a:spcAft>
                <a:spcPts val="0"/>
              </a:spcAft>
              <a:buNone/>
            </a:pPr>
            <a:r>
              <a:rPr lang="en" u="sng">
                <a:solidFill>
                  <a:schemeClr val="hlink"/>
                </a:solidFill>
                <a:hlinkClick r:id="rId5"/>
              </a:rPr>
              <a:t>https://campusfunda.com/Users/pdfReader/MzUzNg==/5#sthash.2Lj9Nvkl.dpbs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6" name="Google Shape;596;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2800">
                <a:solidFill>
                  <a:schemeClr val="dk1"/>
                </a:solidFill>
              </a:rPr>
              <a:t>Open below codepen IDE to execute JSX snippets</a:t>
            </a:r>
            <a:endParaRPr/>
          </a:p>
          <a:p>
            <a:pPr indent="0" lvl="0" marL="0" rtl="0" algn="l">
              <a:spcBef>
                <a:spcPts val="0"/>
              </a:spcBef>
              <a:spcAft>
                <a:spcPts val="0"/>
              </a:spcAft>
              <a:buNone/>
            </a:pPr>
            <a:r>
              <a:rPr lang="en" u="sng">
                <a:solidFill>
                  <a:schemeClr val="hlink"/>
                </a:solidFill>
                <a:hlinkClick r:id="rId3"/>
              </a:rPr>
              <a:t>https://codepen.io/gaearon/pen/PGEjdG?editors=1010</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Clr>
                <a:schemeClr val="dk1"/>
              </a:buClr>
              <a:buSzPts val="1100"/>
              <a:buFont typeface="Arial"/>
              <a:buNone/>
            </a:pPr>
            <a:r>
              <a:rPr lang="en" sz="2800">
                <a:solidFill>
                  <a:schemeClr val="dk1"/>
                </a:solidFill>
              </a:rPr>
              <a:t>Open below link to check JSX snippets</a:t>
            </a:r>
            <a:endParaRPr sz="2800">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accent5"/>
                </a:solidFill>
                <a:hlinkClick r:id="rId4">
                  <a:extLst>
                    <a:ext uri="{A12FA001-AC4F-418D-AE19-62706E023703}">
                      <ahyp:hlinkClr val="tx"/>
                    </a:ext>
                  </a:extLst>
                </a:hlinkClick>
              </a:rPr>
              <a:t>https://www.w3schools.com/REACT/react_jsx.asp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2" name="Google Shape;60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a:t>
            </a:r>
            <a:r>
              <a:rPr lang="en"/>
              <a:t>onst element = &lt;h1&gt;Hello, world&lt;/h1&gt;;</a:t>
            </a:r>
            <a:endParaRPr/>
          </a:p>
          <a:p>
            <a:pPr indent="0" lvl="0" marL="0" rtl="0" algn="l">
              <a:spcBef>
                <a:spcPts val="1200"/>
              </a:spcBef>
              <a:spcAft>
                <a:spcPts val="0"/>
              </a:spcAft>
              <a:buClr>
                <a:schemeClr val="dk1"/>
              </a:buClr>
              <a:buSzPts val="1100"/>
              <a:buFont typeface="Arial"/>
              <a:buNone/>
            </a:pPr>
            <a:r>
              <a:rPr lang="en"/>
              <a:t>ReactDOM.render(element, document.getElementById('root'));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8" name="Google Shape;608;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9" name="Google Shape;609;p95"/>
          <p:cNvPicPr preferRelativeResize="0"/>
          <p:nvPr/>
        </p:nvPicPr>
        <p:blipFill>
          <a:blip r:embed="rId3">
            <a:alphaModFix/>
          </a:blip>
          <a:stretch>
            <a:fillRect/>
          </a:stretch>
        </p:blipFill>
        <p:spPr>
          <a:xfrm>
            <a:off x="0" y="99150"/>
            <a:ext cx="9144000" cy="40379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6"/>
          <p:cNvSpPr txBox="1"/>
          <p:nvPr>
            <p:ph idx="1" type="body"/>
          </p:nvPr>
        </p:nvSpPr>
        <p:spPr>
          <a:xfrm>
            <a:off x="311700" y="195950"/>
            <a:ext cx="8520600" cy="4372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275"/>
              <a:buFont typeface="Arial"/>
              <a:buNone/>
            </a:pPr>
            <a:r>
              <a:rPr lang="en" sz="950"/>
              <a:t>function formatName(user) {</a:t>
            </a:r>
            <a:endParaRPr sz="950"/>
          </a:p>
          <a:p>
            <a:pPr indent="0" lvl="0" marL="0" rtl="0" algn="l">
              <a:lnSpc>
                <a:spcPct val="105000"/>
              </a:lnSpc>
              <a:spcBef>
                <a:spcPts val="1200"/>
              </a:spcBef>
              <a:spcAft>
                <a:spcPts val="0"/>
              </a:spcAft>
              <a:buClr>
                <a:schemeClr val="dk1"/>
              </a:buClr>
              <a:buSzPts val="275"/>
              <a:buFont typeface="Arial"/>
              <a:buNone/>
            </a:pPr>
            <a:r>
              <a:rPr lang="en" sz="950"/>
              <a:t>  return user.firstName + ' ' + user.lastName;</a:t>
            </a:r>
            <a:endParaRPr sz="950"/>
          </a:p>
          <a:p>
            <a:pPr indent="0" lvl="0" marL="0" rtl="0" algn="l">
              <a:lnSpc>
                <a:spcPct val="105000"/>
              </a:lnSpc>
              <a:spcBef>
                <a:spcPts val="1200"/>
              </a:spcBef>
              <a:spcAft>
                <a:spcPts val="0"/>
              </a:spcAft>
              <a:buClr>
                <a:schemeClr val="dk1"/>
              </a:buClr>
              <a:buSzPts val="275"/>
              <a:buFont typeface="Arial"/>
              <a:buNone/>
            </a:pPr>
            <a:r>
              <a:rPr lang="en" sz="950"/>
              <a:t>}</a:t>
            </a:r>
            <a:endParaRPr sz="950"/>
          </a:p>
          <a:p>
            <a:pPr indent="0" lvl="0" marL="0" rtl="0" algn="l">
              <a:lnSpc>
                <a:spcPct val="105000"/>
              </a:lnSpc>
              <a:spcBef>
                <a:spcPts val="1200"/>
              </a:spcBef>
              <a:spcAft>
                <a:spcPts val="0"/>
              </a:spcAft>
              <a:buClr>
                <a:schemeClr val="dk1"/>
              </a:buClr>
              <a:buSzPts val="275"/>
              <a:buFont typeface="Arial"/>
              <a:buNone/>
            </a:pPr>
            <a:r>
              <a:rPr lang="en" sz="950"/>
              <a:t>const user = {</a:t>
            </a:r>
            <a:endParaRPr sz="950"/>
          </a:p>
          <a:p>
            <a:pPr indent="0" lvl="0" marL="0" rtl="0" algn="l">
              <a:lnSpc>
                <a:spcPct val="105000"/>
              </a:lnSpc>
              <a:spcBef>
                <a:spcPts val="1200"/>
              </a:spcBef>
              <a:spcAft>
                <a:spcPts val="0"/>
              </a:spcAft>
              <a:buClr>
                <a:schemeClr val="dk1"/>
              </a:buClr>
              <a:buSzPts val="275"/>
              <a:buFont typeface="Arial"/>
              <a:buNone/>
            </a:pPr>
            <a:r>
              <a:rPr lang="en" sz="950"/>
              <a:t>  firstName: 'pradip',</a:t>
            </a:r>
            <a:endParaRPr sz="950"/>
          </a:p>
          <a:p>
            <a:pPr indent="0" lvl="0" marL="0" rtl="0" algn="l">
              <a:lnSpc>
                <a:spcPct val="105000"/>
              </a:lnSpc>
              <a:spcBef>
                <a:spcPts val="1200"/>
              </a:spcBef>
              <a:spcAft>
                <a:spcPts val="0"/>
              </a:spcAft>
              <a:buClr>
                <a:schemeClr val="dk1"/>
              </a:buClr>
              <a:buSzPts val="275"/>
              <a:buFont typeface="Arial"/>
              <a:buNone/>
            </a:pPr>
            <a:r>
              <a:rPr lang="en" sz="950"/>
              <a:t>  lastName: 'bind'</a:t>
            </a:r>
            <a:endParaRPr sz="950"/>
          </a:p>
          <a:p>
            <a:pPr indent="0" lvl="0" marL="0" rtl="0" algn="l">
              <a:lnSpc>
                <a:spcPct val="105000"/>
              </a:lnSpc>
              <a:spcBef>
                <a:spcPts val="1200"/>
              </a:spcBef>
              <a:spcAft>
                <a:spcPts val="0"/>
              </a:spcAft>
              <a:buClr>
                <a:schemeClr val="dk1"/>
              </a:buClr>
              <a:buSzPts val="275"/>
              <a:buFont typeface="Arial"/>
              <a:buNone/>
            </a:pPr>
            <a:r>
              <a:rPr lang="en" sz="950"/>
              <a:t>};</a:t>
            </a:r>
            <a:endParaRPr sz="950"/>
          </a:p>
          <a:p>
            <a:pPr indent="0" lvl="0" marL="0" rtl="0" algn="l">
              <a:lnSpc>
                <a:spcPct val="105000"/>
              </a:lnSpc>
              <a:spcBef>
                <a:spcPts val="1200"/>
              </a:spcBef>
              <a:spcAft>
                <a:spcPts val="0"/>
              </a:spcAft>
              <a:buClr>
                <a:schemeClr val="dk1"/>
              </a:buClr>
              <a:buSzPts val="275"/>
              <a:buFont typeface="Arial"/>
              <a:buNone/>
            </a:pPr>
            <a:r>
              <a:rPr lang="en" sz="950"/>
              <a:t>const element = (</a:t>
            </a:r>
            <a:endParaRPr sz="950"/>
          </a:p>
          <a:p>
            <a:pPr indent="0" lvl="0" marL="0" rtl="0" algn="l">
              <a:lnSpc>
                <a:spcPct val="105000"/>
              </a:lnSpc>
              <a:spcBef>
                <a:spcPts val="1200"/>
              </a:spcBef>
              <a:spcAft>
                <a:spcPts val="0"/>
              </a:spcAft>
              <a:buClr>
                <a:schemeClr val="dk1"/>
              </a:buClr>
              <a:buSzPts val="275"/>
              <a:buFont typeface="Arial"/>
              <a:buNone/>
            </a:pPr>
            <a:r>
              <a:rPr lang="en" sz="950"/>
              <a:t>  &lt;h1&gt;</a:t>
            </a:r>
            <a:endParaRPr sz="950"/>
          </a:p>
          <a:p>
            <a:pPr indent="0" lvl="0" marL="0" rtl="0" algn="l">
              <a:lnSpc>
                <a:spcPct val="105000"/>
              </a:lnSpc>
              <a:spcBef>
                <a:spcPts val="1200"/>
              </a:spcBef>
              <a:spcAft>
                <a:spcPts val="0"/>
              </a:spcAft>
              <a:buClr>
                <a:schemeClr val="dk1"/>
              </a:buClr>
              <a:buSzPts val="275"/>
              <a:buFont typeface="Arial"/>
              <a:buNone/>
            </a:pPr>
            <a:r>
              <a:rPr lang="en" sz="950"/>
              <a:t>    Hello, {formatName(user)}!</a:t>
            </a:r>
            <a:endParaRPr sz="950"/>
          </a:p>
          <a:p>
            <a:pPr indent="0" lvl="0" marL="0" rtl="0" algn="l">
              <a:lnSpc>
                <a:spcPct val="105000"/>
              </a:lnSpc>
              <a:spcBef>
                <a:spcPts val="1200"/>
              </a:spcBef>
              <a:spcAft>
                <a:spcPts val="0"/>
              </a:spcAft>
              <a:buClr>
                <a:schemeClr val="dk1"/>
              </a:buClr>
              <a:buSzPts val="275"/>
              <a:buFont typeface="Arial"/>
              <a:buNone/>
            </a:pPr>
            <a:r>
              <a:rPr lang="en" sz="950"/>
              <a:t>  &lt;/h1&gt;</a:t>
            </a:r>
            <a:endParaRPr sz="950"/>
          </a:p>
          <a:p>
            <a:pPr indent="0" lvl="0" marL="0" rtl="0" algn="l">
              <a:lnSpc>
                <a:spcPct val="105000"/>
              </a:lnSpc>
              <a:spcBef>
                <a:spcPts val="1200"/>
              </a:spcBef>
              <a:spcAft>
                <a:spcPts val="0"/>
              </a:spcAft>
              <a:buClr>
                <a:schemeClr val="dk1"/>
              </a:buClr>
              <a:buSzPts val="275"/>
              <a:buFont typeface="Arial"/>
              <a:buNone/>
            </a:pPr>
            <a:r>
              <a:rPr lang="en" sz="950"/>
              <a:t>);</a:t>
            </a:r>
            <a:endParaRPr sz="950"/>
          </a:p>
          <a:p>
            <a:pPr indent="0" lvl="0" marL="0" rtl="0" algn="l">
              <a:lnSpc>
                <a:spcPct val="105000"/>
              </a:lnSpc>
              <a:spcBef>
                <a:spcPts val="1200"/>
              </a:spcBef>
              <a:spcAft>
                <a:spcPts val="0"/>
              </a:spcAft>
              <a:buClr>
                <a:schemeClr val="dk1"/>
              </a:buClr>
              <a:buSzPts val="275"/>
              <a:buFont typeface="Arial"/>
              <a:buNone/>
            </a:pPr>
            <a:r>
              <a:rPr lang="en" sz="950"/>
              <a:t>const root = ReactDOM.createRoot(document.getElementById('root'));</a:t>
            </a:r>
            <a:endParaRPr sz="950"/>
          </a:p>
          <a:p>
            <a:pPr indent="0" lvl="0" marL="0" rtl="0" algn="l">
              <a:lnSpc>
                <a:spcPct val="105000"/>
              </a:lnSpc>
              <a:spcBef>
                <a:spcPts val="1200"/>
              </a:spcBef>
              <a:spcAft>
                <a:spcPts val="0"/>
              </a:spcAft>
              <a:buClr>
                <a:schemeClr val="dk1"/>
              </a:buClr>
              <a:buSzPts val="275"/>
              <a:buFont typeface="Arial"/>
              <a:buNone/>
            </a:pPr>
            <a:r>
              <a:rPr lang="en" sz="950"/>
              <a:t>root.render(&lt;h1&gt;{element}&lt;/h1&gt;);</a:t>
            </a:r>
            <a:endParaRPr sz="950"/>
          </a:p>
          <a:p>
            <a:pPr indent="0" lvl="0" marL="0" rtl="0" algn="l">
              <a:lnSpc>
                <a:spcPct val="105000"/>
              </a:lnSpc>
              <a:spcBef>
                <a:spcPts val="1200"/>
              </a:spcBef>
              <a:spcAft>
                <a:spcPts val="0"/>
              </a:spcAft>
              <a:buClr>
                <a:schemeClr val="dk1"/>
              </a:buClr>
              <a:buSzPts val="275"/>
              <a:buFont typeface="Arial"/>
              <a:buNone/>
            </a:pPr>
            <a:r>
              <a:t/>
            </a:r>
            <a:endParaRPr sz="950"/>
          </a:p>
          <a:p>
            <a:pPr indent="0" lvl="0" marL="0" rtl="0" algn="l">
              <a:lnSpc>
                <a:spcPct val="105000"/>
              </a:lnSpc>
              <a:spcBef>
                <a:spcPts val="1200"/>
              </a:spcBef>
              <a:spcAft>
                <a:spcPts val="1200"/>
              </a:spcAft>
              <a:buSzPts val="275"/>
              <a:buNone/>
            </a:pPr>
            <a:r>
              <a:t/>
            </a:r>
            <a:endParaRPr sz="95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0" name="Google Shape;620;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const name = '</a:t>
            </a:r>
            <a:r>
              <a:rPr lang="en"/>
              <a:t>Lavanya Vishwakarma</a:t>
            </a:r>
            <a:r>
              <a:rPr lang="en"/>
              <a:t>';</a:t>
            </a:r>
            <a:endParaRPr/>
          </a:p>
          <a:p>
            <a:pPr indent="0" lvl="0" marL="0" rtl="0" algn="l">
              <a:spcBef>
                <a:spcPts val="1200"/>
              </a:spcBef>
              <a:spcAft>
                <a:spcPts val="0"/>
              </a:spcAft>
              <a:buClr>
                <a:schemeClr val="dk1"/>
              </a:buClr>
              <a:buSzPts val="1100"/>
              <a:buFont typeface="Arial"/>
              <a:buNone/>
            </a:pPr>
            <a:r>
              <a:rPr lang="en"/>
              <a:t>const element= &lt;h1&gt; Hello, {name} &lt;/h1&gt;;</a:t>
            </a:r>
            <a:endParaRPr/>
          </a:p>
          <a:p>
            <a:pPr indent="0" lvl="0" marL="0" rtl="0" algn="l">
              <a:spcBef>
                <a:spcPts val="1200"/>
              </a:spcBef>
              <a:spcAft>
                <a:spcPts val="0"/>
              </a:spcAft>
              <a:buClr>
                <a:schemeClr val="dk1"/>
              </a:buClr>
              <a:buSzPts val="1100"/>
              <a:buFont typeface="Arial"/>
              <a:buNone/>
            </a:pPr>
            <a:r>
              <a:rPr lang="en"/>
              <a:t>ReactDOM.render(element, document.getElementById('root'));</a:t>
            </a:r>
            <a:endParaRPr/>
          </a:p>
          <a:p>
            <a:pPr indent="0" lvl="0" marL="0" rtl="0" algn="l">
              <a:spcBef>
                <a:spcPts val="120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6" name="Google Shape;626;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7" name="Google Shape;627;p98"/>
          <p:cNvPicPr preferRelativeResize="0"/>
          <p:nvPr/>
        </p:nvPicPr>
        <p:blipFill>
          <a:blip r:embed="rId3">
            <a:alphaModFix/>
          </a:blip>
          <a:stretch>
            <a:fillRect/>
          </a:stretch>
        </p:blipFill>
        <p:spPr>
          <a:xfrm>
            <a:off x="0" y="729453"/>
            <a:ext cx="9144001" cy="36845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Consider 2nd example where more than one values are passed by reference</a:t>
            </a:r>
            <a:endParaRPr sz="1920"/>
          </a:p>
        </p:txBody>
      </p:sp>
      <p:sp>
        <p:nvSpPr>
          <p:cNvPr id="633" name="Google Shape;633;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 sz="1055"/>
              <a:t>function formatName(user){</a:t>
            </a:r>
            <a:endParaRPr sz="1055"/>
          </a:p>
          <a:p>
            <a:pPr indent="0" lvl="0" marL="0" rtl="0" algn="l">
              <a:lnSpc>
                <a:spcPct val="95000"/>
              </a:lnSpc>
              <a:spcBef>
                <a:spcPts val="1200"/>
              </a:spcBef>
              <a:spcAft>
                <a:spcPts val="0"/>
              </a:spcAft>
              <a:buClr>
                <a:schemeClr val="dk1"/>
              </a:buClr>
              <a:buSzPts val="523"/>
              <a:buFont typeface="Arial"/>
              <a:buNone/>
            </a:pPr>
            <a:r>
              <a:rPr lang="en" sz="1055"/>
              <a:t>  return user.firstName+''+user.lastName;</a:t>
            </a:r>
            <a:endParaRPr sz="1055"/>
          </a:p>
          <a:p>
            <a:pPr indent="0" lvl="0" marL="0" rtl="0" algn="l">
              <a:lnSpc>
                <a:spcPct val="95000"/>
              </a:lnSpc>
              <a:spcBef>
                <a:spcPts val="1200"/>
              </a:spcBef>
              <a:spcAft>
                <a:spcPts val="0"/>
              </a:spcAft>
              <a:buClr>
                <a:schemeClr val="dk1"/>
              </a:buClr>
              <a:buSzPts val="523"/>
              <a:buFont typeface="Arial"/>
              <a:buNone/>
            </a:pPr>
            <a:r>
              <a:rPr lang="en" sz="1055"/>
              <a:t>}</a:t>
            </a:r>
            <a:endParaRPr sz="1055"/>
          </a:p>
          <a:p>
            <a:pPr indent="0" lvl="0" marL="0" rtl="0" algn="l">
              <a:lnSpc>
                <a:spcPct val="95000"/>
              </a:lnSpc>
              <a:spcBef>
                <a:spcPts val="1200"/>
              </a:spcBef>
              <a:spcAft>
                <a:spcPts val="0"/>
              </a:spcAft>
              <a:buClr>
                <a:schemeClr val="dk1"/>
              </a:buClr>
              <a:buSzPts val="523"/>
              <a:buFont typeface="Arial"/>
              <a:buNone/>
            </a:pPr>
            <a:r>
              <a:rPr lang="en" sz="1055"/>
              <a:t>const user ={</a:t>
            </a:r>
            <a:endParaRPr sz="1055"/>
          </a:p>
          <a:p>
            <a:pPr indent="0" lvl="0" marL="0" rtl="0" algn="l">
              <a:lnSpc>
                <a:spcPct val="95000"/>
              </a:lnSpc>
              <a:spcBef>
                <a:spcPts val="1200"/>
              </a:spcBef>
              <a:spcAft>
                <a:spcPts val="0"/>
              </a:spcAft>
              <a:buClr>
                <a:schemeClr val="dk1"/>
              </a:buClr>
              <a:buSzPts val="523"/>
              <a:buFont typeface="Arial"/>
              <a:buNone/>
            </a:pPr>
            <a:r>
              <a:rPr lang="en" sz="1055"/>
              <a:t>  firstName:'Saurabh',</a:t>
            </a:r>
            <a:endParaRPr sz="1055"/>
          </a:p>
          <a:p>
            <a:pPr indent="0" lvl="0" marL="0" rtl="0" algn="l">
              <a:lnSpc>
                <a:spcPct val="95000"/>
              </a:lnSpc>
              <a:spcBef>
                <a:spcPts val="1200"/>
              </a:spcBef>
              <a:spcAft>
                <a:spcPts val="0"/>
              </a:spcAft>
              <a:buClr>
                <a:schemeClr val="dk1"/>
              </a:buClr>
              <a:buSzPts val="523"/>
              <a:buFont typeface="Arial"/>
              <a:buNone/>
            </a:pPr>
            <a:r>
              <a:rPr lang="en" sz="1055"/>
              <a:t>  lastName:' Shinde'</a:t>
            </a:r>
            <a:endParaRPr sz="1055"/>
          </a:p>
          <a:p>
            <a:pPr indent="0" lvl="0" marL="0" rtl="0" algn="l">
              <a:lnSpc>
                <a:spcPct val="95000"/>
              </a:lnSpc>
              <a:spcBef>
                <a:spcPts val="1200"/>
              </a:spcBef>
              <a:spcAft>
                <a:spcPts val="0"/>
              </a:spcAft>
              <a:buClr>
                <a:schemeClr val="dk1"/>
              </a:buClr>
              <a:buSzPts val="523"/>
              <a:buFont typeface="Arial"/>
              <a:buNone/>
            </a:pPr>
            <a:r>
              <a:rPr lang="en" sz="1055"/>
              <a:t>};</a:t>
            </a:r>
            <a:endParaRPr sz="1055"/>
          </a:p>
          <a:p>
            <a:pPr indent="0" lvl="0" marL="0" rtl="0" algn="l">
              <a:lnSpc>
                <a:spcPct val="95000"/>
              </a:lnSpc>
              <a:spcBef>
                <a:spcPts val="1200"/>
              </a:spcBef>
              <a:spcAft>
                <a:spcPts val="0"/>
              </a:spcAft>
              <a:buClr>
                <a:schemeClr val="dk1"/>
              </a:buClr>
              <a:buSzPts val="523"/>
              <a:buFont typeface="Arial"/>
              <a:buNone/>
            </a:pPr>
            <a:r>
              <a:rPr lang="en" sz="1055"/>
              <a:t>const element= &lt;h1&gt; Hello, {formatName(user)}!&lt;/h1&gt;;</a:t>
            </a:r>
            <a:endParaRPr sz="1055"/>
          </a:p>
          <a:p>
            <a:pPr indent="0" lvl="0" marL="0" rtl="0" algn="l">
              <a:lnSpc>
                <a:spcPct val="95000"/>
              </a:lnSpc>
              <a:spcBef>
                <a:spcPts val="1200"/>
              </a:spcBef>
              <a:spcAft>
                <a:spcPts val="0"/>
              </a:spcAft>
              <a:buClr>
                <a:schemeClr val="dk1"/>
              </a:buClr>
              <a:buSzPts val="523"/>
              <a:buFont typeface="Arial"/>
              <a:buNone/>
            </a:pPr>
            <a:r>
              <a:rPr lang="en" sz="1055"/>
              <a:t>ReactDOM.render(element, document.getElementById('root'));</a:t>
            </a:r>
            <a:endParaRPr sz="1055"/>
          </a:p>
          <a:p>
            <a:pPr indent="0" lvl="0" marL="0" rtl="0" algn="l">
              <a:lnSpc>
                <a:spcPct val="95000"/>
              </a:lnSpc>
              <a:spcBef>
                <a:spcPts val="1200"/>
              </a:spcBef>
              <a:spcAft>
                <a:spcPts val="0"/>
              </a:spcAft>
              <a:buClr>
                <a:schemeClr val="dk1"/>
              </a:buClr>
              <a:buSzPts val="523"/>
              <a:buFont typeface="Arial"/>
              <a:buNone/>
            </a:pPr>
            <a:r>
              <a:t/>
            </a:r>
            <a:endParaRPr sz="1055"/>
          </a:p>
          <a:p>
            <a:pPr indent="0" lvl="0" marL="0" rtl="0" algn="l">
              <a:lnSpc>
                <a:spcPct val="95000"/>
              </a:lnSpc>
              <a:spcBef>
                <a:spcPts val="1200"/>
              </a:spcBef>
              <a:spcAft>
                <a:spcPts val="0"/>
              </a:spcAft>
              <a:buSzPts val="523"/>
              <a:buNone/>
            </a:pPr>
            <a:r>
              <a:t/>
            </a:r>
            <a:endParaRPr sz="1055"/>
          </a:p>
          <a:p>
            <a:pPr indent="0" lvl="0" marL="0" rtl="0" algn="l">
              <a:lnSpc>
                <a:spcPct val="95000"/>
              </a:lnSpc>
              <a:spcBef>
                <a:spcPts val="1200"/>
              </a:spcBef>
              <a:spcAft>
                <a:spcPts val="1200"/>
              </a:spcAft>
              <a:buSzPts val="523"/>
              <a:buNone/>
            </a:pPr>
            <a:r>
              <a:t/>
            </a:r>
            <a:endParaRPr sz="1055"/>
          </a:p>
        </p:txBody>
      </p:sp>
      <p:sp>
        <p:nvSpPr>
          <p:cNvPr id="634" name="Google Shape;634;p99"/>
          <p:cNvSpPr txBox="1"/>
          <p:nvPr/>
        </p:nvSpPr>
        <p:spPr>
          <a:xfrm>
            <a:off x="4337900" y="1017725"/>
            <a:ext cx="4672500" cy="4063500"/>
          </a:xfrm>
          <a:prstGeom prst="rect">
            <a:avLst/>
          </a:prstGeom>
          <a:solidFill>
            <a:srgbClr val="FFF2CC"/>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 this ex. Variable u</a:t>
            </a:r>
            <a:r>
              <a:rPr lang="en">
                <a:solidFill>
                  <a:schemeClr val="dk1"/>
                </a:solidFill>
              </a:rPr>
              <a:t>ser which is constant variable having 2 values as firstname and lastname. Another variable element is calling the function formatName() where “user” is passing as a parameter. The values like firstname and lastname can be accessed using “user” name and “.” (period) operator.</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ReactDom is going to render these values on page.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After compilation, JSX expressions become regular JavaScript function calls and evaluate to JavaScript objects.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This means that you can use JSX inside of if statements, for loops, assign it to variables, accepts it as arguments, return it from functions.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0" name="Google Shape;640;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1" name="Google Shape;641;p100"/>
          <p:cNvPicPr preferRelativeResize="0"/>
          <p:nvPr/>
        </p:nvPicPr>
        <p:blipFill>
          <a:blip r:embed="rId3">
            <a:alphaModFix/>
          </a:blip>
          <a:stretch>
            <a:fillRect/>
          </a:stretch>
        </p:blipFill>
        <p:spPr>
          <a:xfrm>
            <a:off x="0" y="766396"/>
            <a:ext cx="9143999" cy="361070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1"/>
          <p:cNvSpPr txBox="1"/>
          <p:nvPr>
            <p:ph idx="1" type="body"/>
          </p:nvPr>
        </p:nvSpPr>
        <p:spPr>
          <a:xfrm>
            <a:off x="311700" y="272675"/>
            <a:ext cx="8520600" cy="42963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Clr>
                <a:schemeClr val="dk1"/>
              </a:buClr>
              <a:buSzPts val="1100"/>
              <a:buFont typeface="Arial"/>
              <a:buNone/>
            </a:pPr>
            <a:r>
              <a:rPr b="1" lang="en" sz="2100" u="sng"/>
              <a:t>How rendering works in React?</a:t>
            </a:r>
            <a:endParaRPr sz="1500">
              <a:solidFill>
                <a:srgbClr val="202124"/>
              </a:solidFill>
              <a:highlight>
                <a:srgbClr val="FFFFFF"/>
              </a:highlight>
            </a:endParaRPr>
          </a:p>
          <a:p>
            <a:pPr indent="-323850" lvl="0" marL="647700" marR="190500" rtl="0" algn="l">
              <a:spcBef>
                <a:spcPts val="900"/>
              </a:spcBef>
              <a:spcAft>
                <a:spcPts val="0"/>
              </a:spcAft>
              <a:buClr>
                <a:srgbClr val="202124"/>
              </a:buClr>
              <a:buSzPts val="1500"/>
              <a:buAutoNum type="arabicPeriod"/>
            </a:pPr>
            <a:r>
              <a:rPr lang="en" sz="1500">
                <a:solidFill>
                  <a:srgbClr val="202124"/>
                </a:solidFill>
                <a:highlight>
                  <a:srgbClr val="FFFFFF"/>
                </a:highlight>
              </a:rPr>
              <a:t>Rendering is the process of React asking your components to describe what they want their section of the UI to look like now, based on the current combination of props and state.</a:t>
            </a:r>
            <a:endParaRPr sz="1500">
              <a:solidFill>
                <a:srgbClr val="202124"/>
              </a:solidFill>
              <a:highlight>
                <a:srgbClr val="FFFFFF"/>
              </a:highlight>
            </a:endParaRPr>
          </a:p>
          <a:p>
            <a:pPr indent="-323850" lvl="0" marL="647700" marR="190500" rtl="0" algn="l">
              <a:spcBef>
                <a:spcPts val="0"/>
              </a:spcBef>
              <a:spcAft>
                <a:spcPts val="0"/>
              </a:spcAft>
              <a:buClr>
                <a:srgbClr val="202124"/>
              </a:buClr>
              <a:buSzPts val="1500"/>
              <a:buAutoNum type="arabicPeriod"/>
            </a:pPr>
            <a:r>
              <a:rPr lang="en" sz="1500">
                <a:solidFill>
                  <a:srgbClr val="202124"/>
                </a:solidFill>
                <a:highlight>
                  <a:srgbClr val="FFFFFF"/>
                </a:highlight>
              </a:rPr>
              <a:t>React's default behavior is that when a parent component renders, React will recursively render all child components inside of it!</a:t>
            </a:r>
            <a:endParaRPr sz="1500">
              <a:solidFill>
                <a:srgbClr val="202124"/>
              </a:solidFill>
              <a:highlight>
                <a:srgbClr val="FFFFFF"/>
              </a:highlight>
            </a:endParaRPr>
          </a:p>
          <a:p>
            <a:pPr indent="0" lvl="0" marL="0" marR="0" rtl="0" algn="l">
              <a:lnSpc>
                <a:spcPct val="115000"/>
              </a:lnSpc>
              <a:spcBef>
                <a:spcPts val="1800"/>
              </a:spcBef>
              <a:spcAft>
                <a:spcPts val="0"/>
              </a:spcAft>
              <a:buNone/>
            </a:pPr>
            <a:r>
              <a:rPr b="1" lang="en" sz="2100" u="sng"/>
              <a:t>Loosely coupled</a:t>
            </a:r>
            <a:endParaRPr b="1" sz="2100" u="sng"/>
          </a:p>
          <a:p>
            <a:pPr indent="0" lvl="0" marL="0" rtl="0" algn="l">
              <a:spcBef>
                <a:spcPts val="1200"/>
              </a:spcBef>
              <a:spcAft>
                <a:spcPts val="1200"/>
              </a:spcAft>
              <a:buNone/>
            </a:pPr>
            <a:r>
              <a:rPr lang="en" sz="1500">
                <a:solidFill>
                  <a:srgbClr val="202124"/>
                </a:solidFill>
                <a:highlight>
                  <a:srgbClr val="FFFFFF"/>
                </a:highlight>
              </a:rPr>
              <a:t>In computing and systems design a loosely coupled system is </a:t>
            </a:r>
            <a:r>
              <a:rPr b="1" lang="en" sz="1500">
                <a:solidFill>
                  <a:srgbClr val="202124"/>
                </a:solidFill>
                <a:highlight>
                  <a:srgbClr val="FFFFFF"/>
                </a:highlight>
              </a:rPr>
              <a:t>one</a:t>
            </a:r>
            <a:r>
              <a:rPr lang="en" sz="1500">
                <a:solidFill>
                  <a:srgbClr val="202124"/>
                </a:solidFill>
                <a:highlight>
                  <a:srgbClr val="FFFFFF"/>
                </a:highlight>
              </a:rPr>
              <a:t>. </a:t>
            </a:r>
            <a:r>
              <a:rPr b="1" lang="en" sz="1500">
                <a:solidFill>
                  <a:srgbClr val="202124"/>
                </a:solidFill>
                <a:highlight>
                  <a:srgbClr val="FFFFFF"/>
                </a:highlight>
              </a:rPr>
              <a:t>in which components are weakly associated (have breakable relationship) with each other</a:t>
            </a:r>
            <a:r>
              <a:rPr lang="en" sz="1500">
                <a:solidFill>
                  <a:srgbClr val="202124"/>
                </a:solidFill>
                <a:highlight>
                  <a:srgbClr val="FFFFFF"/>
                </a:highlight>
              </a:rPr>
              <a:t>, and so, changes in one component least affect existence or performance of another component.</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1"/>
          <p:cNvPicPr preferRelativeResize="0"/>
          <p:nvPr/>
        </p:nvPicPr>
        <p:blipFill>
          <a:blip r:embed="rId3">
            <a:alphaModFix/>
          </a:blip>
          <a:stretch>
            <a:fillRect/>
          </a:stretch>
        </p:blipFill>
        <p:spPr>
          <a:xfrm>
            <a:off x="311700" y="86750"/>
            <a:ext cx="8520600" cy="4870851"/>
          </a:xfrm>
          <a:prstGeom prst="rect">
            <a:avLst/>
          </a:prstGeom>
          <a:noFill/>
          <a:ln>
            <a:noFill/>
          </a:ln>
        </p:spPr>
      </p:pic>
      <p:sp>
        <p:nvSpPr>
          <p:cNvPr id="107" name="Google Shape;107;p21"/>
          <p:cNvSpPr txBox="1"/>
          <p:nvPr/>
        </p:nvSpPr>
        <p:spPr>
          <a:xfrm>
            <a:off x="1140250" y="396600"/>
            <a:ext cx="1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8" name="Google Shape;108;p21"/>
          <p:cNvSpPr txBox="1"/>
          <p:nvPr/>
        </p:nvSpPr>
        <p:spPr>
          <a:xfrm>
            <a:off x="1127850" y="421400"/>
            <a:ext cx="2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Nested Element</a:t>
            </a:r>
            <a:endParaRPr/>
          </a:p>
        </p:txBody>
      </p:sp>
      <p:sp>
        <p:nvSpPr>
          <p:cNvPr id="652" name="Google Shape;652;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250"/>
              <a:t>import React from 'react';</a:t>
            </a:r>
            <a:endParaRPr sz="1250"/>
          </a:p>
          <a:p>
            <a:pPr indent="0" lvl="0" marL="0" rtl="0" algn="l">
              <a:lnSpc>
                <a:spcPct val="95000"/>
              </a:lnSpc>
              <a:spcBef>
                <a:spcPts val="1200"/>
              </a:spcBef>
              <a:spcAft>
                <a:spcPts val="0"/>
              </a:spcAft>
              <a:buClr>
                <a:schemeClr val="dk1"/>
              </a:buClr>
              <a:buSzPts val="275"/>
              <a:buFont typeface="Arial"/>
              <a:buNone/>
            </a:pPr>
            <a:r>
              <a:rPr lang="en" sz="1250"/>
              <a:t>class App extends React.Component{</a:t>
            </a:r>
            <a:endParaRPr sz="1250"/>
          </a:p>
          <a:p>
            <a:pPr indent="0" lvl="0" marL="0" rtl="0" algn="l">
              <a:lnSpc>
                <a:spcPct val="95000"/>
              </a:lnSpc>
              <a:spcBef>
                <a:spcPts val="1200"/>
              </a:spcBef>
              <a:spcAft>
                <a:spcPts val="0"/>
              </a:spcAft>
              <a:buClr>
                <a:schemeClr val="dk1"/>
              </a:buClr>
              <a:buSzPts val="275"/>
              <a:buFont typeface="Arial"/>
              <a:buNone/>
            </a:pPr>
            <a:r>
              <a:rPr lang="en" sz="1250"/>
              <a:t>  render(){    return(</a:t>
            </a:r>
            <a:endParaRPr sz="1250"/>
          </a:p>
          <a:p>
            <a:pPr indent="0" lvl="0" marL="0" rtl="0" algn="l">
              <a:lnSpc>
                <a:spcPct val="95000"/>
              </a:lnSpc>
              <a:spcBef>
                <a:spcPts val="1200"/>
              </a:spcBef>
              <a:spcAft>
                <a:spcPts val="0"/>
              </a:spcAft>
              <a:buClr>
                <a:schemeClr val="dk1"/>
              </a:buClr>
              <a:buSzPts val="275"/>
              <a:buFont typeface="Arial"/>
              <a:buNone/>
            </a:pPr>
            <a:r>
              <a:rPr lang="en" sz="1250"/>
              <a:t>    &lt;div&gt; </a:t>
            </a:r>
            <a:endParaRPr sz="1250"/>
          </a:p>
          <a:p>
            <a:pPr indent="0" lvl="0" marL="0" rtl="0" algn="l">
              <a:lnSpc>
                <a:spcPct val="95000"/>
              </a:lnSpc>
              <a:spcBef>
                <a:spcPts val="1200"/>
              </a:spcBef>
              <a:spcAft>
                <a:spcPts val="0"/>
              </a:spcAft>
              <a:buClr>
                <a:schemeClr val="dk1"/>
              </a:buClr>
              <a:buSzPts val="275"/>
              <a:buFont typeface="Arial"/>
              <a:buNone/>
            </a:pPr>
            <a:r>
              <a:rPr lang="en" sz="1250"/>
              <a:t>         &lt;h1&gt;Header&lt;/h1&gt;</a:t>
            </a:r>
            <a:endParaRPr sz="1250"/>
          </a:p>
          <a:p>
            <a:pPr indent="0" lvl="0" marL="0" rtl="0" algn="l">
              <a:lnSpc>
                <a:spcPct val="95000"/>
              </a:lnSpc>
              <a:spcBef>
                <a:spcPts val="1200"/>
              </a:spcBef>
              <a:spcAft>
                <a:spcPts val="0"/>
              </a:spcAft>
              <a:buClr>
                <a:schemeClr val="dk1"/>
              </a:buClr>
              <a:buSzPts val="275"/>
              <a:buFont typeface="Arial"/>
              <a:buNone/>
            </a:pPr>
            <a:r>
              <a:rPr lang="en" sz="1250"/>
              <a:t>        &lt;h2&gt;Content&lt;/h2&gt;</a:t>
            </a:r>
            <a:endParaRPr sz="1250"/>
          </a:p>
          <a:p>
            <a:pPr indent="0" lvl="0" marL="0" rtl="0" algn="l">
              <a:lnSpc>
                <a:spcPct val="95000"/>
              </a:lnSpc>
              <a:spcBef>
                <a:spcPts val="1200"/>
              </a:spcBef>
              <a:spcAft>
                <a:spcPts val="0"/>
              </a:spcAft>
              <a:buClr>
                <a:schemeClr val="dk1"/>
              </a:buClr>
              <a:buSzPts val="275"/>
              <a:buFont typeface="Arial"/>
              <a:buNone/>
            </a:pPr>
            <a:r>
              <a:rPr lang="en" sz="1250"/>
              <a:t>        &lt;p&gt;This is the content!!!&lt;/p&gt;</a:t>
            </a:r>
            <a:endParaRPr sz="1250"/>
          </a:p>
          <a:p>
            <a:pPr indent="0" lvl="0" marL="0" rtl="0" algn="l">
              <a:lnSpc>
                <a:spcPct val="95000"/>
              </a:lnSpc>
              <a:spcBef>
                <a:spcPts val="1200"/>
              </a:spcBef>
              <a:spcAft>
                <a:spcPts val="0"/>
              </a:spcAft>
              <a:buClr>
                <a:schemeClr val="dk1"/>
              </a:buClr>
              <a:buSzPts val="275"/>
              <a:buFont typeface="Arial"/>
              <a:buNone/>
            </a:pPr>
            <a:r>
              <a:rPr lang="en" sz="1250"/>
              <a:t>        &lt;/div&gt;</a:t>
            </a:r>
            <a:endParaRPr sz="1250"/>
          </a:p>
          <a:p>
            <a:pPr indent="0" lvl="0" marL="0" rtl="0" algn="l">
              <a:lnSpc>
                <a:spcPct val="95000"/>
              </a:lnSpc>
              <a:spcBef>
                <a:spcPts val="1200"/>
              </a:spcBef>
              <a:spcAft>
                <a:spcPts val="0"/>
              </a:spcAft>
              <a:buClr>
                <a:schemeClr val="dk1"/>
              </a:buClr>
              <a:buSzPts val="275"/>
              <a:buFont typeface="Arial"/>
              <a:buNone/>
            </a:pPr>
            <a:r>
              <a:rPr lang="en" sz="1250"/>
              <a:t>    );  }}</a:t>
            </a:r>
            <a:endParaRPr sz="1250"/>
          </a:p>
          <a:p>
            <a:pPr indent="0" lvl="0" marL="0" rtl="0" algn="l">
              <a:lnSpc>
                <a:spcPct val="95000"/>
              </a:lnSpc>
              <a:spcBef>
                <a:spcPts val="1200"/>
              </a:spcBef>
              <a:spcAft>
                <a:spcPts val="0"/>
              </a:spcAft>
              <a:buClr>
                <a:schemeClr val="dk1"/>
              </a:buClr>
              <a:buSzPts val="275"/>
              <a:buFont typeface="Arial"/>
              <a:buNone/>
            </a:pPr>
            <a:r>
              <a:rPr lang="en" sz="1250"/>
              <a:t>export default App;</a:t>
            </a:r>
            <a:endParaRPr sz="1250"/>
          </a:p>
          <a:p>
            <a:pPr indent="0" lvl="0" marL="0" rtl="0" algn="l">
              <a:lnSpc>
                <a:spcPct val="95000"/>
              </a:lnSpc>
              <a:spcBef>
                <a:spcPts val="1200"/>
              </a:spcBef>
              <a:spcAft>
                <a:spcPts val="0"/>
              </a:spcAft>
              <a:buClr>
                <a:schemeClr val="dk1"/>
              </a:buClr>
              <a:buSzPts val="275"/>
              <a:buFont typeface="Arial"/>
              <a:buNone/>
            </a:pPr>
            <a:r>
              <a:t/>
            </a:r>
            <a:endParaRPr sz="1250"/>
          </a:p>
          <a:p>
            <a:pPr indent="0" lvl="0" marL="0" rtl="0" algn="l">
              <a:lnSpc>
                <a:spcPct val="95000"/>
              </a:lnSpc>
              <a:spcBef>
                <a:spcPts val="1200"/>
              </a:spcBef>
              <a:spcAft>
                <a:spcPts val="0"/>
              </a:spcAft>
              <a:buClr>
                <a:schemeClr val="dk1"/>
              </a:buClr>
              <a:buSzPts val="275"/>
              <a:buFont typeface="Arial"/>
              <a:buNone/>
            </a:pPr>
            <a:r>
              <a:t/>
            </a:r>
            <a:endParaRPr sz="1250"/>
          </a:p>
          <a:p>
            <a:pPr indent="0" lvl="0" marL="0" rtl="0" algn="l">
              <a:lnSpc>
                <a:spcPct val="95000"/>
              </a:lnSpc>
              <a:spcBef>
                <a:spcPts val="1200"/>
              </a:spcBef>
              <a:spcAft>
                <a:spcPts val="0"/>
              </a:spcAft>
              <a:buClr>
                <a:schemeClr val="dk1"/>
              </a:buClr>
              <a:buSzPts val="275"/>
              <a:buFont typeface="Arial"/>
              <a:buNone/>
            </a:pPr>
            <a:r>
              <a:t/>
            </a:r>
            <a:endParaRPr sz="1250"/>
          </a:p>
          <a:p>
            <a:pPr indent="0" lvl="0" marL="0" rtl="0" algn="l">
              <a:lnSpc>
                <a:spcPct val="95000"/>
              </a:lnSpc>
              <a:spcBef>
                <a:spcPts val="1200"/>
              </a:spcBef>
              <a:spcAft>
                <a:spcPts val="1200"/>
              </a:spcAft>
              <a:buSzPts val="275"/>
              <a:buNone/>
            </a:pPr>
            <a:r>
              <a:t/>
            </a:r>
            <a:endParaRPr sz="1250"/>
          </a:p>
        </p:txBody>
      </p:sp>
      <p:sp>
        <p:nvSpPr>
          <p:cNvPr id="653" name="Google Shape;653;p102"/>
          <p:cNvSpPr txBox="1"/>
          <p:nvPr/>
        </p:nvSpPr>
        <p:spPr>
          <a:xfrm>
            <a:off x="4994775" y="1859100"/>
            <a:ext cx="37182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more elements is to be returned,  then it is needed to wrap with one container element. The following examples shows div as a wrapper for h1, h2 and p elements.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9" name="Google Shape;659;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0" name="Google Shape;660;p103"/>
          <p:cNvPicPr preferRelativeResize="0"/>
          <p:nvPr/>
        </p:nvPicPr>
        <p:blipFill>
          <a:blip r:embed="rId3">
            <a:alphaModFix/>
          </a:blip>
          <a:stretch>
            <a:fillRect/>
          </a:stretch>
        </p:blipFill>
        <p:spPr>
          <a:xfrm>
            <a:off x="311700" y="212457"/>
            <a:ext cx="9144000" cy="33551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Jsx tutorial</a:t>
            </a:r>
            <a:endParaRPr/>
          </a:p>
        </p:txBody>
      </p:sp>
      <p:sp>
        <p:nvSpPr>
          <p:cNvPr id="666" name="Google Shape;666;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https://www.tutorialspoint.com/reactjs/reactjs_jsx.htm</a:t>
            </a:r>
            <a:endParaRPr/>
          </a:p>
          <a:p>
            <a:pPr indent="0" lvl="0" marL="0" rtl="0" algn="l">
              <a:spcBef>
                <a:spcPts val="1200"/>
              </a:spcBef>
              <a:spcAft>
                <a:spcPts val="0"/>
              </a:spcAft>
              <a:buNone/>
            </a:pPr>
            <a:r>
              <a:rPr lang="en" u="sng">
                <a:solidFill>
                  <a:schemeClr val="hlink"/>
                </a:solidFill>
                <a:hlinkClick r:id="rId4"/>
              </a:rPr>
              <a:t>https://www.tutorialspoint.com/reactjs/reactjs_components.htm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Attributes</a:t>
            </a:r>
            <a:endParaRPr/>
          </a:p>
        </p:txBody>
      </p:sp>
      <p:sp>
        <p:nvSpPr>
          <p:cNvPr id="672" name="Google Shape;672;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import</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from</a:t>
            </a: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nsolas"/>
                <a:ea typeface="Consolas"/>
                <a:cs typeface="Consolas"/>
                <a:sym typeface="Consolas"/>
              </a:rPr>
              <a:t>class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Appe</a:t>
            </a: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extends</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React</a:t>
            </a:r>
            <a:r>
              <a:rPr lang="en" sz="1050">
                <a:solidFill>
                  <a:srgbClr val="D4D4D4"/>
                </a:solidFill>
                <a:highlight>
                  <a:srgbClr val="1E1E1E"/>
                </a:highlight>
                <a:latin typeface="Consolas"/>
                <a:ea typeface="Consolas"/>
                <a:cs typeface="Consolas"/>
                <a:sym typeface="Consolas"/>
              </a:rPr>
              <a:t>.</a:t>
            </a:r>
            <a:r>
              <a:rPr lang="en" sz="1050">
                <a:solidFill>
                  <a:srgbClr val="4EC9B0"/>
                </a:solidFill>
                <a:highlight>
                  <a:srgbClr val="1E1E1E"/>
                </a:highlight>
                <a:latin typeface="Consolas"/>
                <a:ea typeface="Consolas"/>
                <a:cs typeface="Consolas"/>
                <a:sym typeface="Consolas"/>
              </a:rPr>
              <a:t>Component</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DCDCAA"/>
                </a:solidFill>
                <a:highlight>
                  <a:srgbClr val="1E1E1E"/>
                </a:highlight>
                <a:latin typeface="Consolas"/>
                <a:ea typeface="Consolas"/>
                <a:cs typeface="Consolas"/>
                <a:sym typeface="Consolas"/>
              </a:rPr>
              <a:t>render</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Header</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h1</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h2</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Content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h2</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D4D4D4"/>
                </a:solidFill>
                <a:highlight>
                  <a:srgbClr val="1E1E1E"/>
                </a:highlight>
                <a:latin typeface="Consolas"/>
                <a:ea typeface="Consolas"/>
                <a:cs typeface="Consolas"/>
                <a:sym typeface="Consolas"/>
              </a:rPr>
              <a:t> </a:t>
            </a:r>
            <a:r>
              <a:rPr lang="en" sz="1050">
                <a:solidFill>
                  <a:srgbClr val="9CDCFE"/>
                </a:solidFill>
                <a:highlight>
                  <a:srgbClr val="1E1E1E"/>
                </a:highlight>
                <a:latin typeface="Consolas"/>
                <a:ea typeface="Consolas"/>
                <a:cs typeface="Consolas"/>
                <a:sym typeface="Consolas"/>
              </a:rPr>
              <a:t>data-myattribute</a:t>
            </a:r>
            <a:r>
              <a:rPr lang="en" sz="1050">
                <a:solidFill>
                  <a:srgbClr val="D4D4D4"/>
                </a:solidFill>
                <a:highlight>
                  <a:srgbClr val="1E1E1E"/>
                </a:highlight>
                <a:latin typeface="Consolas"/>
                <a:ea typeface="Consolas"/>
                <a:cs typeface="Consolas"/>
                <a:sym typeface="Consolas"/>
              </a:rPr>
              <a:t> = </a:t>
            </a:r>
            <a:r>
              <a:rPr lang="en" sz="1050">
                <a:solidFill>
                  <a:srgbClr val="CE9178"/>
                </a:solidFill>
                <a:highlight>
                  <a:srgbClr val="1E1E1E"/>
                </a:highlight>
                <a:latin typeface="Consolas"/>
                <a:ea typeface="Consolas"/>
                <a:cs typeface="Consolas"/>
                <a:sym typeface="Consolas"/>
              </a:rPr>
              <a:t>"somevalue"</a:t>
            </a:r>
            <a:r>
              <a:rPr lang="en" sz="1050">
                <a:solidFill>
                  <a:srgbClr val="808080"/>
                </a:solidFill>
                <a:highlight>
                  <a:srgbClr val="1E1E1E"/>
                </a:highlight>
                <a:latin typeface="Consolas"/>
                <a:ea typeface="Consolas"/>
                <a:cs typeface="Consolas"/>
                <a:sym typeface="Consolas"/>
              </a:rPr>
              <a:t>&gt;</a:t>
            </a:r>
            <a:r>
              <a:rPr lang="en" sz="1050">
                <a:solidFill>
                  <a:srgbClr val="D4D4D4"/>
                </a:solidFill>
                <a:highlight>
                  <a:srgbClr val="1E1E1E"/>
                </a:highlight>
                <a:latin typeface="Consolas"/>
                <a:ea typeface="Consolas"/>
                <a:cs typeface="Consolas"/>
                <a:sym typeface="Consolas"/>
              </a:rPr>
              <a:t>Hey sachine.. This is the content!!!</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p</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r>
              <a:rPr lang="en" sz="1050">
                <a:solidFill>
                  <a:srgbClr val="808080"/>
                </a:solidFill>
                <a:highlight>
                  <a:srgbClr val="1E1E1E"/>
                </a:highlight>
                <a:latin typeface="Consolas"/>
                <a:ea typeface="Consolas"/>
                <a:cs typeface="Consolas"/>
                <a:sym typeface="Consolas"/>
              </a:rPr>
              <a:t>&lt;/</a:t>
            </a:r>
            <a:r>
              <a:rPr lang="en" sz="1050">
                <a:solidFill>
                  <a:srgbClr val="569CD6"/>
                </a:solidFill>
                <a:highlight>
                  <a:srgbClr val="1E1E1E"/>
                </a:highlight>
                <a:latin typeface="Consolas"/>
                <a:ea typeface="Consolas"/>
                <a:cs typeface="Consolas"/>
                <a:sym typeface="Consolas"/>
              </a:rPr>
              <a:t>div</a:t>
            </a:r>
            <a:r>
              <a:rPr lang="en" sz="1050">
                <a:solidFill>
                  <a:srgbClr val="808080"/>
                </a:solidFill>
                <a:highlight>
                  <a:srgbClr val="1E1E1E"/>
                </a:highlight>
                <a:latin typeface="Consolas"/>
                <a:ea typeface="Consolas"/>
                <a:cs typeface="Consolas"/>
                <a:sym typeface="Consolas"/>
              </a:rPr>
              <a:t>&gt;</a:t>
            </a:r>
            <a:endParaRPr sz="1050">
              <a:solidFill>
                <a:srgbClr val="808080"/>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nsolas"/>
                <a:ea typeface="Consolas"/>
                <a:cs typeface="Consolas"/>
                <a:sym typeface="Consolas"/>
              </a:rPr>
              <a:t>export</a:t>
            </a:r>
            <a:r>
              <a:rPr lang="en" sz="1050">
                <a:solidFill>
                  <a:srgbClr val="D4D4D4"/>
                </a:solidFill>
                <a:highlight>
                  <a:srgbClr val="1E1E1E"/>
                </a:highlight>
                <a:latin typeface="Consolas"/>
                <a:ea typeface="Consolas"/>
                <a:cs typeface="Consolas"/>
                <a:sym typeface="Consolas"/>
              </a:rPr>
              <a:t> </a:t>
            </a:r>
            <a:r>
              <a:rPr lang="en" sz="1050">
                <a:solidFill>
                  <a:srgbClr val="C586C0"/>
                </a:solidFill>
                <a:highlight>
                  <a:srgbClr val="1E1E1E"/>
                </a:highlight>
                <a:latin typeface="Consolas"/>
                <a:ea typeface="Consolas"/>
                <a:cs typeface="Consolas"/>
                <a:sym typeface="Consolas"/>
              </a:rPr>
              <a:t>default</a:t>
            </a:r>
            <a:r>
              <a:rPr lang="en" sz="1050">
                <a:solidFill>
                  <a:srgbClr val="D4D4D4"/>
                </a:solidFill>
                <a:highlight>
                  <a:srgbClr val="1E1E1E"/>
                </a:highlight>
                <a:latin typeface="Consolas"/>
                <a:ea typeface="Consolas"/>
                <a:cs typeface="Consolas"/>
                <a:sym typeface="Consolas"/>
              </a:rPr>
              <a:t> </a:t>
            </a:r>
            <a:r>
              <a:rPr lang="en" sz="1050">
                <a:solidFill>
                  <a:srgbClr val="4EC9B0"/>
                </a:solidFill>
                <a:highlight>
                  <a:srgbClr val="1E1E1E"/>
                </a:highlight>
                <a:latin typeface="Consolas"/>
                <a:ea typeface="Consolas"/>
                <a:cs typeface="Consolas"/>
                <a:sym typeface="Consolas"/>
              </a:rPr>
              <a:t>Appe</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8" name="Google Shape;678;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9" name="Google Shape;679;p106"/>
          <p:cNvPicPr preferRelativeResize="0"/>
          <p:nvPr/>
        </p:nvPicPr>
        <p:blipFill>
          <a:blip r:embed="rId3">
            <a:alphaModFix/>
          </a:blip>
          <a:stretch>
            <a:fillRect/>
          </a:stretch>
        </p:blipFill>
        <p:spPr>
          <a:xfrm>
            <a:off x="311700" y="366725"/>
            <a:ext cx="8520600" cy="4410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7"/>
          <p:cNvSpPr txBox="1"/>
          <p:nvPr>
            <p:ph type="title"/>
          </p:nvPr>
        </p:nvSpPr>
        <p:spPr>
          <a:xfrm>
            <a:off x="311700" y="445025"/>
            <a:ext cx="8520600" cy="572700"/>
          </a:xfrm>
          <a:prstGeom prst="rect">
            <a:avLst/>
          </a:prstGeom>
          <a:solidFill>
            <a:srgbClr val="F4CCCC"/>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ReactJS Components</a:t>
            </a:r>
            <a:endParaRPr/>
          </a:p>
        </p:txBody>
      </p:sp>
      <p:sp>
        <p:nvSpPr>
          <p:cNvPr id="685" name="Google Shape;685;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b="1" lang="en" sz="1300">
                <a:solidFill>
                  <a:schemeClr val="dk1"/>
                </a:solidFill>
              </a:rPr>
              <a:t>Q.2) What are the components of React JS? Explain React components life cycle.  May2022 5-Marks</a:t>
            </a:r>
            <a:endParaRPr b="1" sz="1300">
              <a:solidFill>
                <a:schemeClr val="dk1"/>
              </a:solidFill>
            </a:endParaRPr>
          </a:p>
          <a:p>
            <a:pPr indent="0" lvl="0" marL="0" rtl="0" algn="l">
              <a:lnSpc>
                <a:spcPct val="150000"/>
              </a:lnSpc>
              <a:spcBef>
                <a:spcPts val="0"/>
              </a:spcBef>
              <a:spcAft>
                <a:spcPts val="0"/>
              </a:spcAft>
              <a:buNone/>
            </a:pPr>
            <a:r>
              <a:t/>
            </a:r>
            <a:endParaRPr b="1" sz="1300">
              <a:solidFill>
                <a:schemeClr val="dk1"/>
              </a:solidFill>
            </a:endParaRPr>
          </a:p>
          <a:p>
            <a:pPr indent="0" lvl="0" marL="0" rtl="0" algn="l">
              <a:lnSpc>
                <a:spcPct val="150000"/>
              </a:lnSpc>
              <a:spcBef>
                <a:spcPts val="0"/>
              </a:spcBef>
              <a:spcAft>
                <a:spcPts val="0"/>
              </a:spcAft>
              <a:buNone/>
            </a:pPr>
            <a:r>
              <a:rPr lang="en" sz="1300">
                <a:solidFill>
                  <a:schemeClr val="dk1"/>
                </a:solidFill>
              </a:rPr>
              <a:t>Components are the core building blocks of React applications. They are logical groups of code that make up the entire application. With the use of components, you can build UI’s quickly. Every component works independently, and you can merge them into a parent components. </a:t>
            </a:r>
            <a:endParaRPr sz="1300">
              <a:solidFill>
                <a:schemeClr val="dk1"/>
              </a:solidFill>
            </a:endParaRPr>
          </a:p>
          <a:p>
            <a:pPr indent="0" lvl="0" marL="0" rtl="0" algn="l">
              <a:lnSpc>
                <a:spcPct val="150000"/>
              </a:lnSpc>
              <a:spcBef>
                <a:spcPts val="0"/>
              </a:spcBef>
              <a:spcAft>
                <a:spcPts val="0"/>
              </a:spcAft>
              <a:buNone/>
            </a:pPr>
            <a:r>
              <a:rPr lang="en" sz="1300">
                <a:solidFill>
                  <a:schemeClr val="dk1"/>
                </a:solidFill>
              </a:rPr>
              <a:t>React</a:t>
            </a:r>
            <a:r>
              <a:rPr lang="en" sz="1300">
                <a:solidFill>
                  <a:schemeClr val="dk1"/>
                </a:solidFill>
              </a:rPr>
              <a:t> components have their unique structure, methods and API’s. Additionally they are also reusable.</a:t>
            </a:r>
            <a:endParaRPr sz="1300">
              <a:solidFill>
                <a:schemeClr val="dk1"/>
              </a:solidFill>
            </a:endParaRPr>
          </a:p>
          <a:p>
            <a:pPr indent="0" lvl="0" marL="0" marR="0" rtl="0" algn="l">
              <a:lnSpc>
                <a:spcPct val="150000"/>
              </a:lnSpc>
              <a:spcBef>
                <a:spcPts val="0"/>
              </a:spcBef>
              <a:spcAft>
                <a:spcPts val="0"/>
              </a:spcAft>
              <a:buNone/>
            </a:pPr>
            <a:r>
              <a:rPr lang="en" sz="1300">
                <a:solidFill>
                  <a:schemeClr val="dk1"/>
                </a:solidFill>
              </a:rPr>
              <a:t>  </a:t>
            </a:r>
            <a:endParaRPr sz="1300">
              <a:solidFill>
                <a:schemeClr val="dk1"/>
              </a:solidFill>
            </a:endParaRPr>
          </a:p>
          <a:p>
            <a:pPr indent="0" lvl="0" marL="0" marR="0" rtl="0" algn="l">
              <a:lnSpc>
                <a:spcPct val="150000"/>
              </a:lnSpc>
              <a:spcBef>
                <a:spcPts val="0"/>
              </a:spcBef>
              <a:spcAft>
                <a:spcPts val="0"/>
              </a:spcAft>
              <a:buNone/>
            </a:pPr>
            <a:r>
              <a:rPr lang="en" sz="1300">
                <a:solidFill>
                  <a:schemeClr val="dk1"/>
                </a:solidFill>
              </a:rPr>
              <a:t>There are two ways through which you can create component. </a:t>
            </a:r>
            <a:endParaRPr sz="1300">
              <a:solidFill>
                <a:schemeClr val="dk1"/>
              </a:solidFill>
            </a:endParaRPr>
          </a:p>
          <a:p>
            <a:pPr indent="-304958" lvl="0" marL="457200" marR="0" rtl="0" algn="l">
              <a:lnSpc>
                <a:spcPct val="150000"/>
              </a:lnSpc>
              <a:spcBef>
                <a:spcPts val="0"/>
              </a:spcBef>
              <a:spcAft>
                <a:spcPts val="0"/>
              </a:spcAft>
              <a:buClr>
                <a:schemeClr val="dk1"/>
              </a:buClr>
              <a:buSzPct val="100000"/>
              <a:buAutoNum type="arabicPeriod"/>
            </a:pPr>
            <a:r>
              <a:rPr lang="en" sz="1300">
                <a:solidFill>
                  <a:schemeClr val="dk1"/>
                </a:solidFill>
              </a:rPr>
              <a:t>Functional component.</a:t>
            </a:r>
            <a:endParaRPr sz="1300">
              <a:solidFill>
                <a:schemeClr val="dk1"/>
              </a:solidFill>
            </a:endParaRPr>
          </a:p>
          <a:p>
            <a:pPr indent="-304958" lvl="0" marL="457200" marR="0" rtl="0" algn="l">
              <a:lnSpc>
                <a:spcPct val="150000"/>
              </a:lnSpc>
              <a:spcBef>
                <a:spcPts val="0"/>
              </a:spcBef>
              <a:spcAft>
                <a:spcPts val="0"/>
              </a:spcAft>
              <a:buClr>
                <a:schemeClr val="dk1"/>
              </a:buClr>
              <a:buSzPct val="100000"/>
              <a:buAutoNum type="arabicPeriod"/>
            </a:pPr>
            <a:r>
              <a:rPr lang="en" sz="1300">
                <a:solidFill>
                  <a:schemeClr val="dk1"/>
                </a:solidFill>
              </a:rPr>
              <a:t>Class component.</a:t>
            </a:r>
            <a:endParaRPr sz="1300">
              <a:solidFill>
                <a:schemeClr val="dk1"/>
              </a:solidFill>
            </a:endParaRPr>
          </a:p>
          <a:p>
            <a:pPr indent="0" lvl="0" marL="0" marR="0" rtl="0" algn="l">
              <a:lnSpc>
                <a:spcPct val="150000"/>
              </a:lnSpc>
              <a:spcBef>
                <a:spcPts val="0"/>
              </a:spcBef>
              <a:spcAft>
                <a:spcPts val="0"/>
              </a:spcAft>
              <a:buNone/>
            </a:pPr>
            <a:r>
              <a:rPr lang="en" sz="1300">
                <a:solidFill>
                  <a:schemeClr val="dk1"/>
                </a:solidFill>
              </a:rPr>
              <a:t>Now a days everyone is using functional component so we will learn how to create functional component.  </a:t>
            </a:r>
            <a:endParaRPr sz="1300">
              <a:solidFill>
                <a:schemeClr val="dk1"/>
              </a:solidFill>
            </a:endParaRPr>
          </a:p>
          <a:p>
            <a:pPr indent="0" lvl="0" marL="0" marR="0" rtl="0" algn="l">
              <a:lnSpc>
                <a:spcPct val="150000"/>
              </a:lnSpc>
              <a:spcBef>
                <a:spcPts val="0"/>
              </a:spcBef>
              <a:spcAft>
                <a:spcPts val="0"/>
              </a:spcAft>
              <a:buNone/>
            </a:pPr>
            <a:r>
              <a:t/>
            </a:r>
            <a:endParaRPr sz="13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47345" lvl="0" marL="457200" rtl="0" algn="l">
              <a:lnSpc>
                <a:spcPct val="150000"/>
              </a:lnSpc>
              <a:spcBef>
                <a:spcPts val="0"/>
              </a:spcBef>
              <a:spcAft>
                <a:spcPts val="0"/>
              </a:spcAft>
              <a:buClr>
                <a:schemeClr val="dk1"/>
              </a:buClr>
              <a:buSzPts val="1870"/>
              <a:buAutoNum type="arabicPeriod"/>
            </a:pPr>
            <a:r>
              <a:rPr b="1" lang="en" sz="1870"/>
              <a:t>Functional component.</a:t>
            </a:r>
            <a:endParaRPr b="1" sz="1870"/>
          </a:p>
          <a:p>
            <a:pPr indent="0" lvl="0" marL="0" rtl="0" algn="l">
              <a:spcBef>
                <a:spcPts val="0"/>
              </a:spcBef>
              <a:spcAft>
                <a:spcPts val="0"/>
              </a:spcAft>
              <a:buSzPts val="990"/>
              <a:buNone/>
            </a:pPr>
            <a:r>
              <a:t/>
            </a:r>
            <a:endParaRPr b="1" sz="3220"/>
          </a:p>
        </p:txBody>
      </p:sp>
      <p:sp>
        <p:nvSpPr>
          <p:cNvPr id="691" name="Google Shape;691;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You can only write components using a render method with functional components. These are JavaScript functions that may or may not receive data as parameters. Functional components are also called stateless components since they do not manage the local state. </a:t>
            </a:r>
            <a:endParaRPr/>
          </a:p>
          <a:p>
            <a:pPr indent="0" lvl="0" marL="0" marR="0" rtl="0" algn="l">
              <a:lnSpc>
                <a:spcPct val="115000"/>
              </a:lnSpc>
              <a:spcBef>
                <a:spcPts val="1200"/>
              </a:spcBef>
              <a:spcAft>
                <a:spcPts val="0"/>
              </a:spcAft>
              <a:buNone/>
            </a:pPr>
            <a:r>
              <a:rPr lang="en"/>
              <a:t>Ex. of Functional component.</a:t>
            </a:r>
            <a:endParaRPr/>
          </a:p>
          <a:p>
            <a:pPr indent="0" lvl="0" marL="0" marR="0" rtl="0" algn="l">
              <a:lnSpc>
                <a:spcPct val="115000"/>
              </a:lnSpc>
              <a:spcBef>
                <a:spcPts val="1200"/>
              </a:spcBef>
              <a:spcAft>
                <a:spcPts val="0"/>
              </a:spcAft>
              <a:buNone/>
            </a:pPr>
            <a:r>
              <a:rPr lang="en"/>
              <a:t>function Welcome(props) {</a:t>
            </a:r>
            <a:endParaRPr/>
          </a:p>
          <a:p>
            <a:pPr indent="0" lvl="0" marL="0" marR="0" rtl="0" algn="l">
              <a:lnSpc>
                <a:spcPct val="115000"/>
              </a:lnSpc>
              <a:spcBef>
                <a:spcPts val="1200"/>
              </a:spcBef>
              <a:spcAft>
                <a:spcPts val="0"/>
              </a:spcAft>
              <a:buNone/>
            </a:pPr>
            <a:r>
              <a:rPr lang="en"/>
              <a:t>  return &lt;h1&gt;Hello, {props.name}&lt;/h1&gt;;</a:t>
            </a:r>
            <a:endParaRPr/>
          </a:p>
          <a:p>
            <a:pPr indent="0" lvl="0" marL="0" marR="0" rtl="0" algn="l">
              <a:lnSpc>
                <a:spcPct val="115000"/>
              </a:lnSpc>
              <a:spcBef>
                <a:spcPts val="1200"/>
              </a:spcBef>
              <a:spcAft>
                <a:spcPts val="0"/>
              </a:spcAft>
              <a:buNone/>
            </a:pPr>
            <a:r>
              <a:rPr lang="en"/>
              <a:t>}</a:t>
            </a:r>
            <a:endParaRPr/>
          </a:p>
          <a:p>
            <a:pPr indent="0" lvl="0" marL="0" rtl="0" algn="l">
              <a:spcBef>
                <a:spcPts val="1200"/>
              </a:spcBef>
              <a:spcAft>
                <a:spcPts val="12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Let us now see components as functions. We  will create test.jsx file </a:t>
            </a:r>
            <a:endParaRPr sz="2000"/>
          </a:p>
        </p:txBody>
      </p:sp>
      <p:sp>
        <p:nvSpPr>
          <p:cNvPr id="697" name="Google Shape;697;p109"/>
          <p:cNvSpPr txBox="1"/>
          <p:nvPr>
            <p:ph idx="1" type="body"/>
          </p:nvPr>
        </p:nvSpPr>
        <p:spPr>
          <a:xfrm>
            <a:off x="311700" y="892375"/>
            <a:ext cx="8520600" cy="3676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450">
                <a:solidFill>
                  <a:srgbClr val="C586C0"/>
                </a:solidFill>
                <a:highlight>
                  <a:srgbClr val="1E1E1E"/>
                </a:highlight>
                <a:latin typeface="Consolas"/>
                <a:ea typeface="Consolas"/>
                <a:cs typeface="Consolas"/>
                <a:sym typeface="Consolas"/>
              </a:rPr>
              <a:t>import</a:t>
            </a: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a:t>
            </a:r>
            <a:r>
              <a:rPr lang="en" sz="1450">
                <a:solidFill>
                  <a:srgbClr val="D4D4D4"/>
                </a:solidFill>
                <a:highlight>
                  <a:srgbClr val="1E1E1E"/>
                </a:highlight>
                <a:latin typeface="Consolas"/>
                <a:ea typeface="Consolas"/>
                <a:cs typeface="Consolas"/>
                <a:sym typeface="Consolas"/>
              </a:rPr>
              <a:t> </a:t>
            </a:r>
            <a:r>
              <a:rPr lang="en" sz="1450">
                <a:solidFill>
                  <a:srgbClr val="C586C0"/>
                </a:solidFill>
                <a:highlight>
                  <a:srgbClr val="1E1E1E"/>
                </a:highlight>
                <a:latin typeface="Consolas"/>
                <a:ea typeface="Consolas"/>
                <a:cs typeface="Consolas"/>
                <a:sym typeface="Consolas"/>
              </a:rPr>
              <a:t>from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"react"</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C586C0"/>
                </a:solidFill>
                <a:highlight>
                  <a:srgbClr val="1E1E1E"/>
                </a:highlight>
                <a:latin typeface="Consolas"/>
                <a:ea typeface="Consolas"/>
                <a:cs typeface="Consolas"/>
                <a:sym typeface="Consolas"/>
              </a:rPr>
              <a:t>import</a:t>
            </a:r>
            <a:r>
              <a:rPr lang="en" sz="1450">
                <a:solidFill>
                  <a:srgbClr val="D4D4D4"/>
                </a:solidFill>
                <a:highlight>
                  <a:srgbClr val="1E1E1E"/>
                </a:highlight>
                <a:latin typeface="Consolas"/>
                <a:ea typeface="Consolas"/>
                <a:cs typeface="Consolas"/>
                <a:sym typeface="Consolas"/>
              </a:rPr>
              <a:t> </a:t>
            </a:r>
            <a:r>
              <a:rPr lang="en" sz="1450">
                <a:solidFill>
                  <a:srgbClr val="9CDCFE"/>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 </a:t>
            </a:r>
            <a:r>
              <a:rPr lang="en" sz="1450">
                <a:solidFill>
                  <a:srgbClr val="C586C0"/>
                </a:solidFill>
                <a:highlight>
                  <a:srgbClr val="1E1E1E"/>
                </a:highlight>
                <a:latin typeface="Consolas"/>
                <a:ea typeface="Consolas"/>
                <a:cs typeface="Consolas"/>
                <a:sym typeface="Consolas"/>
              </a:rPr>
              <a:t>from</a:t>
            </a:r>
            <a:r>
              <a:rPr lang="en" sz="1450">
                <a:solidFill>
                  <a:srgbClr val="D4D4D4"/>
                </a:solidFill>
                <a:highlight>
                  <a:srgbClr val="1E1E1E"/>
                </a:highlight>
                <a:latin typeface="Consolas"/>
                <a:ea typeface="Consolas"/>
                <a:cs typeface="Consolas"/>
                <a:sym typeface="Consolas"/>
              </a:rPr>
              <a:t> </a:t>
            </a:r>
            <a:r>
              <a:rPr lang="en" sz="1450">
                <a:solidFill>
                  <a:srgbClr val="CE9178"/>
                </a:solidFill>
                <a:highlight>
                  <a:srgbClr val="1E1E1E"/>
                </a:highlight>
                <a:latin typeface="Consolas"/>
                <a:ea typeface="Consolas"/>
                <a:cs typeface="Consolas"/>
                <a:sym typeface="Consolas"/>
              </a:rPr>
              <a:t>"react-dom"</a:t>
            </a:r>
            <a:r>
              <a:rPr lang="en" sz="1450">
                <a:solidFill>
                  <a:srgbClr val="D4D4D4"/>
                </a:solidFill>
                <a:highlight>
                  <a:srgbClr val="1E1E1E"/>
                </a:highlight>
                <a:latin typeface="Consolas"/>
                <a:ea typeface="Consolas"/>
                <a:cs typeface="Consolas"/>
                <a:sym typeface="Consolas"/>
              </a:rPr>
              <a:t>;</a:t>
            </a:r>
            <a:endParaRPr sz="1450">
              <a:solidFill>
                <a:srgbClr val="D4D4D4"/>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function Hello() {</a:t>
            </a:r>
            <a:endParaRPr sz="1450">
              <a:solidFill>
                <a:srgbClr val="9CDCFE"/>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  return &lt;h1&gt;Hello, Welcome to ReactJS &lt;/h1&gt;;</a:t>
            </a:r>
            <a:endParaRPr sz="1450">
              <a:solidFill>
                <a:srgbClr val="9CDCFE"/>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a:t>
            </a:r>
            <a:endParaRPr sz="1450">
              <a:solidFill>
                <a:srgbClr val="9CDCFE"/>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const Hello_comp = &lt;Hello /&gt;;</a:t>
            </a:r>
            <a:endParaRPr sz="1450">
              <a:solidFill>
                <a:srgbClr val="9CDCFE"/>
              </a:solidFill>
              <a:highlight>
                <a:srgbClr val="1E1E1E"/>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export default Hello_comp;</a:t>
            </a:r>
            <a:endParaRPr sz="14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p>
          <a:p>
            <a:pPr indent="0" lvl="0" marL="0" rtl="0" algn="l">
              <a:spcBef>
                <a:spcPts val="1200"/>
              </a:spcBef>
              <a:spcAft>
                <a:spcPts val="0"/>
              </a:spcAft>
              <a:buClr>
                <a:schemeClr val="dk1"/>
              </a:buClr>
              <a:buSzPts val="1100"/>
              <a:buFont typeface="Arial"/>
              <a:buNone/>
            </a:pPr>
            <a:r>
              <a:t/>
            </a:r>
            <a:endParaRPr sz="900"/>
          </a:p>
          <a:p>
            <a:pPr indent="0" lvl="0" marL="0" rtl="0" algn="l">
              <a:lnSpc>
                <a:spcPct val="135714"/>
              </a:lnSpc>
              <a:spcBef>
                <a:spcPts val="120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450">
              <a:solidFill>
                <a:srgbClr val="D4D4D4"/>
              </a:solidFill>
              <a:highlight>
                <a:srgbClr val="1E1E1E"/>
              </a:highlight>
              <a:latin typeface="Consolas"/>
              <a:ea typeface="Consolas"/>
              <a:cs typeface="Consolas"/>
              <a:sym typeface="Consolas"/>
            </a:endParaRPr>
          </a:p>
          <a:p>
            <a:pPr indent="0" lvl="0" marL="0" rtl="0" algn="l">
              <a:spcBef>
                <a:spcPts val="0"/>
              </a:spcBef>
              <a:spcAft>
                <a:spcPts val="1200"/>
              </a:spcAft>
              <a:buNone/>
            </a:pPr>
            <a:r>
              <a:t/>
            </a:r>
            <a:endParaRPr sz="2200"/>
          </a:p>
        </p:txBody>
      </p:sp>
      <p:sp>
        <p:nvSpPr>
          <p:cNvPr id="698" name="Google Shape;698;p109"/>
          <p:cNvSpPr txBox="1"/>
          <p:nvPr/>
        </p:nvSpPr>
        <p:spPr>
          <a:xfrm>
            <a:off x="342900" y="3333975"/>
            <a:ext cx="8547000" cy="1572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have created a function called Hello that returned h1 tag . The name of the function acts as an element,  </a:t>
            </a:r>
            <a:endParaRPr/>
          </a:p>
          <a:p>
            <a:pPr indent="0" lvl="0" marL="0" rtl="0" algn="l">
              <a:spcBef>
                <a:spcPts val="0"/>
              </a:spcBef>
              <a:spcAft>
                <a:spcPts val="0"/>
              </a:spcAft>
              <a:buNone/>
            </a:pPr>
            <a:r>
              <a:rPr lang="en" sz="1450">
                <a:solidFill>
                  <a:srgbClr val="9CDCFE"/>
                </a:solidFill>
                <a:highlight>
                  <a:srgbClr val="1E1E1E"/>
                </a:highlight>
                <a:latin typeface="Consolas"/>
                <a:ea typeface="Consolas"/>
                <a:cs typeface="Consolas"/>
                <a:sym typeface="Consolas"/>
              </a:rPr>
              <a:t>const Hello_comp = &lt;Hello /&gt;;</a:t>
            </a:r>
            <a:endParaRPr sz="1450">
              <a:solidFill>
                <a:srgbClr val="9CDCFE"/>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450">
                <a:solidFill>
                  <a:srgbClr val="9CDCFE"/>
                </a:solidFill>
                <a:highlight>
                  <a:srgbClr val="1E1E1E"/>
                </a:highlight>
                <a:latin typeface="Consolas"/>
                <a:ea typeface="Consolas"/>
                <a:cs typeface="Consolas"/>
                <a:sym typeface="Consolas"/>
              </a:rPr>
              <a:t>export default Hello_comp;</a:t>
            </a:r>
            <a:endParaRPr sz="1450">
              <a:solidFill>
                <a:srgbClr val="D4D4D4"/>
              </a:solidFill>
              <a:highlight>
                <a:srgbClr val="1E1E1E"/>
              </a:highlight>
              <a:latin typeface="Consolas"/>
              <a:ea typeface="Consolas"/>
              <a:cs typeface="Consolas"/>
              <a:sym typeface="Consolas"/>
            </a:endParaRPr>
          </a:p>
          <a:p>
            <a:pPr indent="0" lvl="0" marL="0" rtl="0" algn="l">
              <a:spcBef>
                <a:spcPts val="0"/>
              </a:spcBef>
              <a:spcAft>
                <a:spcPts val="0"/>
              </a:spcAft>
              <a:buNone/>
            </a:pPr>
            <a:r>
              <a:rPr lang="en"/>
              <a:t>The Component Hello is used as an Html tag, i.e. , &lt;Hello /&gt; and assigned to Hello_comp variableand the same is exported using export.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0"/>
          <p:cNvSpPr txBox="1"/>
          <p:nvPr>
            <p:ph type="title"/>
          </p:nvPr>
        </p:nvSpPr>
        <p:spPr>
          <a:xfrm>
            <a:off x="311700" y="445025"/>
            <a:ext cx="8520600" cy="572700"/>
          </a:xfrm>
          <a:prstGeom prst="rect">
            <a:avLst/>
          </a:prstGeom>
          <a:solidFill>
            <a:srgbClr val="FFE599"/>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Let us now use this component in index.js file as shown below.</a:t>
            </a:r>
            <a:endParaRPr sz="2020"/>
          </a:p>
        </p:txBody>
      </p:sp>
      <p:sp>
        <p:nvSpPr>
          <p:cNvPr id="704" name="Google Shape;704;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795"/>
              <a:t>Index.js</a:t>
            </a:r>
            <a:endParaRPr sz="1795"/>
          </a:p>
          <a:p>
            <a:pPr indent="0" lvl="0" marL="0" rtl="0" algn="l">
              <a:lnSpc>
                <a:spcPct val="115714"/>
              </a:lnSpc>
              <a:spcBef>
                <a:spcPts val="120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C586C0"/>
                </a:solidFill>
                <a:highlight>
                  <a:srgbClr val="1E1E1E"/>
                </a:highlight>
                <a:latin typeface="Consolas"/>
                <a:ea typeface="Consolas"/>
                <a:cs typeface="Consolas"/>
                <a:sym typeface="Consolas"/>
              </a:rPr>
              <a:t>import</a:t>
            </a:r>
            <a:r>
              <a:rPr lang="en" sz="1678">
                <a:solidFill>
                  <a:srgbClr val="D4D4D4"/>
                </a:solidFill>
                <a:highlight>
                  <a:srgbClr val="1E1E1E"/>
                </a:highlight>
                <a:latin typeface="Consolas"/>
                <a:ea typeface="Consolas"/>
                <a:cs typeface="Consolas"/>
                <a:sym typeface="Consolas"/>
              </a:rPr>
              <a:t> </a:t>
            </a:r>
            <a:r>
              <a:rPr lang="en" sz="1523">
                <a:solidFill>
                  <a:srgbClr val="9CDCFE"/>
                </a:solidFill>
                <a:highlight>
                  <a:srgbClr val="1E1E1E"/>
                </a:highlight>
                <a:latin typeface="Consolas"/>
                <a:ea typeface="Consolas"/>
                <a:cs typeface="Consolas"/>
                <a:sym typeface="Consolas"/>
              </a:rPr>
              <a:t>Hello_comp</a:t>
            </a:r>
            <a:r>
              <a:rPr lang="en" sz="1678">
                <a:solidFill>
                  <a:srgbClr val="D4D4D4"/>
                </a:solidFill>
                <a:highlight>
                  <a:srgbClr val="1E1E1E"/>
                </a:highlight>
                <a:latin typeface="Consolas"/>
                <a:ea typeface="Consolas"/>
                <a:cs typeface="Consolas"/>
                <a:sym typeface="Consolas"/>
              </a:rPr>
              <a:t> </a:t>
            </a:r>
            <a:r>
              <a:rPr lang="en" sz="1678">
                <a:solidFill>
                  <a:srgbClr val="C586C0"/>
                </a:solidFill>
                <a:highlight>
                  <a:srgbClr val="1E1E1E"/>
                </a:highlight>
                <a:latin typeface="Consolas"/>
                <a:ea typeface="Consolas"/>
                <a:cs typeface="Consolas"/>
                <a:sym typeface="Consolas"/>
              </a:rPr>
              <a:t>from</a:t>
            </a:r>
            <a:r>
              <a:rPr lang="en" sz="1678">
                <a:solidFill>
                  <a:srgbClr val="D4D4D4"/>
                </a:solidFill>
                <a:highlight>
                  <a:srgbClr val="1E1E1E"/>
                </a:highlight>
                <a:latin typeface="Consolas"/>
                <a:ea typeface="Consolas"/>
                <a:cs typeface="Consolas"/>
                <a:sym typeface="Consolas"/>
              </a:rPr>
              <a:t> </a:t>
            </a:r>
            <a:r>
              <a:rPr lang="en" sz="1678">
                <a:solidFill>
                  <a:srgbClr val="CE9178"/>
                </a:solidFill>
                <a:highlight>
                  <a:srgbClr val="1E1E1E"/>
                </a:highlight>
                <a:latin typeface="Consolas"/>
                <a:ea typeface="Consolas"/>
                <a:cs typeface="Consolas"/>
                <a:sym typeface="Consolas"/>
              </a:rPr>
              <a:t>"./test.jsx"</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9CDCFE"/>
                </a:solidFill>
                <a:highlight>
                  <a:srgbClr val="1E1E1E"/>
                </a:highlight>
                <a:latin typeface="Consolas"/>
                <a:ea typeface="Consolas"/>
                <a:cs typeface="Consolas"/>
                <a:sym typeface="Consolas"/>
              </a:rPr>
              <a:t>ReactDOM</a:t>
            </a:r>
            <a:r>
              <a:rPr lang="en" sz="1678">
                <a:solidFill>
                  <a:srgbClr val="D4D4D4"/>
                </a:solidFill>
                <a:highlight>
                  <a:srgbClr val="1E1E1E"/>
                </a:highlight>
                <a:latin typeface="Consolas"/>
                <a:ea typeface="Consolas"/>
                <a:cs typeface="Consolas"/>
                <a:sym typeface="Consolas"/>
              </a:rPr>
              <a:t>.</a:t>
            </a:r>
            <a:r>
              <a:rPr lang="en" sz="1678">
                <a:solidFill>
                  <a:srgbClr val="DCDCAA"/>
                </a:solidFill>
                <a:highlight>
                  <a:srgbClr val="1E1E1E"/>
                </a:highlight>
                <a:latin typeface="Consolas"/>
                <a:ea typeface="Consolas"/>
                <a:cs typeface="Consolas"/>
                <a:sym typeface="Consolas"/>
              </a:rPr>
              <a:t>render</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4D4D4"/>
                </a:solidFill>
                <a:highlight>
                  <a:srgbClr val="1E1E1E"/>
                </a:highlight>
                <a:latin typeface="Consolas"/>
                <a:ea typeface="Consolas"/>
                <a:cs typeface="Consolas"/>
                <a:sym typeface="Consolas"/>
              </a:rPr>
              <a:t>  </a:t>
            </a:r>
            <a:r>
              <a:rPr lang="en" sz="1523">
                <a:solidFill>
                  <a:srgbClr val="9CDCFE"/>
                </a:solidFill>
                <a:highlight>
                  <a:srgbClr val="1E1E1E"/>
                </a:highlight>
                <a:latin typeface="Consolas"/>
                <a:ea typeface="Consolas"/>
                <a:cs typeface="Consolas"/>
                <a:sym typeface="Consolas"/>
              </a:rPr>
              <a:t>Hello_comp</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4D4D4"/>
                </a:solidFill>
                <a:highlight>
                  <a:srgbClr val="1E1E1E"/>
                </a:highlight>
                <a:latin typeface="Consolas"/>
                <a:ea typeface="Consolas"/>
                <a:cs typeface="Consolas"/>
                <a:sym typeface="Consolas"/>
              </a:rPr>
              <a:t>  </a:t>
            </a:r>
            <a:r>
              <a:rPr lang="en" sz="1678">
                <a:solidFill>
                  <a:srgbClr val="9CDCFE"/>
                </a:solidFill>
                <a:highlight>
                  <a:srgbClr val="1E1E1E"/>
                </a:highlight>
                <a:latin typeface="Consolas"/>
                <a:ea typeface="Consolas"/>
                <a:cs typeface="Consolas"/>
                <a:sym typeface="Consolas"/>
              </a:rPr>
              <a:t>document</a:t>
            </a:r>
            <a:r>
              <a:rPr lang="en" sz="1678">
                <a:solidFill>
                  <a:srgbClr val="D4D4D4"/>
                </a:solidFill>
                <a:highlight>
                  <a:srgbClr val="1E1E1E"/>
                </a:highlight>
                <a:latin typeface="Consolas"/>
                <a:ea typeface="Consolas"/>
                <a:cs typeface="Consolas"/>
                <a:sym typeface="Consolas"/>
              </a:rPr>
              <a:t>.</a:t>
            </a:r>
            <a:r>
              <a:rPr lang="en" sz="1678">
                <a:solidFill>
                  <a:srgbClr val="DCDCAA"/>
                </a:solidFill>
                <a:highlight>
                  <a:srgbClr val="1E1E1E"/>
                </a:highlight>
                <a:latin typeface="Consolas"/>
                <a:ea typeface="Consolas"/>
                <a:cs typeface="Consolas"/>
                <a:sym typeface="Consolas"/>
              </a:rPr>
              <a:t>getElementById</a:t>
            </a:r>
            <a:r>
              <a:rPr lang="en" sz="1678">
                <a:solidFill>
                  <a:srgbClr val="D4D4D4"/>
                </a:solidFill>
                <a:highlight>
                  <a:srgbClr val="1E1E1E"/>
                </a:highlight>
                <a:latin typeface="Consolas"/>
                <a:ea typeface="Consolas"/>
                <a:cs typeface="Consolas"/>
                <a:sym typeface="Consolas"/>
              </a:rPr>
              <a:t>(</a:t>
            </a:r>
            <a:r>
              <a:rPr lang="en" sz="1678">
                <a:solidFill>
                  <a:srgbClr val="CE9178"/>
                </a:solidFill>
                <a:highlight>
                  <a:srgbClr val="1E1E1E"/>
                </a:highlight>
                <a:latin typeface="Consolas"/>
                <a:ea typeface="Consolas"/>
                <a:cs typeface="Consolas"/>
                <a:sym typeface="Consolas"/>
              </a:rPr>
              <a:t>'root'</a:t>
            </a:r>
            <a:r>
              <a:rPr lang="en" sz="1678">
                <a:solidFill>
                  <a:srgbClr val="D4D4D4"/>
                </a:solidFill>
                <a:highlight>
                  <a:srgbClr val="1E1E1E"/>
                </a:highlight>
                <a:latin typeface="Consolas"/>
                <a:ea typeface="Consolas"/>
                <a:cs typeface="Consolas"/>
                <a:sym typeface="Consolas"/>
              </a:rPr>
              <a:t>)</a:t>
            </a:r>
            <a:endParaRPr sz="1678">
              <a:solidFill>
                <a:srgbClr val="D4D4D4"/>
              </a:solidFill>
              <a:highlight>
                <a:srgbClr val="1E1E1E"/>
              </a:highlight>
              <a:latin typeface="Consolas"/>
              <a:ea typeface="Consolas"/>
              <a:cs typeface="Consolas"/>
              <a:sym typeface="Consolas"/>
            </a:endParaRPr>
          </a:p>
          <a:p>
            <a:pPr indent="0" lvl="0" marL="0" rtl="0" algn="l">
              <a:lnSpc>
                <a:spcPct val="115714"/>
              </a:lnSpc>
              <a:spcBef>
                <a:spcPts val="0"/>
              </a:spcBef>
              <a:spcAft>
                <a:spcPts val="0"/>
              </a:spcAft>
              <a:buClr>
                <a:schemeClr val="dk1"/>
              </a:buClr>
              <a:buSzPts val="852"/>
              <a:buFont typeface="Arial"/>
              <a:buNone/>
            </a:pPr>
            <a:r>
              <a:rPr lang="en" sz="1678">
                <a:solidFill>
                  <a:srgbClr val="D4D4D4"/>
                </a:solidFill>
                <a:highlight>
                  <a:srgbClr val="1E1E1E"/>
                </a:highlight>
                <a:latin typeface="Consolas"/>
                <a:ea typeface="Consolas"/>
                <a:cs typeface="Consolas"/>
                <a:sym typeface="Consolas"/>
              </a:rPr>
              <a:t>  );</a:t>
            </a:r>
            <a:endParaRPr sz="1678">
              <a:solidFill>
                <a:srgbClr val="D4D4D4"/>
              </a:solidFill>
              <a:highlight>
                <a:srgbClr val="1E1E1E"/>
              </a:highlight>
              <a:latin typeface="Consolas"/>
              <a:ea typeface="Consolas"/>
              <a:cs typeface="Consolas"/>
              <a:sym typeface="Consolas"/>
            </a:endParaRPr>
          </a:p>
          <a:p>
            <a:pPr indent="0" lvl="0" marL="0" rtl="0" algn="l">
              <a:lnSpc>
                <a:spcPct val="95000"/>
              </a:lnSpc>
              <a:spcBef>
                <a:spcPts val="0"/>
              </a:spcBef>
              <a:spcAft>
                <a:spcPts val="0"/>
              </a:spcAft>
              <a:buClr>
                <a:schemeClr val="dk1"/>
              </a:buClr>
              <a:buSzPts val="852"/>
              <a:buFont typeface="Arial"/>
              <a:buNone/>
            </a:pPr>
            <a:r>
              <a:t/>
            </a:r>
            <a:endParaRPr sz="2260"/>
          </a:p>
          <a:p>
            <a:pPr indent="0" lvl="0" marL="0" rtl="0" algn="l">
              <a:lnSpc>
                <a:spcPct val="95000"/>
              </a:lnSpc>
              <a:spcBef>
                <a:spcPts val="1200"/>
              </a:spcBef>
              <a:spcAft>
                <a:spcPts val="0"/>
              </a:spcAft>
              <a:buSzPts val="852"/>
              <a:buNone/>
            </a:pPr>
            <a:r>
              <a:t/>
            </a:r>
            <a:endParaRPr sz="1795"/>
          </a:p>
          <a:p>
            <a:pPr indent="0" lvl="0" marL="0" rtl="0" algn="l">
              <a:lnSpc>
                <a:spcPct val="95000"/>
              </a:lnSpc>
              <a:spcBef>
                <a:spcPts val="1200"/>
              </a:spcBef>
              <a:spcAft>
                <a:spcPts val="1200"/>
              </a:spcAft>
              <a:buSzPts val="852"/>
              <a:buNone/>
            </a:pPr>
            <a:r>
              <a:t/>
            </a:r>
            <a:endParaRPr sz="1795"/>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70"/>
              <a:t>2.  Class</a:t>
            </a:r>
            <a:r>
              <a:rPr b="1" lang="en" sz="1870"/>
              <a:t> component.</a:t>
            </a:r>
            <a:endParaRPr b="1" sz="1870"/>
          </a:p>
          <a:p>
            <a:pPr indent="0" lvl="0" marL="0" rtl="0" algn="l">
              <a:spcBef>
                <a:spcPts val="0"/>
              </a:spcBef>
              <a:spcAft>
                <a:spcPts val="0"/>
              </a:spcAft>
              <a:buSzPts val="990"/>
              <a:buNone/>
            </a:pPr>
            <a:r>
              <a:t/>
            </a:r>
            <a:endParaRPr b="1" sz="3220"/>
          </a:p>
        </p:txBody>
      </p:sp>
      <p:sp>
        <p:nvSpPr>
          <p:cNvPr id="710" name="Google Shape;710;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lang="en" sz="1220"/>
              <a:t>Class components are more complicated than functional components since you have to extend from React. They are also called stateful components since they manage the local state. </a:t>
            </a:r>
            <a:endParaRPr sz="1220"/>
          </a:p>
          <a:p>
            <a:pPr indent="0" lvl="0" marL="0" rtl="0" algn="l">
              <a:spcBef>
                <a:spcPts val="1200"/>
              </a:spcBef>
              <a:spcAft>
                <a:spcPts val="0"/>
              </a:spcAft>
              <a:buSzPts val="440"/>
              <a:buNone/>
            </a:pPr>
            <a:r>
              <a:rPr lang="en" sz="1220"/>
              <a:t>You can perform the following with class compon</a:t>
            </a:r>
            <a:r>
              <a:rPr lang="en" sz="1220"/>
              <a:t>ents.</a:t>
            </a:r>
            <a:endParaRPr sz="1220"/>
          </a:p>
          <a:p>
            <a:pPr indent="0" lvl="0" marL="0" rtl="0" algn="l">
              <a:spcBef>
                <a:spcPts val="1200"/>
              </a:spcBef>
              <a:spcAft>
                <a:spcPts val="0"/>
              </a:spcAft>
              <a:buSzPts val="440"/>
              <a:buNone/>
            </a:pPr>
            <a:r>
              <a:rPr lang="en" sz="1220"/>
              <a:t>You can move data from one class to another class component. </a:t>
            </a:r>
            <a:endParaRPr sz="1220"/>
          </a:p>
          <a:p>
            <a:pPr indent="0" lvl="0" marL="0" rtl="0" algn="l">
              <a:spcBef>
                <a:spcPts val="1200"/>
              </a:spcBef>
              <a:spcAft>
                <a:spcPts val="0"/>
              </a:spcAft>
              <a:buSzPts val="440"/>
              <a:buNone/>
            </a:pPr>
            <a:r>
              <a:rPr lang="en" sz="1220"/>
              <a:t>You can create a class by defining a class that has a render function. </a:t>
            </a:r>
            <a:endParaRPr sz="1220"/>
          </a:p>
          <a:p>
            <a:pPr indent="0" lvl="0" marL="0" marR="0" rtl="0" algn="l">
              <a:lnSpc>
                <a:spcPct val="115000"/>
              </a:lnSpc>
              <a:spcBef>
                <a:spcPts val="1200"/>
              </a:spcBef>
              <a:spcAft>
                <a:spcPts val="0"/>
              </a:spcAft>
              <a:buSzPts val="440"/>
              <a:buNone/>
            </a:pPr>
            <a:r>
              <a:rPr lang="en" sz="1220"/>
              <a:t>Ex. of class component.</a:t>
            </a:r>
            <a:endParaRPr sz="1220"/>
          </a:p>
          <a:p>
            <a:pPr indent="0" lvl="0" marL="0" marR="0" rtl="0" algn="l">
              <a:lnSpc>
                <a:spcPct val="115000"/>
              </a:lnSpc>
              <a:spcBef>
                <a:spcPts val="1200"/>
              </a:spcBef>
              <a:spcAft>
                <a:spcPts val="0"/>
              </a:spcAft>
              <a:buSzPts val="440"/>
              <a:buNone/>
            </a:pPr>
            <a:r>
              <a:rPr lang="en" sz="1220"/>
              <a:t>class MyComponent  extends React.Component {</a:t>
            </a:r>
            <a:endParaRPr sz="1220"/>
          </a:p>
          <a:p>
            <a:pPr indent="0" lvl="0" marL="0" marR="0" rtl="0" algn="l">
              <a:lnSpc>
                <a:spcPct val="115000"/>
              </a:lnSpc>
              <a:spcBef>
                <a:spcPts val="1200"/>
              </a:spcBef>
              <a:spcAft>
                <a:spcPts val="0"/>
              </a:spcAft>
              <a:buSzPts val="440"/>
              <a:buNone/>
            </a:pPr>
            <a:r>
              <a:rPr lang="en" sz="1220"/>
              <a:t>  render() {</a:t>
            </a:r>
            <a:endParaRPr sz="1220"/>
          </a:p>
          <a:p>
            <a:pPr indent="0" lvl="0" marL="0" marR="0" rtl="0" algn="l">
              <a:lnSpc>
                <a:spcPct val="115000"/>
              </a:lnSpc>
              <a:spcBef>
                <a:spcPts val="1200"/>
              </a:spcBef>
              <a:spcAft>
                <a:spcPts val="0"/>
              </a:spcAft>
              <a:buSzPts val="440"/>
              <a:buNone/>
            </a:pPr>
            <a:r>
              <a:rPr lang="en" sz="1220"/>
              <a:t>    return &lt;div&gt; This is main component.&lt;/div&gt;;</a:t>
            </a:r>
            <a:endParaRPr sz="1220"/>
          </a:p>
          <a:p>
            <a:pPr indent="0" lvl="0" marL="0" marR="0" rtl="0" algn="l">
              <a:lnSpc>
                <a:spcPct val="115000"/>
              </a:lnSpc>
              <a:spcBef>
                <a:spcPts val="1200"/>
              </a:spcBef>
              <a:spcAft>
                <a:spcPts val="0"/>
              </a:spcAft>
              <a:buSzPts val="440"/>
              <a:buNone/>
            </a:pPr>
            <a:r>
              <a:rPr lang="en" sz="1220"/>
              <a:t>  }</a:t>
            </a:r>
            <a:endParaRPr sz="1220"/>
          </a:p>
          <a:p>
            <a:pPr indent="0" lvl="0" marL="0" marR="0" rtl="0" algn="l">
              <a:lnSpc>
                <a:spcPct val="115000"/>
              </a:lnSpc>
              <a:spcBef>
                <a:spcPts val="1200"/>
              </a:spcBef>
              <a:spcAft>
                <a:spcPts val="0"/>
              </a:spcAft>
              <a:buSzPts val="440"/>
              <a:buNone/>
            </a:pPr>
            <a:r>
              <a:rPr lang="en" sz="1220"/>
              <a:t>}</a:t>
            </a:r>
            <a:endParaRPr sz="1220"/>
          </a:p>
          <a:p>
            <a:pPr indent="0" lvl="0" marL="0" marR="0" rtl="0" algn="l">
              <a:lnSpc>
                <a:spcPct val="115000"/>
              </a:lnSpc>
              <a:spcBef>
                <a:spcPts val="1200"/>
              </a:spcBef>
              <a:spcAft>
                <a:spcPts val="0"/>
              </a:spcAft>
              <a:buSzPts val="440"/>
              <a:buNone/>
            </a:pPr>
            <a:r>
              <a:t/>
            </a:r>
            <a:endParaRPr sz="1220"/>
          </a:p>
          <a:p>
            <a:pPr indent="0" lvl="0" marL="0" rtl="0" algn="l">
              <a:spcBef>
                <a:spcPts val="1200"/>
              </a:spcBef>
              <a:spcAft>
                <a:spcPts val="1200"/>
              </a:spcAft>
              <a:buSzPts val="440"/>
              <a:buNone/>
            </a:pPr>
            <a:r>
              <a:t/>
            </a:r>
            <a:endParaRPr sz="122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